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8" r:id="rId1"/>
  </p:sldMasterIdLst>
  <p:notesMasterIdLst>
    <p:notesMasterId r:id="rId18"/>
  </p:notesMasterIdLst>
  <p:sldIdLst>
    <p:sldId id="256" r:id="rId2"/>
    <p:sldId id="278" r:id="rId3"/>
    <p:sldId id="257" r:id="rId4"/>
    <p:sldId id="258" r:id="rId5"/>
    <p:sldId id="261" r:id="rId6"/>
    <p:sldId id="271" r:id="rId7"/>
    <p:sldId id="260" r:id="rId8"/>
    <p:sldId id="263" r:id="rId9"/>
    <p:sldId id="264" r:id="rId10"/>
    <p:sldId id="272" r:id="rId11"/>
    <p:sldId id="279" r:id="rId12"/>
    <p:sldId id="268" r:id="rId13"/>
    <p:sldId id="270" r:id="rId14"/>
    <p:sldId id="273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D802A-0D01-43E2-BF47-EB37AE697F81}" type="datetimeFigureOut">
              <a:rPr lang="en-GB" smtClean="0"/>
              <a:t>12/06/2015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84EB2-1E03-4692-8ADA-D66532A43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223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84EB2-1E03-4692-8ADA-D66532A4378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40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First: Assotsiatsiooniuuringud</a:t>
            </a:r>
            <a:r>
              <a:rPr lang="en-GB" baseline="0" smtClean="0"/>
              <a:t>, evolutsiooniline analüüs, personaalne meditsiin, bakterite tüvede määramine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84EB2-1E03-4692-8ADA-D66532A4378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532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84EB2-1E03-4692-8ADA-D66532A4378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15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Kui mingisuguseid k-meere,</a:t>
            </a:r>
            <a:r>
              <a:rPr lang="en-GB" baseline="0" smtClean="0"/>
              <a:t> mis katavad vaadeldava SNV asukohta, leidub genoomis ainult selles kohas kummagi alleeli variandi jaoks, saame kasutada nende k-meeride sagedusi sekveneerimisandmetest, et hinnata, milline genotüüp peaks olema uuritaval indiviidil.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84EB2-1E03-4692-8ADA-D66532A4378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859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4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26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1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32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0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7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1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2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1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6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5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174" y="1309254"/>
            <a:ext cx="9588855" cy="2554543"/>
          </a:xfrm>
        </p:spPr>
        <p:txBody>
          <a:bodyPr>
            <a:normAutofit fontScale="90000"/>
          </a:bodyPr>
          <a:lstStyle/>
          <a:p>
            <a:r>
              <a:rPr lang="en-GB" sz="4800" smtClean="0"/>
              <a:t>Uudne meetod </a:t>
            </a:r>
            <a:br>
              <a:rPr lang="en-GB" sz="4800" smtClean="0"/>
            </a:br>
            <a:r>
              <a:rPr lang="en-GB" sz="4800" smtClean="0"/>
              <a:t>SNV-de genotüüpide määramiseks personaalsetest sekveneerimisandmetest</a:t>
            </a:r>
            <a:endParaRPr lang="en-GB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5736" y="4320588"/>
            <a:ext cx="8825658" cy="1049983"/>
          </a:xfrm>
        </p:spPr>
        <p:txBody>
          <a:bodyPr>
            <a:noAutofit/>
          </a:bodyPr>
          <a:lstStyle/>
          <a:p>
            <a:r>
              <a:rPr lang="en-GB" sz="2400" smtClean="0"/>
              <a:t>Fanny-Dhelia Pajuste</a:t>
            </a:r>
          </a:p>
          <a:p>
            <a:r>
              <a:rPr lang="en-GB" smtClean="0"/>
              <a:t>Juhendaja: Maido Remm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5695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668" y="2776493"/>
            <a:ext cx="8825657" cy="1915647"/>
          </a:xfrm>
        </p:spPr>
        <p:txBody>
          <a:bodyPr/>
          <a:lstStyle/>
          <a:p>
            <a:r>
              <a:rPr lang="en-GB" sz="5400" smtClean="0"/>
              <a:t>Tulemused</a:t>
            </a:r>
            <a:endParaRPr lang="en-GB" sz="5400"/>
          </a:p>
        </p:txBody>
      </p:sp>
    </p:spTree>
    <p:extLst>
      <p:ext uri="{BB962C8B-B14F-4D97-AF65-F5344CB8AC3E}">
        <p14:creationId xmlns:p14="http://schemas.microsoft.com/office/powerpoint/2010/main" val="269661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587" y="537958"/>
            <a:ext cx="9644763" cy="1400530"/>
          </a:xfrm>
        </p:spPr>
        <p:txBody>
          <a:bodyPr/>
          <a:lstStyle/>
          <a:p>
            <a:r>
              <a:rPr lang="en-GB" smtClean="0"/>
              <a:t>Unikaalsete </a:t>
            </a:r>
            <a:r>
              <a:rPr lang="en-GB" i="1" smtClean="0"/>
              <a:t>k</a:t>
            </a:r>
            <a:r>
              <a:rPr lang="en-GB" smtClean="0"/>
              <a:t>-meeride list SNV-de jaoks</a:t>
            </a:r>
            <a:endParaRPr lang="en-GB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588" y="2052918"/>
            <a:ext cx="5841701" cy="4363380"/>
          </a:xfrm>
        </p:spPr>
        <p:txBody>
          <a:bodyPr>
            <a:normAutofit/>
          </a:bodyPr>
          <a:lstStyle/>
          <a:p>
            <a:r>
              <a:rPr lang="en-GB" smtClean="0"/>
              <a:t>Kasutati 40 miljonit SNV-d (filtreeritud Ensembli Short Human Variations andmebaasist)</a:t>
            </a:r>
          </a:p>
          <a:p>
            <a:r>
              <a:rPr lang="en-GB" smtClean="0"/>
              <a:t>Leiti unikaalsed 25-meerid </a:t>
            </a:r>
          </a:p>
          <a:p>
            <a:r>
              <a:rPr lang="en-GB" smtClean="0"/>
              <a:t>Arvestati teisi võimalike SNV alleeli variante</a:t>
            </a:r>
          </a:p>
          <a:p>
            <a:r>
              <a:rPr lang="en-GB" smtClean="0"/>
              <a:t>Ca 88% SNV-dest on võimalik määrata unikaalsete </a:t>
            </a:r>
            <a:r>
              <a:rPr lang="en-GB" i="1" smtClean="0"/>
              <a:t>k</a:t>
            </a:r>
            <a:r>
              <a:rPr lang="en-GB" smtClean="0"/>
              <a:t>-meeride abil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546" y="2052918"/>
            <a:ext cx="5437823" cy="37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6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587" y="615076"/>
            <a:ext cx="9644763" cy="1400530"/>
          </a:xfrm>
        </p:spPr>
        <p:txBody>
          <a:bodyPr/>
          <a:lstStyle/>
          <a:p>
            <a:r>
              <a:rPr lang="en-GB" smtClean="0"/>
              <a:t>Unikaalsete </a:t>
            </a:r>
            <a:r>
              <a:rPr lang="en-GB" i="1" smtClean="0"/>
              <a:t>k</a:t>
            </a:r>
            <a:r>
              <a:rPr lang="en-GB" smtClean="0"/>
              <a:t>-meeride list SNV-de jaoks</a:t>
            </a:r>
            <a:endParaRPr lang="en-GB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11" y="2207153"/>
            <a:ext cx="9369339" cy="4363380"/>
          </a:xfrm>
        </p:spPr>
        <p:txBody>
          <a:bodyPr>
            <a:normAutofit/>
          </a:bodyPr>
          <a:lstStyle/>
          <a:p>
            <a:r>
              <a:rPr lang="en-GB" smtClean="0"/>
              <a:t>Leiti unikaalsete </a:t>
            </a:r>
            <a:r>
              <a:rPr lang="en-GB" i="1" smtClean="0"/>
              <a:t>k</a:t>
            </a:r>
            <a:r>
              <a:rPr lang="en-GB" smtClean="0"/>
              <a:t>-meeride listid nende 88% ehk 35 miljoni SNV jaoks</a:t>
            </a:r>
          </a:p>
          <a:p>
            <a:r>
              <a:rPr lang="en-GB" smtClean="0"/>
              <a:t>95% kodeerivas alas asuvatest SNV-dest määratavad</a:t>
            </a:r>
          </a:p>
          <a:p>
            <a:r>
              <a:rPr lang="en-GB" smtClean="0"/>
              <a:t>99% HumanOmniExpress kiibi SNV-dest määratavad</a:t>
            </a:r>
          </a:p>
          <a:p>
            <a:endParaRPr lang="en-GB" sz="2600" smtClean="0"/>
          </a:p>
        </p:txBody>
      </p:sp>
    </p:spTree>
    <p:extLst>
      <p:ext uri="{BB962C8B-B14F-4D97-AF65-F5344CB8AC3E}">
        <p14:creationId xmlns:p14="http://schemas.microsoft.com/office/powerpoint/2010/main" val="169209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587" y="537958"/>
            <a:ext cx="9644763" cy="1400530"/>
          </a:xfrm>
        </p:spPr>
        <p:txBody>
          <a:bodyPr/>
          <a:lstStyle/>
          <a:p>
            <a:r>
              <a:rPr lang="en-GB" smtClean="0"/>
              <a:t>SNV genotüüpide määramine</a:t>
            </a:r>
            <a:endParaRPr lang="en-GB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588" y="2052918"/>
            <a:ext cx="9884986" cy="4363380"/>
          </a:xfrm>
        </p:spPr>
        <p:txBody>
          <a:bodyPr>
            <a:normAutofit/>
          </a:bodyPr>
          <a:lstStyle/>
          <a:p>
            <a:pPr marL="514350" indent="-457200"/>
            <a:r>
              <a:rPr lang="en-GB" smtClean="0"/>
              <a:t>Meetodit testiti simuleeritud ning reaalsete sekveneerimisandmetega</a:t>
            </a:r>
          </a:p>
          <a:p>
            <a:pPr marL="514350" indent="-457200"/>
            <a:r>
              <a:rPr lang="en-GB" smtClean="0"/>
              <a:t>Simuleeritud andmed 30-se katvusega (referentsgenoomi põhjal tehtud lugemid 6-se sammuga, lugemi pikkus 102)</a:t>
            </a:r>
          </a:p>
          <a:p>
            <a:pPr marL="514350" indent="-457200"/>
            <a:r>
              <a:rPr lang="en-GB" smtClean="0"/>
              <a:t>Reaalsed andmed 10-se katvusega 1000 Genoomi Projektist (lugemi pikkus 76)</a:t>
            </a:r>
          </a:p>
          <a:p>
            <a:pPr marL="514350" indent="-457200"/>
            <a:r>
              <a:rPr lang="en-GB" smtClean="0"/>
              <a:t>Leiti genotüübid etteantud 35 miljoni SNV jaoks</a:t>
            </a:r>
          </a:p>
        </p:txBody>
      </p:sp>
    </p:spTree>
    <p:extLst>
      <p:ext uri="{BB962C8B-B14F-4D97-AF65-F5344CB8AC3E}">
        <p14:creationId xmlns:p14="http://schemas.microsoft.com/office/powerpoint/2010/main" val="206268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587" y="537958"/>
            <a:ext cx="9884987" cy="1400530"/>
          </a:xfrm>
        </p:spPr>
        <p:txBody>
          <a:bodyPr/>
          <a:lstStyle/>
          <a:p>
            <a:r>
              <a:rPr lang="en-GB" smtClean="0"/>
              <a:t>Genotüüpide määramise aja- ja mälukulu</a:t>
            </a:r>
            <a:endParaRPr lang="en-GB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587" y="1756064"/>
            <a:ext cx="10353985" cy="4660234"/>
          </a:xfrm>
        </p:spPr>
        <p:txBody>
          <a:bodyPr>
            <a:normAutofit lnSpcReduction="10000"/>
          </a:bodyPr>
          <a:lstStyle/>
          <a:p>
            <a:pPr marL="514350" indent="-457200"/>
            <a:r>
              <a:rPr lang="en-GB" smtClean="0"/>
              <a:t>Kolm põhilist etappi: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GB" sz="2600" smtClean="0"/>
              <a:t>Sekveneerimisandmetes olevate </a:t>
            </a:r>
            <a:r>
              <a:rPr lang="en-GB" sz="2600" i="1" smtClean="0"/>
              <a:t>k</a:t>
            </a:r>
            <a:r>
              <a:rPr lang="en-GB" sz="2600" smtClean="0"/>
              <a:t>-meeride loendamine</a:t>
            </a:r>
            <a:br>
              <a:rPr lang="en-GB" sz="2600" smtClean="0"/>
            </a:br>
            <a:r>
              <a:rPr lang="en-GB" sz="2600" smtClean="0"/>
              <a:t>Simuleeritud andmed – 1,5 h ja 185 GB</a:t>
            </a:r>
            <a:br>
              <a:rPr lang="en-GB" sz="2600" smtClean="0"/>
            </a:br>
            <a:r>
              <a:rPr lang="en-GB" sz="2600" smtClean="0"/>
              <a:t>Reaalsed andmed – 2,5 h ja 214 GB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GB" sz="2600" smtClean="0"/>
              <a:t>SNV-sid katvate unikaalsete </a:t>
            </a:r>
            <a:r>
              <a:rPr lang="en-GB" sz="2600" i="1" smtClean="0"/>
              <a:t>k</a:t>
            </a:r>
            <a:r>
              <a:rPr lang="en-GB" sz="2600" smtClean="0"/>
              <a:t>-meeride sageduste leidmine – 1,5 h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GB" sz="2600" smtClean="0"/>
              <a:t>Genotüüpide määramine – 7h</a:t>
            </a:r>
          </a:p>
          <a:p>
            <a:pPr marL="514350" indent="-457200"/>
            <a:r>
              <a:rPr lang="en-GB" smtClean="0"/>
              <a:t>Kokku ajakasutus ligikaudu 12 h</a:t>
            </a:r>
          </a:p>
          <a:p>
            <a:pPr marL="514350" indent="-457200"/>
            <a:r>
              <a:rPr lang="en-GB" i="1"/>
              <a:t>K</a:t>
            </a:r>
            <a:r>
              <a:rPr lang="en-GB" smtClean="0"/>
              <a:t>-meeride loendamise (1) aeg </a:t>
            </a:r>
            <a:r>
              <a:rPr lang="en-GB"/>
              <a:t>ja mälukasutus sõltub </a:t>
            </a:r>
            <a:r>
              <a:rPr lang="en-GB" smtClean="0"/>
              <a:t>sekveneerimisandmete täpsusest ja katvusest</a:t>
            </a:r>
          </a:p>
          <a:p>
            <a:pPr marL="514350" indent="-457200"/>
            <a:r>
              <a:rPr lang="en-GB" smtClean="0"/>
              <a:t>Unikaalsete </a:t>
            </a:r>
            <a:r>
              <a:rPr lang="en-GB" i="1" smtClean="0"/>
              <a:t>k</a:t>
            </a:r>
            <a:r>
              <a:rPr lang="en-GB" smtClean="0"/>
              <a:t>-meeride otsimine (2) </a:t>
            </a:r>
            <a:r>
              <a:rPr lang="en-GB"/>
              <a:t>ja genotüübi </a:t>
            </a:r>
            <a:r>
              <a:rPr lang="en-GB" smtClean="0"/>
              <a:t>määramine (3) </a:t>
            </a:r>
            <a:r>
              <a:rPr lang="en-GB"/>
              <a:t>sõltub määratavate SNV-de </a:t>
            </a:r>
            <a:r>
              <a:rPr lang="en-GB" smtClean="0"/>
              <a:t>arvust (lineaarselt)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07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587" y="537958"/>
            <a:ext cx="9644763" cy="1400530"/>
          </a:xfrm>
        </p:spPr>
        <p:txBody>
          <a:bodyPr/>
          <a:lstStyle/>
          <a:p>
            <a:r>
              <a:rPr lang="en-GB" smtClean="0"/>
              <a:t>Kokkuvõte</a:t>
            </a:r>
            <a:endParaRPr lang="en-GB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588" y="1735810"/>
            <a:ext cx="10163954" cy="4827722"/>
          </a:xfrm>
        </p:spPr>
        <p:txBody>
          <a:bodyPr>
            <a:normAutofit/>
          </a:bodyPr>
          <a:lstStyle/>
          <a:p>
            <a:pPr marL="514350" indent="-457200"/>
            <a:r>
              <a:rPr lang="en-GB" smtClean="0"/>
              <a:t>Loodi uudne</a:t>
            </a:r>
            <a:r>
              <a:rPr lang="en-GB" i="1" smtClean="0"/>
              <a:t> </a:t>
            </a:r>
            <a:r>
              <a:rPr lang="en-GB" smtClean="0"/>
              <a:t>meetod SNV-de genotüüpide määramiseks sekveneerimisandmetest</a:t>
            </a:r>
          </a:p>
          <a:p>
            <a:pPr marL="514350" indent="-457200"/>
            <a:r>
              <a:rPr lang="en-GB" smtClean="0"/>
              <a:t>Meetod põhineb </a:t>
            </a:r>
            <a:r>
              <a:rPr lang="en-GB" i="1" smtClean="0"/>
              <a:t>k</a:t>
            </a:r>
            <a:r>
              <a:rPr lang="en-GB" smtClean="0"/>
              <a:t>-meeridel ning leiab kiiresti nende SNV-de genotüübid, mida saab usaldusväärselt määrata</a:t>
            </a:r>
          </a:p>
          <a:p>
            <a:pPr marL="514350" indent="-457200"/>
            <a:r>
              <a:rPr lang="en-GB" smtClean="0"/>
              <a:t>Meetodit testiti simuleeritud ja reaalsete andmete peal</a:t>
            </a:r>
          </a:p>
          <a:p>
            <a:pPr marL="514350" indent="-457200"/>
            <a:r>
              <a:rPr lang="en-GB" smtClean="0"/>
              <a:t>Ajakulu ca 12 h, maksimaalne mälukasutus ca 200 GB</a:t>
            </a:r>
          </a:p>
        </p:txBody>
      </p:sp>
    </p:spTree>
    <p:extLst>
      <p:ext uri="{BB962C8B-B14F-4D97-AF65-F5344CB8AC3E}">
        <p14:creationId xmlns:p14="http://schemas.microsoft.com/office/powerpoint/2010/main" val="289055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60868" y="2365787"/>
            <a:ext cx="8825657" cy="1915647"/>
          </a:xfrm>
        </p:spPr>
        <p:txBody>
          <a:bodyPr>
            <a:normAutofit/>
          </a:bodyPr>
          <a:lstStyle/>
          <a:p>
            <a:r>
              <a:rPr lang="en-GB" smtClean="0"/>
              <a:t>Tänan kuulamast!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07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SNV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DNA koosneb nelja erineva nukleotiidi (A, C, G, T) järjestustest</a:t>
            </a:r>
          </a:p>
          <a:p>
            <a:r>
              <a:rPr lang="en-GB" smtClean="0"/>
              <a:t>SNV – üksiku nukleotiidi variant</a:t>
            </a:r>
          </a:p>
          <a:p>
            <a:r>
              <a:rPr lang="en-GB" smtClean="0"/>
              <a:t>SNV alleeli variandid – alternatiivsed nukleotiidid SNV asukohas</a:t>
            </a:r>
          </a:p>
          <a:p>
            <a:r>
              <a:rPr lang="en-GB" smtClean="0"/>
              <a:t>SNV genotüüp – alleeli variant, homosügoot/heterosügoot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282" y="3888586"/>
            <a:ext cx="6189518" cy="218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4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GB" smtClean="0"/>
              <a:t>Motivatsioon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smtClean="0"/>
              <a:t>Genoomiuuringud sõltuvad oluliselt SNV-de genotüüpide määramise võimekusest</a:t>
            </a:r>
          </a:p>
          <a:p>
            <a:r>
              <a:rPr lang="en-GB" sz="2800" smtClean="0"/>
              <a:t>SNV genotüüpide määramise tööriistad on aeglased ning mõnede genoomi piirkondade (ca 20%) uurimisel ebausaldusväärsed</a:t>
            </a:r>
          </a:p>
        </p:txBody>
      </p:sp>
    </p:spTree>
    <p:extLst>
      <p:ext uri="{BB962C8B-B14F-4D97-AF65-F5344CB8AC3E}">
        <p14:creationId xmlns:p14="http://schemas.microsoft.com/office/powerpoint/2010/main" val="136761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GB" smtClean="0"/>
              <a:t>SNV genotüüpide määramise tavapärane töövoog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853990" cy="419548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smtClean="0"/>
              <a:t>Lugemite mäppimine referentsgenoomile (BWA, Bowtie2)</a:t>
            </a:r>
          </a:p>
          <a:p>
            <a:pPr lvl="1"/>
            <a:r>
              <a:rPr lang="en-GB" sz="2600" smtClean="0"/>
              <a:t>Aeganõudev</a:t>
            </a:r>
          </a:p>
          <a:p>
            <a:pPr lvl="1"/>
            <a:r>
              <a:rPr lang="en-GB" sz="2600" smtClean="0"/>
              <a:t>Mäppimata või valesti mäpitud lugemid, sõltuv parameetrite väärtustest – ebausaldusväärsed tulemused teatud genoomi piirkondades</a:t>
            </a:r>
            <a:endParaRPr lang="en-GB" sz="2600"/>
          </a:p>
          <a:p>
            <a:pPr marL="514350" indent="-514350">
              <a:buFont typeface="+mj-lt"/>
              <a:buAutoNum type="arabicPeriod"/>
            </a:pPr>
            <a:r>
              <a:rPr lang="en-GB" smtClean="0"/>
              <a:t>Mäpitud lugemite abil g</a:t>
            </a:r>
            <a:r>
              <a:rPr lang="en-GB" sz="2800" smtClean="0"/>
              <a:t>enotüübi määramine</a:t>
            </a:r>
          </a:p>
        </p:txBody>
      </p:sp>
    </p:spTree>
    <p:extLst>
      <p:ext uri="{BB962C8B-B14F-4D97-AF65-F5344CB8AC3E}">
        <p14:creationId xmlns:p14="http://schemas.microsoft.com/office/powerpoint/2010/main" val="204435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GB" smtClean="0"/>
              <a:t>Töö eesmärgid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853990" cy="4195481"/>
          </a:xfrm>
        </p:spPr>
        <p:txBody>
          <a:bodyPr>
            <a:normAutofit/>
          </a:bodyPr>
          <a:lstStyle/>
          <a:p>
            <a:r>
              <a:rPr lang="en-GB" smtClean="0"/>
              <a:t>Arendada välja meetod, mille abil saaks määrata kiiresti SNV-de genotüübid nendes genoomi piirkondades, mis võimaldavad usaldusväärset määramist. </a:t>
            </a:r>
          </a:p>
          <a:p>
            <a:r>
              <a:rPr lang="en-GB" smtClean="0"/>
              <a:t>Implementeerida meetod</a:t>
            </a:r>
          </a:p>
          <a:p>
            <a:r>
              <a:rPr lang="en-GB" smtClean="0"/>
              <a:t>Testida meetodi tööd</a:t>
            </a:r>
          </a:p>
        </p:txBody>
      </p:sp>
    </p:spTree>
    <p:extLst>
      <p:ext uri="{BB962C8B-B14F-4D97-AF65-F5344CB8AC3E}">
        <p14:creationId xmlns:p14="http://schemas.microsoft.com/office/powerpoint/2010/main" val="42783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668" y="2776493"/>
            <a:ext cx="8825657" cy="1915647"/>
          </a:xfrm>
        </p:spPr>
        <p:txBody>
          <a:bodyPr/>
          <a:lstStyle/>
          <a:p>
            <a:r>
              <a:rPr lang="en-GB" sz="5400" smtClean="0"/>
              <a:t>Meetod ja implementatsioon</a:t>
            </a:r>
            <a:endParaRPr lang="en-GB" sz="5400"/>
          </a:p>
        </p:txBody>
      </p:sp>
    </p:spTree>
    <p:extLst>
      <p:ext uri="{BB962C8B-B14F-4D97-AF65-F5344CB8AC3E}">
        <p14:creationId xmlns:p14="http://schemas.microsoft.com/office/powerpoint/2010/main" val="168141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GB" i="1" smtClean="0"/>
              <a:t>K</a:t>
            </a:r>
            <a:r>
              <a:rPr lang="en-GB" smtClean="0"/>
              <a:t>-meeridel põhinev meetod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853990" cy="4195481"/>
          </a:xfrm>
        </p:spPr>
        <p:txBody>
          <a:bodyPr>
            <a:normAutofit/>
          </a:bodyPr>
          <a:lstStyle/>
          <a:p>
            <a:r>
              <a:rPr lang="en-GB" sz="2800" smtClean="0"/>
              <a:t>Ühte SNV asukohta katab </a:t>
            </a:r>
            <a:r>
              <a:rPr lang="en-GB" sz="2800" i="1" smtClean="0"/>
              <a:t>k</a:t>
            </a:r>
            <a:r>
              <a:rPr lang="en-GB" sz="2800" smtClean="0"/>
              <a:t> järjestikust </a:t>
            </a:r>
            <a:r>
              <a:rPr lang="en-GB" sz="2800" i="1" smtClean="0"/>
              <a:t>k</a:t>
            </a:r>
            <a:r>
              <a:rPr lang="en-GB" sz="2800" smtClean="0"/>
              <a:t>-meeri</a:t>
            </a:r>
          </a:p>
          <a:p>
            <a:r>
              <a:rPr lang="en-GB" sz="2800" smtClean="0"/>
              <a:t>Kui </a:t>
            </a:r>
            <a:r>
              <a:rPr lang="en-GB" sz="2800" i="1" smtClean="0"/>
              <a:t>k</a:t>
            </a:r>
            <a:r>
              <a:rPr lang="en-GB" sz="2800" smtClean="0"/>
              <a:t>-meeri leidub genoomis täpselt üks kord, on see unikaalne ning asub vaid ühes kohas</a:t>
            </a:r>
          </a:p>
          <a:p>
            <a:r>
              <a:rPr lang="en-GB" sz="2800" smtClean="0"/>
              <a:t>Unikaalse </a:t>
            </a:r>
            <a:r>
              <a:rPr lang="en-GB" sz="2800" i="1" smtClean="0"/>
              <a:t>k</a:t>
            </a:r>
            <a:r>
              <a:rPr lang="en-GB" sz="2800" smtClean="0"/>
              <a:t>-meeri sagedust </a:t>
            </a:r>
            <a:br>
              <a:rPr lang="en-GB" sz="2800" smtClean="0"/>
            </a:br>
            <a:r>
              <a:rPr lang="en-GB" sz="2800" smtClean="0"/>
              <a:t>sekveneerimisandmetes </a:t>
            </a:r>
            <a:br>
              <a:rPr lang="en-GB" sz="2800" smtClean="0"/>
            </a:br>
            <a:r>
              <a:rPr lang="en-GB" sz="2800" smtClean="0"/>
              <a:t>saab kasutada hindamaks, </a:t>
            </a:r>
            <a:br>
              <a:rPr lang="en-GB" sz="2800" smtClean="0"/>
            </a:br>
            <a:r>
              <a:rPr lang="en-GB" sz="2800" smtClean="0"/>
              <a:t>kas vastav alleeli variant on </a:t>
            </a:r>
            <a:br>
              <a:rPr lang="en-GB" sz="2800" smtClean="0"/>
            </a:br>
            <a:r>
              <a:rPr lang="en-GB" sz="2800" smtClean="0"/>
              <a:t>antud indiviidil olemas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73" y="3809695"/>
            <a:ext cx="3967615" cy="191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6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GB" smtClean="0"/>
              <a:t>Unikaalsete </a:t>
            </a:r>
            <a:r>
              <a:rPr lang="en-GB" i="1" smtClean="0"/>
              <a:t>k</a:t>
            </a:r>
            <a:r>
              <a:rPr lang="en-GB" smtClean="0"/>
              <a:t>-meeride listi loomine</a:t>
            </a:r>
            <a:endParaRPr lang="en-GB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647" y="2052918"/>
            <a:ext cx="7010447" cy="4363380"/>
          </a:xfrm>
        </p:spPr>
        <p:txBody>
          <a:bodyPr>
            <a:normAutofit/>
          </a:bodyPr>
          <a:lstStyle/>
          <a:p>
            <a:r>
              <a:rPr lang="en-GB" smtClean="0"/>
              <a:t>Kasutatakse GenomeTester4 tööriistu</a:t>
            </a:r>
          </a:p>
          <a:p>
            <a:r>
              <a:rPr lang="en-GB" smtClean="0"/>
              <a:t>Kasutatakse referentsgenoomi etteantud SNV-sid katvate unikaalsete </a:t>
            </a:r>
            <a:r>
              <a:rPr lang="en-GB" i="1" smtClean="0"/>
              <a:t>k</a:t>
            </a:r>
            <a:r>
              <a:rPr lang="en-GB" smtClean="0"/>
              <a:t>-meeride leidmiseks </a:t>
            </a:r>
          </a:p>
          <a:p>
            <a:r>
              <a:rPr lang="en-GB" smtClean="0"/>
              <a:t>Luuakse unikaalsete </a:t>
            </a:r>
            <a:r>
              <a:rPr lang="en-GB" i="1" smtClean="0"/>
              <a:t>k</a:t>
            </a:r>
            <a:r>
              <a:rPr lang="en-GB" smtClean="0"/>
              <a:t>-meeri paaride list iga etteantud SNV jaoks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094" y="1789447"/>
            <a:ext cx="4205480" cy="442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587" y="537958"/>
            <a:ext cx="9644763" cy="1400530"/>
          </a:xfrm>
        </p:spPr>
        <p:txBody>
          <a:bodyPr/>
          <a:lstStyle/>
          <a:p>
            <a:r>
              <a:rPr lang="en-GB" smtClean="0"/>
              <a:t>Genotüüpide määramine</a:t>
            </a:r>
            <a:endParaRPr lang="en-GB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6717503" cy="4363380"/>
          </a:xfrm>
        </p:spPr>
        <p:txBody>
          <a:bodyPr>
            <a:normAutofit/>
          </a:bodyPr>
          <a:lstStyle/>
          <a:p>
            <a:r>
              <a:rPr lang="en-GB" smtClean="0"/>
              <a:t>Leitakse SNV-de jaoks unikaalsete </a:t>
            </a:r>
            <a:r>
              <a:rPr lang="en-GB" i="1" smtClean="0"/>
              <a:t>k</a:t>
            </a:r>
            <a:r>
              <a:rPr lang="en-GB" smtClean="0"/>
              <a:t>-meeride sagedused uuritava indiviidi sekveneerimisandmetest</a:t>
            </a:r>
          </a:p>
          <a:p>
            <a:r>
              <a:rPr lang="en-GB" smtClean="0"/>
              <a:t>Kasutatakse leitud sagedusi antud SNV-de genotüüpide määramiseks statistiliste testide abil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816" y="1200512"/>
            <a:ext cx="4057739" cy="446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8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17876</TotalTime>
  <Words>426</Words>
  <Application>Microsoft Office PowerPoint</Application>
  <PresentationFormat>Widescreen</PresentationFormat>
  <Paragraphs>67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Uudne meetod  SNV-de genotüüpide määramiseks personaalsetest sekveneerimisandmetest</vt:lpstr>
      <vt:lpstr>SNV</vt:lpstr>
      <vt:lpstr>Motivatsioon</vt:lpstr>
      <vt:lpstr>SNV genotüüpide määramise tavapärane töövoog</vt:lpstr>
      <vt:lpstr>Töö eesmärgid</vt:lpstr>
      <vt:lpstr>Meetod ja implementatsioon</vt:lpstr>
      <vt:lpstr>K-meeridel põhinev meetod</vt:lpstr>
      <vt:lpstr>Unikaalsete k-meeride listi loomine</vt:lpstr>
      <vt:lpstr>Genotüüpide määramine</vt:lpstr>
      <vt:lpstr>Tulemused</vt:lpstr>
      <vt:lpstr>Unikaalsete k-meeride list SNV-de jaoks</vt:lpstr>
      <vt:lpstr>Unikaalsete k-meeride list SNV-de jaoks</vt:lpstr>
      <vt:lpstr>SNV genotüüpide määramine</vt:lpstr>
      <vt:lpstr>Genotüüpide määramise aja- ja mälukulu</vt:lpstr>
      <vt:lpstr>Kokkuvõte</vt:lpstr>
      <vt:lpstr>Tänan kuulamast!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K-meeridel põhinev meetod  SNV-de genotüüpide määramiseks sekveneerimisandmetest</dc:title>
  <dc:creator>Fanny-Dhelia</dc:creator>
  <cp:lastModifiedBy>Fanny-Dhelia</cp:lastModifiedBy>
  <cp:revision>50</cp:revision>
  <dcterms:created xsi:type="dcterms:W3CDTF">2015-05-26T14:33:32Z</dcterms:created>
  <dcterms:modified xsi:type="dcterms:W3CDTF">2015-06-12T20:50:47Z</dcterms:modified>
</cp:coreProperties>
</file>