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6" r:id="rId3"/>
    <p:sldId id="257" r:id="rId4"/>
    <p:sldId id="26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70" r:id="rId15"/>
    <p:sldId id="274" r:id="rId16"/>
    <p:sldId id="269" r:id="rId17"/>
    <p:sldId id="271" r:id="rId18"/>
    <p:sldId id="272" r:id="rId19"/>
    <p:sldId id="273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89"/>
  </p:normalViewPr>
  <p:slideViewPr>
    <p:cSldViewPr snapToGrid="0" snapToObjects="1">
      <p:cViewPr varScale="1">
        <p:scale>
          <a:sx n="76" d="100"/>
          <a:sy n="76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GBDT</a:t>
            </a:r>
            <a:r>
              <a:rPr lang="zh-CN" altLang="en-US"/>
              <a:t>特征权重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GBDT!$A$1:$A$20</c:f>
              <c:strCache>
                <c:ptCount val="20"/>
                <c:pt idx="0">
                  <c:v>collateralized_ratio_2weeks&lt;=2</c:v>
                </c:pt>
                <c:pt idx="1">
                  <c:v>collateralized_ratio_6_min()</c:v>
                </c:pt>
                <c:pt idx="2">
                  <c:v>total_debt_6_mean()_rate</c:v>
                </c:pt>
                <c:pt idx="3">
                  <c:v>collateralized_ratio_4-6_min()</c:v>
                </c:pt>
                <c:pt idx="4">
                  <c:v>collateralized_ratio_6&lt;=2</c:v>
                </c:pt>
                <c:pt idx="5">
                  <c:v>collateralized_ratio_6_std()</c:v>
                </c:pt>
                <c:pt idx="6">
                  <c:v>collateralized_ratio_2weeks&lt;=3</c:v>
                </c:pt>
                <c:pt idx="7">
                  <c:v>total_debt_5-6_mean()_rate</c:v>
                </c:pt>
                <c:pt idx="8">
                  <c:v>total_debt_4-6_max()_rate</c:v>
                </c:pt>
                <c:pt idx="9">
                  <c:v>credit_buy_times_6_mean</c:v>
                </c:pt>
                <c:pt idx="10">
                  <c:v>total_debt_4-6_mean()_rate</c:v>
                </c:pt>
                <c:pt idx="11">
                  <c:v>available_margin_5-6_mean()</c:v>
                </c:pt>
                <c:pt idx="12">
                  <c:v>总授信额度</c:v>
                </c:pt>
                <c:pt idx="13">
                  <c:v>total_debt_6_min()_rate</c:v>
                </c:pt>
                <c:pt idx="14">
                  <c:v>collateralized_ratio_4-5_min()</c:v>
                </c:pt>
                <c:pt idx="15">
                  <c:v>collateralized_ratio_6_mean()</c:v>
                </c:pt>
                <c:pt idx="16">
                  <c:v>total_debt_4_mean()_rate</c:v>
                </c:pt>
                <c:pt idx="17">
                  <c:v>available_margin_6_max()</c:v>
                </c:pt>
                <c:pt idx="18">
                  <c:v>credit_buy_amount_6_mean</c:v>
                </c:pt>
                <c:pt idx="19">
                  <c:v>collateralized_ratio_5-6&lt;=1.3</c:v>
                </c:pt>
              </c:strCache>
            </c:strRef>
          </c:cat>
          <c:val>
            <c:numRef>
              <c:f>GBDT!$B$1:$B$20</c:f>
              <c:numCache>
                <c:formatCode>General</c:formatCode>
                <c:ptCount val="20"/>
                <c:pt idx="0">
                  <c:v>0.115233</c:v>
                </c:pt>
                <c:pt idx="1">
                  <c:v>0.059134</c:v>
                </c:pt>
                <c:pt idx="2">
                  <c:v>0.029946</c:v>
                </c:pt>
                <c:pt idx="3">
                  <c:v>0.026843</c:v>
                </c:pt>
                <c:pt idx="4">
                  <c:v>0.025152</c:v>
                </c:pt>
                <c:pt idx="5">
                  <c:v>0.025023</c:v>
                </c:pt>
                <c:pt idx="6">
                  <c:v>0.021786</c:v>
                </c:pt>
                <c:pt idx="7">
                  <c:v>0.020883</c:v>
                </c:pt>
                <c:pt idx="8">
                  <c:v>0.018667</c:v>
                </c:pt>
                <c:pt idx="9">
                  <c:v>0.018265</c:v>
                </c:pt>
                <c:pt idx="10">
                  <c:v>0.016323</c:v>
                </c:pt>
                <c:pt idx="11">
                  <c:v>0.016174</c:v>
                </c:pt>
                <c:pt idx="12">
                  <c:v>0.014812</c:v>
                </c:pt>
                <c:pt idx="13">
                  <c:v>0.014188</c:v>
                </c:pt>
                <c:pt idx="14">
                  <c:v>0.012639</c:v>
                </c:pt>
                <c:pt idx="15">
                  <c:v>0.011434</c:v>
                </c:pt>
                <c:pt idx="16">
                  <c:v>0.010214</c:v>
                </c:pt>
                <c:pt idx="17">
                  <c:v>0.009557</c:v>
                </c:pt>
                <c:pt idx="18">
                  <c:v>0.009435</c:v>
                </c:pt>
                <c:pt idx="19">
                  <c:v>0.00919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30400496"/>
        <c:axId val="937484288"/>
      </c:barChart>
      <c:catAx>
        <c:axId val="8304004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7484288"/>
        <c:crosses val="autoZero"/>
        <c:auto val="1"/>
        <c:lblAlgn val="ctr"/>
        <c:lblOffset val="100"/>
        <c:noMultiLvlLbl val="0"/>
      </c:catAx>
      <c:valAx>
        <c:axId val="937484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400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5FFBF-A74D-8F4A-B0D3-471B354C0638}" type="datetimeFigureOut">
              <a:rPr lang="en-US" smtClean="0"/>
              <a:t>9/15/17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BEE2E-040A-1149-8138-40BDAF3A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819C-D13A-A746-ABD0-63C0BCAC23F1}" type="datetimeFigureOut">
              <a:rPr lang="en-US" smtClean="0"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A0ED-76B4-FB40-B304-FBDE770A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4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819C-D13A-A746-ABD0-63C0BCAC23F1}" type="datetimeFigureOut">
              <a:rPr lang="en-US" smtClean="0"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A0ED-76B4-FB40-B304-FBDE770A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3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819C-D13A-A746-ABD0-63C0BCAC23F1}" type="datetimeFigureOut">
              <a:rPr lang="en-US" smtClean="0"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A0ED-76B4-FB40-B304-FBDE770A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4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819C-D13A-A746-ABD0-63C0BCAC23F1}" type="datetimeFigureOut">
              <a:rPr lang="en-US" smtClean="0"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A0ED-76B4-FB40-B304-FBDE770A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6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819C-D13A-A746-ABD0-63C0BCAC23F1}" type="datetimeFigureOut">
              <a:rPr lang="en-US" smtClean="0"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A0ED-76B4-FB40-B304-FBDE770A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819C-D13A-A746-ABD0-63C0BCAC23F1}" type="datetimeFigureOut">
              <a:rPr lang="en-US" smtClean="0"/>
              <a:t>9/15/17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A0ED-76B4-FB40-B304-FBDE770A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6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819C-D13A-A746-ABD0-63C0BCAC23F1}" type="datetimeFigureOut">
              <a:rPr lang="en-US" smtClean="0"/>
              <a:t>9/15/17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A0ED-76B4-FB40-B304-FBDE770A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2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819C-D13A-A746-ABD0-63C0BCAC23F1}" type="datetimeFigureOut">
              <a:rPr lang="en-US" smtClean="0"/>
              <a:t>9/15/17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A0ED-76B4-FB40-B304-FBDE770A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4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819C-D13A-A746-ABD0-63C0BCAC23F1}" type="datetimeFigureOut">
              <a:rPr lang="en-US" smtClean="0"/>
              <a:t>9/15/17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A0ED-76B4-FB40-B304-FBDE770A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9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819C-D13A-A746-ABD0-63C0BCAC23F1}" type="datetimeFigureOut">
              <a:rPr lang="en-US" smtClean="0"/>
              <a:t>9/15/17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A0ED-76B4-FB40-B304-FBDE770A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4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819C-D13A-A746-ABD0-63C0BCAC23F1}" type="datetimeFigureOut">
              <a:rPr lang="en-US" smtClean="0"/>
              <a:t>9/15/17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A0ED-76B4-FB40-B304-FBDE770A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6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4819C-D13A-A746-ABD0-63C0BCAC23F1}" type="datetimeFigureOut">
              <a:rPr lang="en-US" smtClean="0"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8A0ED-76B4-FB40-B304-FBDE770A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cw.mit.edu/courses/electrical-engineering-and-computer-science/6-0001-introduction-to-computer-science-and-programming-in-python-fall-2016/)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mazon.com/Python-Machine-Learning-Sebastian-Raschka/dp/1783555130/ref=sr_1_1?ie=UTF8&amp;qid=1505440154&amp;sr=8-1&amp;keywords=python+machine+learn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信用分项目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Get your hands dirty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1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对单个字段的数据分析（离散型）</a:t>
            </a:r>
            <a:endParaRPr lang="en-US" altLang="zh-CN" sz="3600" b="1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 </a:t>
            </a:r>
            <a:r>
              <a:rPr lang="zh-CN" altLang="en-US" sz="2400" dirty="0" smtClean="0"/>
              <a:t>单个变量与标签之间的关系</a:t>
            </a:r>
            <a:endParaRPr lang="en-US" altLang="zh-CN" sz="2400" dirty="0" smtClean="0"/>
          </a:p>
          <a:p>
            <a:pPr marL="342900" indent="-342900">
              <a:buFont typeface="Arial" charset="0"/>
              <a:buChar char="•"/>
            </a:pPr>
            <a:r>
              <a:rPr lang="zh-CN" altLang="en-US" sz="2400" dirty="0" smtClean="0"/>
              <a:t>盒状图</a:t>
            </a:r>
            <a:endParaRPr lang="en-US" altLang="zh-CN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/>
              <a:t>WOE</a:t>
            </a:r>
          </a:p>
        </p:txBody>
      </p:sp>
      <p:pic>
        <p:nvPicPr>
          <p:cNvPr id="6" name="图片 2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4171" y="2651224"/>
            <a:ext cx="4290352" cy="32177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" name="图片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5614" y="2651224"/>
            <a:ext cx="4290983" cy="32177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0589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对单个字段的数据分析（日期型）</a:t>
            </a:r>
            <a:endParaRPr lang="en-US" altLang="zh-CN" sz="3600" b="1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按年／季／月／日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数据汇总统计分布</a:t>
            </a:r>
            <a:endParaRPr lang="en-US" altLang="zh-CN" sz="2400" dirty="0" smtClean="0"/>
          </a:p>
        </p:txBody>
      </p:sp>
      <p:pic>
        <p:nvPicPr>
          <p:cNvPr id="8" name="图片 46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3188" y="1109662"/>
            <a:ext cx="6172200" cy="46291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3697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字段相关性分析</a:t>
            </a:r>
            <a:endParaRPr lang="en-US" altLang="zh-CN" sz="3600" b="1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/>
              <a:t>Pearson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/>
              <a:t>Spearman</a:t>
            </a:r>
          </a:p>
          <a:p>
            <a:endParaRPr lang="en-US" altLang="zh-CN" sz="2400" dirty="0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940976"/>
              </p:ext>
            </p:extLst>
          </p:nvPr>
        </p:nvGraphicFramePr>
        <p:xfrm>
          <a:off x="6110287" y="1692910"/>
          <a:ext cx="5048778" cy="40486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1463"/>
                <a:gridCol w="841463"/>
                <a:gridCol w="841463"/>
                <a:gridCol w="841463"/>
                <a:gridCol w="841463"/>
                <a:gridCol w="841463"/>
              </a:tblGrid>
              <a:tr h="66822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3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80186" marR="80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short_selling_amount</a:t>
                      </a:r>
                      <a:endParaRPr lang="en-US" sz="13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80186" marR="80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total_credit_line</a:t>
                      </a:r>
                      <a:endParaRPr lang="en-US" sz="13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80186" marR="80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credit_used_ratio</a:t>
                      </a:r>
                      <a:endParaRPr lang="en-US" sz="13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80186" marR="80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short_selling_used_ratio</a:t>
                      </a:r>
                      <a:endParaRPr lang="en-US" sz="13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80186" marR="80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total_used_ratio</a:t>
                      </a:r>
                      <a:endParaRPr lang="en-US" sz="13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80186" marR="80186" marT="0" marB="0" anchor="ctr"/>
                </a:tc>
              </a:tr>
              <a:tr h="66822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credit_line</a:t>
                      </a:r>
                      <a:endParaRPr lang="en-US" sz="13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80186" marR="80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1.00</a:t>
                      </a:r>
                      <a:endParaRPr lang="en-US" sz="13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80186" marR="80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1.00</a:t>
                      </a:r>
                      <a:endParaRPr lang="en-US" sz="13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80186" marR="80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0.15</a:t>
                      </a:r>
                      <a:endParaRPr lang="en-US" sz="13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80186" marR="80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0.00</a:t>
                      </a:r>
                      <a:endParaRPr lang="en-US" sz="13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80186" marR="80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0.15</a:t>
                      </a:r>
                      <a:endParaRPr lang="en-US" sz="13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80186" marR="80186" marT="0" marB="0" anchor="ctr"/>
                </a:tc>
              </a:tr>
              <a:tr h="70757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short_selling_amount</a:t>
                      </a:r>
                      <a:endParaRPr lang="en-US" sz="13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80186" marR="80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3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80186" marR="80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1.00</a:t>
                      </a:r>
                      <a:endParaRPr lang="en-US" sz="13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80186" marR="80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0.15</a:t>
                      </a:r>
                      <a:endParaRPr lang="en-US" sz="13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80186" marR="80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0.00</a:t>
                      </a:r>
                      <a:endParaRPr lang="en-US" sz="13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80186" marR="80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0.15</a:t>
                      </a:r>
                      <a:endParaRPr lang="en-US" sz="13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80186" marR="80186" marT="0" marB="0" anchor="ctr"/>
                </a:tc>
              </a:tr>
              <a:tr h="66822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total_credit_line</a:t>
                      </a:r>
                      <a:endParaRPr lang="en-US" sz="13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80186" marR="80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3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80186" marR="80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3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80186" marR="80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0.15</a:t>
                      </a:r>
                      <a:endParaRPr lang="en-US" sz="13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80186" marR="80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0.00</a:t>
                      </a:r>
                      <a:endParaRPr lang="en-US" sz="13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80186" marR="80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0.15</a:t>
                      </a:r>
                      <a:endParaRPr lang="en-US" sz="13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80186" marR="80186" marT="0" marB="0" anchor="ctr"/>
                </a:tc>
              </a:tr>
              <a:tr h="66822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credit_used_ratio</a:t>
                      </a:r>
                      <a:endParaRPr lang="en-US" sz="13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80186" marR="80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3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80186" marR="80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3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80186" marR="80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3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80186" marR="80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0.00</a:t>
                      </a:r>
                      <a:endParaRPr lang="en-US" sz="13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80186" marR="80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1.00</a:t>
                      </a:r>
                      <a:endParaRPr lang="en-US" sz="13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80186" marR="80186" marT="0" marB="0" anchor="ctr"/>
                </a:tc>
              </a:tr>
              <a:tr h="66822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short_selling_used_ratio</a:t>
                      </a:r>
                      <a:endParaRPr lang="en-US" sz="13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80186" marR="80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3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80186" marR="80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3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80186" marR="80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3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80186" marR="80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3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80186" marR="80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0.05</a:t>
                      </a:r>
                      <a:endParaRPr lang="en-US" sz="13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80186" marR="80186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54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建模报告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建模流程描述，模型结果展示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5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建模流程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样本选择</a:t>
            </a:r>
            <a:endParaRPr lang="en-US" altLang="zh-CN" dirty="0" smtClean="0"/>
          </a:p>
          <a:p>
            <a:r>
              <a:rPr lang="zh-CN" altLang="en-US" dirty="0" smtClean="0"/>
              <a:t>对异常值、缺失值的处理</a:t>
            </a:r>
            <a:endParaRPr lang="en-US" altLang="zh-CN" dirty="0" smtClean="0"/>
          </a:p>
          <a:p>
            <a:r>
              <a:rPr lang="zh-CN" altLang="en-US" dirty="0" smtClean="0"/>
              <a:t>入模指标处理日志（变换、增维、降维）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4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模型结果展示</a:t>
            </a:r>
            <a:endParaRPr lang="en-US" sz="36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分数分布图</a:t>
            </a:r>
            <a:endParaRPr lang="en-US" altLang="zh-CN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/>
              <a:t>ROC</a:t>
            </a:r>
            <a:r>
              <a:rPr lang="zh-CN" altLang="en-US" sz="2400" dirty="0" smtClean="0"/>
              <a:t>曲线图</a:t>
            </a:r>
            <a:endParaRPr lang="en-US" altLang="zh-CN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/>
              <a:t>KS</a:t>
            </a:r>
            <a:r>
              <a:rPr lang="zh-CN" altLang="en-US" sz="2400" dirty="0" smtClean="0"/>
              <a:t>曲线</a:t>
            </a:r>
            <a:r>
              <a:rPr lang="zh-CN" altLang="en-US" sz="2400" dirty="0" smtClean="0"/>
              <a:t>图</a:t>
            </a:r>
            <a:endParaRPr lang="en-US" altLang="zh-CN" sz="2400" dirty="0" smtClean="0"/>
          </a:p>
          <a:p>
            <a:pPr marL="342900" indent="-342900">
              <a:buFont typeface="Arial" charset="0"/>
              <a:buChar char="•"/>
            </a:pPr>
            <a:r>
              <a:rPr lang="zh-CN" altLang="en-US" sz="2400" dirty="0" smtClean="0"/>
              <a:t>模型特征权重</a:t>
            </a:r>
            <a:endParaRPr lang="en-US" altLang="zh-CN" sz="2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169165"/>
              </p:ext>
            </p:extLst>
          </p:nvPr>
        </p:nvGraphicFramePr>
        <p:xfrm>
          <a:off x="992188" y="4081728"/>
          <a:ext cx="10471679" cy="15538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4192"/>
                <a:gridCol w="1814444"/>
                <a:gridCol w="1810102"/>
                <a:gridCol w="1805760"/>
                <a:gridCol w="1805760"/>
                <a:gridCol w="1801421"/>
              </a:tblGrid>
              <a:tr h="297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微软雅黑" charset="-122"/>
                        <a:cs typeface="Calibri" charset="0"/>
                      </a:endParaRPr>
                    </a:p>
                  </a:txBody>
                  <a:tcPr marL="44950" marR="449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微软雅黑" charset="-122"/>
                        <a:cs typeface="Calibri" charset="0"/>
                      </a:endParaRPr>
                    </a:p>
                  </a:txBody>
                  <a:tcPr marL="44950" marR="449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逻辑回归</a:t>
                      </a:r>
                      <a:endParaRPr lang="en-US" sz="1600" kern="100" dirty="0">
                        <a:effectLst/>
                        <a:latin typeface="微软雅黑" charset="-122"/>
                        <a:cs typeface="Calibri" charset="0"/>
                      </a:endParaRPr>
                    </a:p>
                  </a:txBody>
                  <a:tcPr marL="44950" marR="449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随机森林</a:t>
                      </a:r>
                      <a:endParaRPr lang="en-US" sz="1600" kern="100">
                        <a:effectLst/>
                        <a:latin typeface="微软雅黑" charset="-122"/>
                        <a:cs typeface="Calibri" charset="0"/>
                      </a:endParaRPr>
                    </a:p>
                  </a:txBody>
                  <a:tcPr marL="44950" marR="449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GBDT</a:t>
                      </a:r>
                      <a:endParaRPr lang="en-US" sz="1600" kern="100">
                        <a:effectLst/>
                        <a:latin typeface="微软雅黑" charset="-122"/>
                        <a:cs typeface="Calibri" charset="0"/>
                      </a:endParaRPr>
                    </a:p>
                  </a:txBody>
                  <a:tcPr marL="44950" marR="449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支持向量机</a:t>
                      </a:r>
                      <a:endParaRPr lang="en-US" sz="1600" kern="100">
                        <a:effectLst/>
                        <a:latin typeface="微软雅黑" charset="-122"/>
                        <a:cs typeface="Calibri" charset="0"/>
                      </a:endParaRPr>
                    </a:p>
                  </a:txBody>
                  <a:tcPr marL="44950" marR="44950" marT="0" marB="0" anchor="ctr"/>
                </a:tc>
              </a:tr>
              <a:tr h="29713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准确度</a:t>
                      </a:r>
                      <a:endParaRPr lang="en-US" sz="1600" kern="100">
                        <a:effectLst/>
                        <a:latin typeface="微软雅黑" charset="-122"/>
                        <a:cs typeface="Calibri" charset="0"/>
                      </a:endParaRPr>
                    </a:p>
                  </a:txBody>
                  <a:tcPr marL="44950" marR="449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Kappa</a:t>
                      </a:r>
                      <a:r>
                        <a:rPr lang="zh-CN" sz="1600" kern="100">
                          <a:effectLst/>
                        </a:rPr>
                        <a:t>值</a:t>
                      </a:r>
                      <a:endParaRPr lang="en-US" sz="1600" kern="100">
                        <a:effectLst/>
                        <a:latin typeface="微软雅黑" charset="-122"/>
                        <a:cs typeface="Calibri" charset="0"/>
                      </a:endParaRPr>
                    </a:p>
                  </a:txBody>
                  <a:tcPr marL="44950" marR="449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68.05%</a:t>
                      </a:r>
                      <a:endParaRPr lang="en-US" sz="1600" kern="100">
                        <a:effectLst/>
                        <a:latin typeface="微软雅黑" charset="-122"/>
                        <a:cs typeface="Calibri" charset="0"/>
                      </a:endParaRPr>
                    </a:p>
                  </a:txBody>
                  <a:tcPr marL="44950" marR="449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62.30%</a:t>
                      </a:r>
                      <a:endParaRPr lang="en-US" sz="1600" kern="100">
                        <a:effectLst/>
                        <a:latin typeface="微软雅黑" charset="-122"/>
                        <a:cs typeface="Calibri" charset="0"/>
                      </a:endParaRPr>
                    </a:p>
                  </a:txBody>
                  <a:tcPr marL="44950" marR="449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74.70%</a:t>
                      </a:r>
                      <a:endParaRPr lang="en-US" sz="1600" kern="100">
                        <a:effectLst/>
                        <a:latin typeface="微软雅黑" charset="-122"/>
                        <a:cs typeface="Calibri" charset="0"/>
                      </a:endParaRPr>
                    </a:p>
                  </a:txBody>
                  <a:tcPr marL="44950" marR="449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63.47%</a:t>
                      </a:r>
                      <a:endParaRPr lang="en-US" sz="1600" kern="100">
                        <a:effectLst/>
                        <a:latin typeface="微软雅黑" charset="-122"/>
                        <a:cs typeface="Calibri" charset="0"/>
                      </a:endParaRPr>
                    </a:p>
                  </a:txBody>
                  <a:tcPr marL="44950" marR="44950" marT="0" marB="0" anchor="ctr"/>
                </a:tc>
              </a:tr>
              <a:tr h="3346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AUC</a:t>
                      </a:r>
                      <a:endParaRPr lang="en-US" sz="1600" kern="100" dirty="0">
                        <a:effectLst/>
                        <a:latin typeface="微软雅黑" charset="-122"/>
                        <a:cs typeface="Calibri" charset="0"/>
                      </a:endParaRPr>
                    </a:p>
                  </a:txBody>
                  <a:tcPr marL="44950" marR="449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92.25%</a:t>
                      </a:r>
                      <a:endParaRPr lang="en-US" sz="1600" kern="100">
                        <a:effectLst/>
                        <a:latin typeface="微软雅黑" charset="-122"/>
                        <a:cs typeface="Calibri" charset="0"/>
                      </a:endParaRPr>
                    </a:p>
                  </a:txBody>
                  <a:tcPr marL="44950" marR="449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94.64%</a:t>
                      </a:r>
                      <a:endParaRPr lang="en-US" sz="1600" kern="100" dirty="0">
                        <a:effectLst/>
                        <a:latin typeface="微软雅黑" charset="-122"/>
                        <a:cs typeface="Calibri" charset="0"/>
                      </a:endParaRPr>
                    </a:p>
                  </a:txBody>
                  <a:tcPr marL="44950" marR="449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94.72%</a:t>
                      </a:r>
                      <a:endParaRPr lang="en-US" sz="1600" kern="100">
                        <a:effectLst/>
                        <a:latin typeface="微软雅黑" charset="-122"/>
                        <a:cs typeface="Calibri" charset="0"/>
                      </a:endParaRPr>
                    </a:p>
                  </a:txBody>
                  <a:tcPr marL="44950" marR="449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91.90%</a:t>
                      </a:r>
                      <a:endParaRPr lang="en-US" sz="1600" kern="100">
                        <a:effectLst/>
                        <a:latin typeface="微软雅黑" charset="-122"/>
                        <a:cs typeface="Calibri" charset="0"/>
                      </a:endParaRPr>
                    </a:p>
                  </a:txBody>
                  <a:tcPr marL="44950" marR="44950" marT="0" marB="0" anchor="ctr"/>
                </a:tc>
              </a:tr>
              <a:tr h="29713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区隔力</a:t>
                      </a:r>
                      <a:endParaRPr lang="en-US" sz="1600" kern="100" dirty="0">
                        <a:effectLst/>
                        <a:latin typeface="微软雅黑" charset="-122"/>
                        <a:cs typeface="Calibri" charset="0"/>
                      </a:endParaRPr>
                    </a:p>
                  </a:txBody>
                  <a:tcPr marL="44950" marR="449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KS</a:t>
                      </a:r>
                      <a:r>
                        <a:rPr lang="zh-CN" sz="1600" kern="100" dirty="0">
                          <a:effectLst/>
                        </a:rPr>
                        <a:t>值</a:t>
                      </a:r>
                      <a:endParaRPr lang="en-US" sz="1600" kern="100" dirty="0">
                        <a:effectLst/>
                        <a:latin typeface="微软雅黑" charset="-122"/>
                        <a:cs typeface="Calibri" charset="0"/>
                      </a:endParaRPr>
                    </a:p>
                  </a:txBody>
                  <a:tcPr marL="44950" marR="449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74.50%</a:t>
                      </a:r>
                      <a:endParaRPr lang="en-US" sz="1600" kern="100" dirty="0">
                        <a:effectLst/>
                        <a:latin typeface="微软雅黑" charset="-122"/>
                        <a:cs typeface="Calibri" charset="0"/>
                      </a:endParaRPr>
                    </a:p>
                  </a:txBody>
                  <a:tcPr marL="44950" marR="449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76.47%</a:t>
                      </a:r>
                      <a:endParaRPr lang="en-US" sz="1600" kern="100">
                        <a:effectLst/>
                        <a:latin typeface="微软雅黑" charset="-122"/>
                        <a:cs typeface="Calibri" charset="0"/>
                      </a:endParaRPr>
                    </a:p>
                  </a:txBody>
                  <a:tcPr marL="44950" marR="449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76.94%</a:t>
                      </a:r>
                      <a:endParaRPr lang="en-US" sz="1600" kern="100">
                        <a:effectLst/>
                        <a:latin typeface="微软雅黑" charset="-122"/>
                        <a:cs typeface="Calibri" charset="0"/>
                      </a:endParaRPr>
                    </a:p>
                  </a:txBody>
                  <a:tcPr marL="44950" marR="449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71.05%</a:t>
                      </a:r>
                      <a:endParaRPr lang="en-US" sz="1600" kern="100">
                        <a:effectLst/>
                        <a:latin typeface="微软雅黑" charset="-122"/>
                        <a:cs typeface="Calibri" charset="0"/>
                      </a:endParaRPr>
                    </a:p>
                  </a:txBody>
                  <a:tcPr marL="44950" marR="44950" marT="0" marB="0" anchor="ctr"/>
                </a:tc>
              </a:tr>
              <a:tr h="2971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基尼系数</a:t>
                      </a:r>
                      <a:endParaRPr lang="en-US" sz="1600" kern="100">
                        <a:effectLst/>
                        <a:latin typeface="微软雅黑" charset="-122"/>
                        <a:cs typeface="Calibri" charset="0"/>
                      </a:endParaRPr>
                    </a:p>
                  </a:txBody>
                  <a:tcPr marL="44950" marR="449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89.25%</a:t>
                      </a:r>
                      <a:endParaRPr lang="en-US" sz="1600" kern="100" dirty="0">
                        <a:effectLst/>
                        <a:latin typeface="微软雅黑" charset="-122"/>
                        <a:cs typeface="Calibri" charset="0"/>
                      </a:endParaRPr>
                    </a:p>
                  </a:txBody>
                  <a:tcPr marL="44950" marR="449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90.89%</a:t>
                      </a:r>
                      <a:endParaRPr lang="en-US" sz="1600" kern="100" dirty="0">
                        <a:effectLst/>
                        <a:latin typeface="微软雅黑" charset="-122"/>
                        <a:cs typeface="Calibri" charset="0"/>
                      </a:endParaRPr>
                    </a:p>
                  </a:txBody>
                  <a:tcPr marL="44950" marR="449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90.88%</a:t>
                      </a:r>
                      <a:endParaRPr lang="en-US" sz="1600" kern="100" dirty="0">
                        <a:effectLst/>
                        <a:latin typeface="微软雅黑" charset="-122"/>
                        <a:cs typeface="Calibri" charset="0"/>
                      </a:endParaRPr>
                    </a:p>
                  </a:txBody>
                  <a:tcPr marL="44950" marR="449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85.32%</a:t>
                      </a:r>
                      <a:endParaRPr lang="en-US" sz="1600" kern="100" dirty="0">
                        <a:effectLst/>
                        <a:latin typeface="微软雅黑" charset="-122"/>
                        <a:cs typeface="Calibri" charset="0"/>
                      </a:endParaRPr>
                    </a:p>
                  </a:txBody>
                  <a:tcPr marL="44950" marR="449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85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模型结果展示</a:t>
            </a:r>
            <a:endParaRPr lang="en-US" sz="36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分数分布图</a:t>
            </a:r>
            <a:endParaRPr lang="en-US" altLang="zh-CN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/>
              <a:t>ROC</a:t>
            </a:r>
            <a:r>
              <a:rPr lang="zh-CN" altLang="en-US" sz="2400" dirty="0" smtClean="0"/>
              <a:t>曲线图</a:t>
            </a:r>
            <a:endParaRPr lang="en-US" altLang="zh-CN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/>
              <a:t>KS</a:t>
            </a:r>
            <a:r>
              <a:rPr lang="zh-CN" altLang="en-US" sz="2400" dirty="0" smtClean="0"/>
              <a:t>曲线</a:t>
            </a:r>
            <a:r>
              <a:rPr lang="zh-CN" altLang="en-US" sz="2400" dirty="0" smtClean="0"/>
              <a:t>图</a:t>
            </a:r>
            <a:endParaRPr lang="en-US" altLang="zh-CN" sz="2400" dirty="0" smtClean="0"/>
          </a:p>
          <a:p>
            <a:pPr marL="342900" indent="-342900">
              <a:buFont typeface="Arial" charset="0"/>
              <a:buChar char="•"/>
            </a:pPr>
            <a:r>
              <a:rPr lang="zh-CN" altLang="en-US" sz="2400" dirty="0" smtClean="0"/>
              <a:t>模型特征权重</a:t>
            </a:r>
            <a:endParaRPr lang="en-US" altLang="zh-CN" sz="2400" dirty="0"/>
          </a:p>
        </p:txBody>
      </p:sp>
      <p:pic>
        <p:nvPicPr>
          <p:cNvPr id="9" name="图片 1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109662"/>
            <a:ext cx="61722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模型结果展示</a:t>
            </a:r>
            <a:endParaRPr lang="en-US" sz="36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分数分布图</a:t>
            </a:r>
            <a:endParaRPr lang="en-US" altLang="zh-CN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/>
              <a:t>ROC</a:t>
            </a:r>
            <a:r>
              <a:rPr lang="zh-CN" altLang="en-US" sz="2400" dirty="0" smtClean="0"/>
              <a:t>曲线图</a:t>
            </a:r>
            <a:endParaRPr lang="en-US" altLang="zh-CN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/>
              <a:t>KS</a:t>
            </a:r>
            <a:r>
              <a:rPr lang="zh-CN" altLang="en-US" sz="2400" dirty="0" smtClean="0"/>
              <a:t>曲线</a:t>
            </a:r>
            <a:r>
              <a:rPr lang="zh-CN" altLang="en-US" sz="2400" dirty="0" smtClean="0"/>
              <a:t>图</a:t>
            </a:r>
            <a:endParaRPr lang="en-US" altLang="zh-CN" sz="2400" dirty="0" smtClean="0"/>
          </a:p>
          <a:p>
            <a:pPr marL="342900" indent="-342900">
              <a:buFont typeface="Arial" charset="0"/>
              <a:buChar char="•"/>
            </a:pPr>
            <a:r>
              <a:rPr lang="zh-CN" altLang="en-US" sz="2400" dirty="0" smtClean="0"/>
              <a:t>模型特征权重</a:t>
            </a:r>
            <a:endParaRPr lang="en-US" altLang="zh-CN" sz="2400" dirty="0"/>
          </a:p>
        </p:txBody>
      </p:sp>
      <p:pic>
        <p:nvPicPr>
          <p:cNvPr id="6" name="图片 3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109662"/>
            <a:ext cx="61722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4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模型结果展示</a:t>
            </a:r>
            <a:endParaRPr lang="en-US" sz="36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分数分布图</a:t>
            </a:r>
            <a:endParaRPr lang="en-US" altLang="zh-CN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/>
              <a:t>ROC</a:t>
            </a:r>
            <a:r>
              <a:rPr lang="zh-CN" altLang="en-US" sz="2400" dirty="0" smtClean="0"/>
              <a:t>曲线图</a:t>
            </a:r>
            <a:endParaRPr lang="en-US" altLang="zh-CN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/>
              <a:t>KS</a:t>
            </a:r>
            <a:r>
              <a:rPr lang="zh-CN" altLang="en-US" sz="2400" dirty="0" smtClean="0"/>
              <a:t>曲线</a:t>
            </a:r>
            <a:r>
              <a:rPr lang="zh-CN" altLang="en-US" sz="2400" dirty="0" smtClean="0"/>
              <a:t>图</a:t>
            </a:r>
            <a:endParaRPr lang="en-US" altLang="zh-CN" sz="2400" dirty="0" smtClean="0"/>
          </a:p>
          <a:p>
            <a:pPr marL="342900" indent="-342900">
              <a:buFont typeface="Arial" charset="0"/>
              <a:buChar char="•"/>
            </a:pPr>
            <a:r>
              <a:rPr lang="zh-CN" altLang="en-US" sz="2400" dirty="0" smtClean="0"/>
              <a:t>模型特征权重</a:t>
            </a:r>
            <a:endParaRPr lang="en-US" altLang="zh-CN" sz="2400" dirty="0"/>
          </a:p>
        </p:txBody>
      </p:sp>
      <p:pic>
        <p:nvPicPr>
          <p:cNvPr id="7" name="图片 50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117600"/>
            <a:ext cx="61722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模型结果展示</a:t>
            </a:r>
            <a:endParaRPr lang="en-US" sz="36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分数分布图</a:t>
            </a:r>
            <a:endParaRPr lang="en-US" altLang="zh-CN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/>
              <a:t>ROC</a:t>
            </a:r>
            <a:r>
              <a:rPr lang="zh-CN" altLang="en-US" sz="2400" dirty="0" smtClean="0"/>
              <a:t>曲线图</a:t>
            </a:r>
            <a:endParaRPr lang="en-US" altLang="zh-CN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/>
              <a:t>KS</a:t>
            </a:r>
            <a:r>
              <a:rPr lang="zh-CN" altLang="en-US" sz="2400" dirty="0" smtClean="0"/>
              <a:t>曲线</a:t>
            </a:r>
            <a:r>
              <a:rPr lang="zh-CN" altLang="en-US" sz="2400" dirty="0" smtClean="0"/>
              <a:t>图</a:t>
            </a:r>
            <a:endParaRPr lang="en-US" altLang="zh-CN" sz="2400" dirty="0" smtClean="0"/>
          </a:p>
          <a:p>
            <a:pPr marL="342900" indent="-342900">
              <a:buFont typeface="Arial" charset="0"/>
              <a:buChar char="•"/>
            </a:pPr>
            <a:r>
              <a:rPr lang="zh-CN" altLang="en-US" sz="2400" dirty="0" smtClean="0"/>
              <a:t>模型特征权重</a:t>
            </a:r>
            <a:endParaRPr lang="en-US" altLang="zh-CN" sz="2400" dirty="0"/>
          </a:p>
        </p:txBody>
      </p:sp>
      <p:graphicFrame>
        <p:nvGraphicFramePr>
          <p:cNvPr id="6" name="图表 1"/>
          <p:cNvGraphicFramePr>
            <a:graphicFrameLocks noGrp="1" noChangeAspect="1"/>
          </p:cNvGraphicFramePr>
          <p:nvPr>
            <p:ph idx="1"/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200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项目报告</a:t>
            </a:r>
            <a:endParaRPr lang="en-US" altLang="zh-CN" dirty="0" smtClean="0"/>
          </a:p>
          <a:p>
            <a:r>
              <a:rPr lang="zh-CN" altLang="en-US" dirty="0" smtClean="0"/>
              <a:t>关于技术的</a:t>
            </a:r>
            <a:r>
              <a:rPr lang="en-US" altLang="zh-CN" dirty="0" smtClean="0"/>
              <a:t>Tips</a:t>
            </a:r>
          </a:p>
        </p:txBody>
      </p:sp>
    </p:spTree>
    <p:extLst>
      <p:ext uri="{BB962C8B-B14F-4D97-AF65-F5344CB8AC3E}">
        <p14:creationId xmlns:p14="http://schemas.microsoft.com/office/powerpoint/2010/main" val="93906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 python</a:t>
            </a:r>
          </a:p>
          <a:p>
            <a:r>
              <a:rPr lang="zh-CN" altLang="en-US" dirty="0" smtClean="0"/>
              <a:t>如果你使用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，推荐尝试</a:t>
            </a:r>
            <a:r>
              <a:rPr lang="en-US" altLang="zh-CN" dirty="0" err="1" smtClean="0"/>
              <a:t>jupyter</a:t>
            </a:r>
            <a:r>
              <a:rPr lang="en-US" altLang="zh-CN" dirty="0" smtClean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67741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Tips----Python</a:t>
            </a:r>
            <a:r>
              <a:rPr lang="zh-CN" altLang="en-US" dirty="0" smtClean="0"/>
              <a:t>学习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数据科学家是半个程序员</a:t>
            </a:r>
            <a:endParaRPr lang="en-US" dirty="0" smtClean="0"/>
          </a:p>
          <a:p>
            <a:r>
              <a:rPr lang="en-US" dirty="0" smtClean="0"/>
              <a:t>Introduction </a:t>
            </a:r>
            <a:r>
              <a:rPr lang="en-US" dirty="0"/>
              <a:t>to Computer Science and Programming in </a:t>
            </a:r>
            <a:r>
              <a:rPr lang="en-US" dirty="0" smtClean="0"/>
              <a:t>Python </a:t>
            </a:r>
          </a:p>
          <a:p>
            <a:pPr lvl="1"/>
            <a:r>
              <a:rPr lang="en-US" dirty="0" smtClean="0">
                <a:hlinkClick r:id="rId2"/>
              </a:rPr>
              <a:t>https://ocw.mit.edu/courses/electrical-engineering-and-computer-science/6-0001-introduction-to-computer-science-and-programming-in-python-fall-2016/</a:t>
            </a:r>
            <a:endParaRPr lang="en-US" dirty="0" smtClean="0"/>
          </a:p>
          <a:p>
            <a:r>
              <a:rPr lang="zh-CN" altLang="en-US" dirty="0"/>
              <a:t>利用</a:t>
            </a:r>
            <a:r>
              <a:rPr lang="en-US" altLang="zh-CN" dirty="0"/>
              <a:t>Python</a:t>
            </a:r>
            <a:r>
              <a:rPr lang="zh-CN" altLang="en-US" dirty="0"/>
              <a:t>进行数据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www.amazon.cn</a:t>
            </a:r>
            <a:r>
              <a:rPr lang="en-US" dirty="0" smtClean="0"/>
              <a:t>/图书/</a:t>
            </a:r>
            <a:r>
              <a:rPr lang="en-US" dirty="0" err="1" smtClean="0"/>
              <a:t>dp</a:t>
            </a:r>
            <a:r>
              <a:rPr lang="en-US" dirty="0" smtClean="0"/>
              <a:t>/B00GHGZLWS/ref=sr_1_1?ie=UTF8&amp;qid=1505440011&amp;sr=8-1&amp;keywords=</a:t>
            </a:r>
            <a:r>
              <a:rPr lang="en-US" dirty="0" err="1" smtClean="0"/>
              <a:t>Python数据分析</a:t>
            </a:r>
            <a:endParaRPr 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5914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Tips----Python</a:t>
            </a:r>
            <a:r>
              <a:rPr lang="zh-CN" altLang="en-US" dirty="0" smtClean="0"/>
              <a:t>学习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/>
              <a:t>Machine </a:t>
            </a:r>
            <a:r>
              <a:rPr lang="en-US" dirty="0" smtClean="0"/>
              <a:t>Learning</a:t>
            </a:r>
          </a:p>
          <a:p>
            <a:pPr lvl="1"/>
            <a:r>
              <a:rPr lang="en-US" dirty="0" smtClean="0">
                <a:hlinkClick r:id="rId2"/>
              </a:rPr>
              <a:t>https://www.amazon.com/Python-Machine-Learning-Sebastian-Raschka/dp/1783555130/ref=sr_1_1?ie=UTF8&amp;qid=1505440154&amp;sr=8-1&amp;keywords=python+machine+learning</a:t>
            </a:r>
            <a:endParaRPr lang="en-US" dirty="0"/>
          </a:p>
          <a:p>
            <a:r>
              <a:rPr lang="en-US" dirty="0"/>
              <a:t>Hands-On Machine Learning with </a:t>
            </a:r>
            <a:r>
              <a:rPr lang="en-US" dirty="0" err="1" smtClean="0"/>
              <a:t>Scikit</a:t>
            </a:r>
            <a:r>
              <a:rPr lang="en-US" dirty="0" smtClean="0"/>
              <a:t>-Learn </a:t>
            </a:r>
            <a:r>
              <a:rPr lang="en-US" dirty="0"/>
              <a:t>and </a:t>
            </a:r>
            <a:r>
              <a:rPr lang="en-US" dirty="0" err="1" smtClean="0"/>
              <a:t>TensorFlow</a:t>
            </a:r>
            <a:endParaRPr lang="en-US" dirty="0" smtClean="0"/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www.amazon.com</a:t>
            </a:r>
            <a:r>
              <a:rPr lang="en-US" dirty="0" smtClean="0"/>
              <a:t>/Hands-Machine-Learning-</a:t>
            </a:r>
            <a:r>
              <a:rPr lang="en-US" dirty="0" err="1" smtClean="0"/>
              <a:t>Scikit</a:t>
            </a:r>
            <a:r>
              <a:rPr lang="en-US" dirty="0" smtClean="0"/>
              <a:t>-Learn-</a:t>
            </a:r>
            <a:r>
              <a:rPr lang="en-US" dirty="0" err="1" smtClean="0"/>
              <a:t>TensorFlow</a:t>
            </a:r>
            <a:r>
              <a:rPr lang="en-US" dirty="0" smtClean="0"/>
              <a:t>/</a:t>
            </a:r>
            <a:r>
              <a:rPr lang="en-US" dirty="0" err="1" smtClean="0"/>
              <a:t>dp</a:t>
            </a:r>
            <a:r>
              <a:rPr lang="en-US" dirty="0" smtClean="0"/>
              <a:t>/1491962291/ref=sr_1_2?ie=UTF8&amp;qid=1505440154&amp;sr=8-2&amp;keywords=</a:t>
            </a:r>
            <a:r>
              <a:rPr lang="en-US" dirty="0" err="1" smtClean="0"/>
              <a:t>python+machine+learning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113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项目报告组成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数据分析报告</a:t>
            </a:r>
            <a:endParaRPr lang="en-US" altLang="zh-CN" dirty="0"/>
          </a:p>
          <a:p>
            <a:r>
              <a:rPr lang="zh-CN" altLang="en-US" dirty="0" smtClean="0"/>
              <a:t>建模报告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2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数据分析报告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数据质量分析，单字段分析与挖掘，字段相关性分析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4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数据质量分析</a:t>
            </a:r>
            <a:endParaRPr lang="en-US" sz="36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sz="2400" dirty="0" smtClean="0"/>
              <a:t>字段缺失情况</a:t>
            </a:r>
            <a:endParaRPr lang="en-US" altLang="zh-CN" sz="2400" dirty="0" smtClean="0"/>
          </a:p>
          <a:p>
            <a:pPr marL="342900" indent="-342900">
              <a:buFont typeface="Arial" charset="0"/>
              <a:buChar char="•"/>
            </a:pPr>
            <a:r>
              <a:rPr lang="zh-CN" altLang="en-US" sz="2400" dirty="0" smtClean="0"/>
              <a:t>查看是否存在占比特别高的值</a:t>
            </a:r>
            <a:endParaRPr lang="en-US" altLang="zh-CN" sz="24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816391"/>
              </p:ext>
            </p:extLst>
          </p:nvPr>
        </p:nvGraphicFramePr>
        <p:xfrm>
          <a:off x="5183109" y="1566578"/>
          <a:ext cx="6205684" cy="37153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5291"/>
                <a:gridCol w="484121"/>
                <a:gridCol w="484121"/>
                <a:gridCol w="484121"/>
                <a:gridCol w="484121"/>
                <a:gridCol w="93548"/>
                <a:gridCol w="651045"/>
                <a:gridCol w="651045"/>
                <a:gridCol w="651045"/>
                <a:gridCol w="651045"/>
                <a:gridCol w="726181"/>
              </a:tblGrid>
              <a:tr h="5495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字段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类型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总量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缺失量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缺失率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独有量</a:t>
                      </a: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微软雅黑" charset="-122"/>
                          <a:cs typeface="Times New Roman" charset="0"/>
                        </a:rPr>
                        <a:t>第一众数</a:t>
                      </a: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微软雅黑" charset="-122"/>
                          <a:cs typeface="Times New Roman" charset="0"/>
                        </a:rPr>
                        <a:t>第一众数占比</a:t>
                      </a: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微软雅黑" charset="-122"/>
                          <a:cs typeface="Times New Roman" charset="0"/>
                        </a:rPr>
                        <a:t>第二众数</a:t>
                      </a:r>
                      <a:r>
                        <a:rPr lang="mr-IN" altLang="zh-CN" sz="1100" kern="100" dirty="0" smtClean="0">
                          <a:effectLst/>
                          <a:latin typeface="微软雅黑" charset="-122"/>
                          <a:cs typeface="Times New Roman" charset="0"/>
                        </a:rPr>
                        <a:t>…</a:t>
                      </a: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描述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</a:tr>
              <a:tr h="39374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ID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ID</a:t>
                      </a:r>
                      <a:r>
                        <a:rPr lang="zh-CN" sz="1000" kern="100">
                          <a:effectLst/>
                        </a:rPr>
                        <a:t>主键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22,362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22,362</a:t>
                      </a: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100" kern="100" dirty="0" smtClean="0">
                          <a:effectLst/>
                          <a:latin typeface="微软雅黑" charset="-122"/>
                          <a:cs typeface="Times New Roman" charset="0"/>
                        </a:rPr>
                        <a:t>…</a:t>
                      </a: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100" kern="100" dirty="0" smtClean="0">
                          <a:effectLst/>
                          <a:latin typeface="微软雅黑" charset="-122"/>
                          <a:cs typeface="Times New Roman" charset="0"/>
                        </a:rPr>
                        <a:t>…</a:t>
                      </a: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客户编号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</a:tr>
              <a:tr h="40762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status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离散值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22,362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2</a:t>
                      </a: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100" kern="100" dirty="0" smtClean="0">
                          <a:effectLst/>
                          <a:latin typeface="微软雅黑" charset="-122"/>
                          <a:cs typeface="Times New Roman" charset="0"/>
                        </a:rPr>
                        <a:t>…</a:t>
                      </a: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100" kern="100" dirty="0" smtClean="0">
                          <a:effectLst/>
                          <a:latin typeface="微软雅黑" charset="-122"/>
                          <a:cs typeface="Times New Roman" charset="0"/>
                        </a:rPr>
                        <a:t>…</a:t>
                      </a: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状态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</a:tr>
              <a:tr h="40762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open_accnt_date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日期值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22,362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4,357</a:t>
                      </a: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100" kern="100" dirty="0" smtClean="0">
                          <a:effectLst/>
                          <a:latin typeface="微软雅黑" charset="-122"/>
                          <a:cs typeface="Times New Roman" charset="0"/>
                        </a:rPr>
                        <a:t>…</a:t>
                      </a: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100" kern="100" dirty="0" smtClean="0">
                          <a:effectLst/>
                          <a:latin typeface="微软雅黑" charset="-122"/>
                          <a:cs typeface="Times New Roman" charset="0"/>
                        </a:rPr>
                        <a:t>…</a:t>
                      </a: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开户日期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</a:tr>
              <a:tr h="39374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del_accnt_data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日期值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22,362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147</a:t>
                      </a: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100" kern="100" dirty="0" smtClean="0">
                          <a:effectLst/>
                          <a:latin typeface="微软雅黑" charset="-122"/>
                          <a:cs typeface="Times New Roman" charset="0"/>
                        </a:rPr>
                        <a:t>…</a:t>
                      </a: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100" kern="100" dirty="0" smtClean="0">
                          <a:effectLst/>
                          <a:latin typeface="微软雅黑" charset="-122"/>
                          <a:cs typeface="Times New Roman" charset="0"/>
                        </a:rPr>
                        <a:t>…</a:t>
                      </a: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销户日期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</a:tr>
              <a:tr h="39374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chuangyeban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离散值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22,362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2</a:t>
                      </a: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100" kern="100" dirty="0" smtClean="0">
                          <a:effectLst/>
                          <a:latin typeface="微软雅黑" charset="-122"/>
                          <a:cs typeface="Times New Roman" charset="0"/>
                        </a:rPr>
                        <a:t>…</a:t>
                      </a: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100" kern="100" dirty="0" smtClean="0">
                          <a:effectLst/>
                          <a:latin typeface="微软雅黑" charset="-122"/>
                          <a:cs typeface="Times New Roman" charset="0"/>
                        </a:rPr>
                        <a:t>…</a:t>
                      </a: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是否创业板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</a:tr>
              <a:tr h="39374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asset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连续值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22,362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17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0.076%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22,050</a:t>
                      </a: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100" kern="100" dirty="0" smtClean="0">
                          <a:effectLst/>
                          <a:latin typeface="微软雅黑" charset="-122"/>
                          <a:cs typeface="Times New Roman" charset="0"/>
                        </a:rPr>
                        <a:t>…</a:t>
                      </a: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100" kern="100" dirty="0" smtClean="0">
                          <a:effectLst/>
                          <a:latin typeface="微软雅黑" charset="-122"/>
                          <a:cs typeface="Times New Roman" charset="0"/>
                        </a:rPr>
                        <a:t>…</a:t>
                      </a: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资产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</a:tr>
              <a:tr h="39374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rating_date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日期值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22,362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220</a:t>
                      </a: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100" kern="100" dirty="0" smtClean="0">
                          <a:effectLst/>
                          <a:latin typeface="微软雅黑" charset="-122"/>
                          <a:cs typeface="Times New Roman" charset="0"/>
                        </a:rPr>
                        <a:t>…</a:t>
                      </a: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100" kern="100" dirty="0" smtClean="0">
                          <a:effectLst/>
                          <a:latin typeface="微软雅黑" charset="-122"/>
                          <a:cs typeface="Times New Roman" charset="0"/>
                        </a:rPr>
                        <a:t>…</a:t>
                      </a: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评级日期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</a:tr>
              <a:tr h="38175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default_ind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离散值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22,362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2</a:t>
                      </a: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100" kern="100" dirty="0" smtClean="0">
                          <a:effectLst/>
                          <a:latin typeface="微软雅黑" charset="-122"/>
                          <a:cs typeface="Times New Roman" charset="0"/>
                        </a:rPr>
                        <a:t>…</a:t>
                      </a: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100" kern="100" dirty="0" smtClean="0">
                          <a:effectLst/>
                          <a:latin typeface="微软雅黑" charset="-122"/>
                          <a:cs typeface="Times New Roman" charset="0"/>
                        </a:rPr>
                        <a:t>…</a:t>
                      </a: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违约记录</a:t>
                      </a: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148" marR="68148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56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对单个字段的数据分析（连续型）</a:t>
            </a:r>
            <a:endParaRPr lang="en-US" sz="3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4390"/>
              </p:ext>
            </p:extLst>
          </p:nvPr>
        </p:nvGraphicFramePr>
        <p:xfrm>
          <a:off x="5212213" y="957714"/>
          <a:ext cx="6050872" cy="49112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25436"/>
                <a:gridCol w="3025436"/>
              </a:tblGrid>
              <a:tr h="387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10" marR="6851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asset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10" marR="68510" marT="0" marB="0"/>
                </a:tc>
              </a:tr>
              <a:tr h="387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最小值</a:t>
                      </a: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10" marR="6851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-7,381,600.00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10" marR="68510" marT="0" marB="0"/>
                </a:tc>
              </a:tr>
              <a:tr h="387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1%</a:t>
                      </a:r>
                      <a:r>
                        <a:rPr lang="zh-CN" sz="1100" kern="100" dirty="0">
                          <a:effectLst/>
                        </a:rPr>
                        <a:t>分位</a:t>
                      </a: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10" marR="6851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0.07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10" marR="68510" marT="0" marB="0"/>
                </a:tc>
              </a:tr>
              <a:tr h="387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5%</a:t>
                      </a:r>
                      <a:r>
                        <a:rPr lang="zh-CN" sz="1100" kern="100" dirty="0">
                          <a:effectLst/>
                        </a:rPr>
                        <a:t>分位</a:t>
                      </a: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10" marR="6851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126.99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10" marR="68510" marT="0" marB="0"/>
                </a:tc>
              </a:tr>
              <a:tr h="387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25%</a:t>
                      </a:r>
                      <a:r>
                        <a:rPr lang="zh-CN" sz="1100" kern="100" dirty="0">
                          <a:effectLst/>
                        </a:rPr>
                        <a:t>分位</a:t>
                      </a: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10" marR="6851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150,777.00 </a:t>
                      </a: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10" marR="68510" marT="0" marB="0"/>
                </a:tc>
              </a:tr>
              <a:tr h="387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50%</a:t>
                      </a:r>
                      <a:r>
                        <a:rPr lang="zh-CN" sz="1100" kern="100">
                          <a:effectLst/>
                        </a:rPr>
                        <a:t>分位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10" marR="6851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420,888.00 </a:t>
                      </a: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10" marR="68510" marT="0" marB="0"/>
                </a:tc>
              </a:tr>
              <a:tr h="26187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75%</a:t>
                      </a:r>
                      <a:r>
                        <a:rPr lang="zh-CN" sz="1100" kern="100" dirty="0">
                          <a:effectLst/>
                        </a:rPr>
                        <a:t>分位</a:t>
                      </a: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10" marR="6851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969,765.00 </a:t>
                      </a: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10" marR="68510" marT="0" marB="0"/>
                </a:tc>
              </a:tr>
              <a:tr h="387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95%</a:t>
                      </a:r>
                      <a:r>
                        <a:rPr lang="zh-CN" sz="1100" kern="100" dirty="0">
                          <a:effectLst/>
                        </a:rPr>
                        <a:t>分位</a:t>
                      </a: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10" marR="6851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4,046,750.00 </a:t>
                      </a: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10" marR="68510" marT="0" marB="0"/>
                </a:tc>
              </a:tr>
              <a:tr h="387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99%</a:t>
                      </a:r>
                      <a:r>
                        <a:rPr lang="zh-CN" sz="1100" kern="100">
                          <a:effectLst/>
                        </a:rPr>
                        <a:t>分位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10" marR="6851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15,004,300.00 </a:t>
                      </a: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10" marR="68510" marT="0" marB="0"/>
                </a:tc>
              </a:tr>
              <a:tr h="387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最大值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10" marR="6851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390,066,000.00 </a:t>
                      </a: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10" marR="68510" marT="0" marB="0"/>
                </a:tc>
              </a:tr>
              <a:tr h="387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平均值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10" marR="6851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1,281,830.00 </a:t>
                      </a: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10" marR="68510" marT="0" marB="0"/>
                </a:tc>
              </a:tr>
              <a:tr h="387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标准差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10" marR="6851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6,151,460.00 </a:t>
                      </a: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10" marR="68510" marT="0" marB="0"/>
                </a:tc>
              </a:tr>
              <a:tr h="387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说明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10" marR="6851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资产</a:t>
                      </a: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10" marR="68510" marT="0" marB="0"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百分位数分布表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对单个字段的数据分析（连续型）</a:t>
            </a:r>
            <a:endParaRPr lang="en-US" altLang="zh-CN" sz="3600" b="1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数据频数分布直方图</a:t>
            </a:r>
            <a:endParaRPr lang="en-US" sz="2400" dirty="0"/>
          </a:p>
        </p:txBody>
      </p:sp>
      <p:pic>
        <p:nvPicPr>
          <p:cNvPr id="6" name="图片 6" descr="pics/asset_distribution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902" y="651933"/>
            <a:ext cx="3746109" cy="28109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29869" y="3669982"/>
            <a:ext cx="3731676" cy="2798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cxnSp>
        <p:nvCxnSpPr>
          <p:cNvPr id="9" name="Elbow Connector 8"/>
          <p:cNvCxnSpPr>
            <a:stCxn id="6" idx="2"/>
            <a:endCxn id="7" idx="1"/>
          </p:cNvCxnSpPr>
          <p:nvPr/>
        </p:nvCxnSpPr>
        <p:spPr>
          <a:xfrm rot="16200000" flipH="1">
            <a:off x="6532717" y="3772106"/>
            <a:ext cx="1606392" cy="98791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76319" y="4746091"/>
            <a:ext cx="1560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不通过</a:t>
            </a:r>
            <a:r>
              <a:rPr lang="en-US" altLang="zh-CN" dirty="0" smtClean="0"/>
              <a:t>Ks</a:t>
            </a:r>
            <a:r>
              <a:rPr lang="zh-CN" altLang="en-US" dirty="0" smtClean="0"/>
              <a:t>正太检验，取</a:t>
            </a:r>
            <a:r>
              <a:rPr lang="en-US" altLang="zh-CN" dirty="0" smtClean="0"/>
              <a:t>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对单个字段的数据分析（连续型）</a:t>
            </a:r>
            <a:endParaRPr lang="en-US" altLang="zh-CN" sz="3600" b="1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 </a:t>
            </a:r>
            <a:r>
              <a:rPr lang="zh-CN" altLang="en-US" sz="2400" dirty="0" smtClean="0"/>
              <a:t>单个变量与标签之间的关系</a:t>
            </a:r>
            <a:endParaRPr lang="en-US" altLang="zh-CN" sz="2400" dirty="0" smtClean="0"/>
          </a:p>
          <a:p>
            <a:pPr marL="342900" indent="-342900">
              <a:buFont typeface="Arial" charset="0"/>
              <a:buChar char="•"/>
            </a:pPr>
            <a:r>
              <a:rPr lang="zh-CN" altLang="en-US" sz="2400" dirty="0" smtClean="0"/>
              <a:t>盒装图</a:t>
            </a:r>
            <a:endParaRPr lang="en-US" altLang="zh-CN" sz="2400" dirty="0" smtClean="0"/>
          </a:p>
          <a:p>
            <a:pPr marL="342900" indent="-342900">
              <a:buFont typeface="Arial" charset="0"/>
              <a:buChar char="•"/>
            </a:pPr>
            <a:r>
              <a:rPr lang="zh-CN" altLang="en-US" sz="2400" dirty="0" smtClean="0"/>
              <a:t>分类别数据分布图</a:t>
            </a:r>
            <a:endParaRPr lang="en-US" sz="2400" dirty="0"/>
          </a:p>
        </p:txBody>
      </p:sp>
      <p:pic>
        <p:nvPicPr>
          <p:cNvPr id="11" name="图片 41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3188" y="1109662"/>
            <a:ext cx="6172200" cy="46291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208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对单个字段的数据分析（连续型）</a:t>
            </a:r>
            <a:endParaRPr lang="en-US" altLang="zh-CN" sz="3600" b="1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 </a:t>
            </a:r>
            <a:r>
              <a:rPr lang="zh-CN" altLang="en-US" sz="2400" dirty="0" smtClean="0"/>
              <a:t>单个变量与标签之间的关系</a:t>
            </a:r>
            <a:endParaRPr lang="en-US" sz="2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620693"/>
              </p:ext>
            </p:extLst>
          </p:nvPr>
        </p:nvGraphicFramePr>
        <p:xfrm>
          <a:off x="1063852" y="2639377"/>
          <a:ext cx="4320540" cy="3398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135"/>
                <a:gridCol w="1080135"/>
                <a:gridCol w="1080135"/>
                <a:gridCol w="1080135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左边界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右边界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区间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占比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8.00%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5,000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45,000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9.70%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50,000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100,000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10.20%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100,000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13.10%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200,000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10.20%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300,000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9.40%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400,000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4.90%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500,000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600,000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5.10%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600,000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700,000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3.60%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700,000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800,000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2.30%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800,000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1,000,000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4.60%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1,000,000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1,200,000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3.30%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1,200,000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1,500,000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2.40%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1,500,000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2,000,000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3.30%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2,000,000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3,000,000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1,000,000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3.20%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3,000,000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5,000,000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2,000,000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2.70%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5,000,000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10.000,000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5,000,000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2.00%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10,000,000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50,000,000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40,000,000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1.40%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50,000,000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400,000,000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350,000,000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0.08%</a:t>
                      </a: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378534"/>
              </p:ext>
            </p:extLst>
          </p:nvPr>
        </p:nvGraphicFramePr>
        <p:xfrm>
          <a:off x="6258016" y="2637154"/>
          <a:ext cx="4320540" cy="3398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135"/>
                <a:gridCol w="1080135"/>
                <a:gridCol w="1080135"/>
                <a:gridCol w="1080135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左边界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右边界</a:t>
                      </a: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区间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占比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7.20%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5,000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45,000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5.10%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50,000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100,000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5.10%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100,000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10.20%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200,000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9.80%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300,000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8.50%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400,000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7.50%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500,000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600,000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6.10%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600,000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700,000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5.00%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700,000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800,000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4.20%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800,000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1,000,000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5.70%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1,000,000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1,200,000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4.10%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1,200,000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1,500,000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4.50%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1,500,000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2,000,000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4.40%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2,000,000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3,000,000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1,000,000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4.60%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3,000,000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5,000,000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2,000,000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3.30%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5,000,000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10.000,000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5,000,000 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2.20%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10,000,000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50,000,000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40,000,000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1.44%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50,000,000</a:t>
                      </a: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400,000,000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350,000,000</a:t>
                      </a:r>
                      <a:endParaRPr lang="en-US" sz="1100" kern="10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0.20%</a:t>
                      </a:r>
                      <a:endParaRPr lang="en-US" sz="1100" kern="100" dirty="0">
                        <a:effectLst/>
                        <a:latin typeface="微软雅黑" charset="-122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71836" y="6035674"/>
            <a:ext cx="210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没有强制平仓记录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65492" y="6035674"/>
            <a:ext cx="210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有强制平仓记录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9788" y="3033486"/>
            <a:ext cx="9944326" cy="302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772</Words>
  <Application>Microsoft Macintosh PowerPoint</Application>
  <PresentationFormat>Widescreen</PresentationFormat>
  <Paragraphs>413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Calibri</vt:lpstr>
      <vt:lpstr>Calibri Light</vt:lpstr>
      <vt:lpstr>DengXian</vt:lpstr>
      <vt:lpstr>DengXian Light</vt:lpstr>
      <vt:lpstr>Times New Roman</vt:lpstr>
      <vt:lpstr>微软雅黑</vt:lpstr>
      <vt:lpstr>Arial</vt:lpstr>
      <vt:lpstr>Office Theme</vt:lpstr>
      <vt:lpstr>信用分项目</vt:lpstr>
      <vt:lpstr>目录</vt:lpstr>
      <vt:lpstr>项目报告组成</vt:lpstr>
      <vt:lpstr>数据分析报告</vt:lpstr>
      <vt:lpstr>数据质量分析</vt:lpstr>
      <vt:lpstr>对单个字段的数据分析（连续型）</vt:lpstr>
      <vt:lpstr>对单个字段的数据分析（连续型）</vt:lpstr>
      <vt:lpstr>对单个字段的数据分析（连续型）</vt:lpstr>
      <vt:lpstr>对单个字段的数据分析（连续型）</vt:lpstr>
      <vt:lpstr>对单个字段的数据分析（离散型）</vt:lpstr>
      <vt:lpstr>对单个字段的数据分析（日期型）</vt:lpstr>
      <vt:lpstr>字段相关性分析</vt:lpstr>
      <vt:lpstr>建模报告</vt:lpstr>
      <vt:lpstr>建模流程</vt:lpstr>
      <vt:lpstr>模型结果展示</vt:lpstr>
      <vt:lpstr>模型结果展示</vt:lpstr>
      <vt:lpstr>模型结果展示</vt:lpstr>
      <vt:lpstr>模型结果展示</vt:lpstr>
      <vt:lpstr>模型结果展示</vt:lpstr>
      <vt:lpstr>Tips</vt:lpstr>
      <vt:lpstr>Tips----Python学习</vt:lpstr>
      <vt:lpstr>Tips----Python学习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信用分项目</dc:title>
  <dc:creator>Zachary HE</dc:creator>
  <cp:lastModifiedBy>Zachary HE</cp:lastModifiedBy>
  <cp:revision>11</cp:revision>
  <dcterms:created xsi:type="dcterms:W3CDTF">2017-09-15T00:23:38Z</dcterms:created>
  <dcterms:modified xsi:type="dcterms:W3CDTF">2017-09-15T01:55:28Z</dcterms:modified>
</cp:coreProperties>
</file>