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2019/7/3 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559263" y="570225"/>
            <a:ext cx="436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基于</a:t>
            </a:r>
            <a:r>
              <a:rPr lang="en-US" altLang="zh-CN" sz="2800" dirty="0" smtClean="0">
                <a:solidFill>
                  <a:srgbClr val="00B0F0"/>
                </a:solidFill>
              </a:rPr>
              <a:t>JSP</a:t>
            </a:r>
            <a:r>
              <a:rPr lang="zh-CN" altLang="en-US" sz="2800" dirty="0" smtClean="0">
                <a:solidFill>
                  <a:srgbClr val="00B0F0"/>
                </a:solidFill>
              </a:rPr>
              <a:t>的留言板系统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0587" y="2571790"/>
            <a:ext cx="180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dirty="0">
                <a:solidFill>
                  <a:srgbClr val="66FFCC"/>
                </a:solidFill>
              </a:rPr>
              <a:t>学生姓名 </a:t>
            </a:r>
            <a:r>
              <a:rPr lang="en-US" altLang="zh-CN" sz="1800" dirty="0">
                <a:solidFill>
                  <a:srgbClr val="66FFCC"/>
                </a:solidFill>
              </a:rPr>
              <a:t>: </a:t>
            </a:r>
            <a:r>
              <a:rPr lang="en-US" altLang="zh-CN" sz="1800" dirty="0" err="1">
                <a:solidFill>
                  <a:srgbClr val="66FFCC"/>
                </a:solidFill>
              </a:rPr>
              <a:t>fanqi</a:t>
            </a:r>
            <a:endParaRPr lang="zh-CN" altLang="en-US" sz="1800" dirty="0">
              <a:solidFill>
                <a:srgbClr val="66FF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7296" y="386381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66FFCC"/>
                </a:solidFill>
              </a:rPr>
              <a:t>指导教师 </a:t>
            </a:r>
            <a:r>
              <a:rPr lang="en-US" altLang="zh-CN" sz="1800" dirty="0" smtClean="0">
                <a:solidFill>
                  <a:srgbClr val="66FFCC"/>
                </a:solidFill>
              </a:rPr>
              <a:t>: </a:t>
            </a:r>
            <a:r>
              <a:rPr lang="zh-CN" altLang="en-US" sz="1800" dirty="0" smtClean="0">
                <a:solidFill>
                  <a:srgbClr val="66FFCC"/>
                </a:solidFill>
              </a:rPr>
              <a:t>果颖</a:t>
            </a:r>
            <a:endParaRPr lang="zh-CN" altLang="en-US" sz="1800" dirty="0">
              <a:solidFill>
                <a:srgbClr val="66FF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0587" y="325016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66FFCC"/>
                </a:solidFill>
              </a:rPr>
              <a:t>专     业 </a:t>
            </a:r>
            <a:r>
              <a:rPr lang="en-US" altLang="zh-CN" sz="1800" dirty="0" smtClean="0">
                <a:solidFill>
                  <a:srgbClr val="66FFCC"/>
                </a:solidFill>
              </a:rPr>
              <a:t>: </a:t>
            </a:r>
            <a:r>
              <a:rPr lang="zh-CN" altLang="en-US" sz="1800" dirty="0" smtClean="0">
                <a:solidFill>
                  <a:srgbClr val="66FFCC"/>
                </a:solidFill>
              </a:rPr>
              <a:t>软件技术</a:t>
            </a:r>
            <a:endParaRPr lang="zh-CN" altLang="en-US" sz="1800" dirty="0">
              <a:solidFill>
                <a:srgbClr val="66FF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0577" y="461962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66FFCC"/>
                </a:solidFill>
              </a:rPr>
              <a:t>2017.3</a:t>
            </a:r>
            <a:endParaRPr lang="zh-CN" altLang="en-US" sz="2000" dirty="0">
              <a:solidFill>
                <a:srgbClr val="66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319087"/>
            <a:ext cx="8677275" cy="4505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5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1071562"/>
            <a:ext cx="825817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6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823912"/>
            <a:ext cx="8248650" cy="3495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7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876300"/>
            <a:ext cx="7800975" cy="3390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4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85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四、系统实现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19955"/>
            <a:ext cx="91614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系统以</a:t>
            </a:r>
            <a:r>
              <a:rPr lang="en-US" altLang="zh-CN" sz="1400" dirty="0">
                <a:solidFill>
                  <a:srgbClr val="CEE1F2"/>
                </a:solidFill>
              </a:rPr>
              <a:t>java</a:t>
            </a:r>
            <a:r>
              <a:rPr lang="zh-CN" altLang="zh-CN" sz="1400" dirty="0">
                <a:solidFill>
                  <a:srgbClr val="CEE1F2"/>
                </a:solidFill>
              </a:rPr>
              <a:t>为开发语言，在</a:t>
            </a:r>
            <a:r>
              <a:rPr lang="en-US" altLang="zh-CN" sz="1400" dirty="0">
                <a:solidFill>
                  <a:srgbClr val="CEE1F2"/>
                </a:solidFill>
              </a:rPr>
              <a:t>web</a:t>
            </a:r>
            <a:r>
              <a:rPr lang="zh-CN" altLang="zh-CN" sz="1400" dirty="0">
                <a:solidFill>
                  <a:srgbClr val="CEE1F2"/>
                </a:solidFill>
              </a:rPr>
              <a:t>环境下，基于</a:t>
            </a:r>
            <a:r>
              <a:rPr lang="en-US" altLang="zh-CN" sz="1400" dirty="0">
                <a:solidFill>
                  <a:srgbClr val="CEE1F2"/>
                </a:solidFill>
              </a:rPr>
              <a:t>B/S Struts 2</a:t>
            </a:r>
            <a:r>
              <a:rPr lang="zh-CN" altLang="zh-CN" sz="1400" dirty="0">
                <a:solidFill>
                  <a:srgbClr val="CEE1F2"/>
                </a:solidFill>
              </a:rPr>
              <a:t>框架，以</a:t>
            </a:r>
            <a:r>
              <a:rPr lang="en-US" altLang="zh-CN" sz="1400" dirty="0">
                <a:solidFill>
                  <a:srgbClr val="CEE1F2"/>
                </a:solidFill>
              </a:rPr>
              <a:t>Eclipse</a:t>
            </a:r>
            <a:r>
              <a:rPr lang="zh-CN" altLang="zh-CN" sz="1400" dirty="0">
                <a:solidFill>
                  <a:srgbClr val="CEE1F2"/>
                </a:solidFill>
              </a:rPr>
              <a:t>为开发工具结合</a:t>
            </a:r>
            <a:r>
              <a:rPr lang="en-US" altLang="zh-CN" sz="1400" dirty="0">
                <a:solidFill>
                  <a:srgbClr val="CEE1F2"/>
                </a:solidFill>
              </a:rPr>
              <a:t>Bootstrap</a:t>
            </a:r>
            <a:r>
              <a:rPr lang="zh-CN" altLang="zh-CN" sz="1400" dirty="0">
                <a:solidFill>
                  <a:srgbClr val="CEE1F2"/>
                </a:solidFill>
              </a:rPr>
              <a:t>开发的留言</a:t>
            </a:r>
            <a:r>
              <a:rPr lang="zh-CN" altLang="zh-CN" sz="1400" dirty="0" smtClean="0">
                <a:solidFill>
                  <a:srgbClr val="CEE1F2"/>
                </a:solidFill>
              </a:rPr>
              <a:t>板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web</a:t>
            </a:r>
            <a:r>
              <a:rPr lang="zh-CN" altLang="zh-CN" sz="1400" dirty="0" smtClean="0">
                <a:solidFill>
                  <a:srgbClr val="CEE1F2"/>
                </a:solidFill>
              </a:rPr>
              <a:t>管理系统</a:t>
            </a:r>
            <a:r>
              <a:rPr lang="zh-CN" altLang="zh-CN" sz="1400" dirty="0">
                <a:solidFill>
                  <a:srgbClr val="CEE1F2"/>
                </a:solidFill>
              </a:rPr>
              <a:t>。这个系统具有伸缩性好，扩展性强，能兼容、易维护、界面美观，功能实用的功能。通过本系统</a:t>
            </a:r>
            <a:r>
              <a:rPr lang="zh-CN" altLang="zh-CN" sz="1400" dirty="0" smtClean="0">
                <a:solidFill>
                  <a:srgbClr val="CEE1F2"/>
                </a:solidFill>
              </a:rPr>
              <a:t>，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可以让</a:t>
            </a:r>
            <a:r>
              <a:rPr lang="zh-CN" altLang="zh-CN" sz="1400" dirty="0">
                <a:solidFill>
                  <a:srgbClr val="CEE1F2"/>
                </a:solidFill>
              </a:rPr>
              <a:t>人们实现实时在线留言交流，真正做到信息资料的共享，也</a:t>
            </a:r>
            <a:r>
              <a:rPr lang="ar-SA" altLang="zh-CN" sz="1400" dirty="0">
                <a:solidFill>
                  <a:srgbClr val="CEE1F2"/>
                </a:solidFill>
              </a:rPr>
              <a:t>可以积极而及时地参与讨论</a:t>
            </a:r>
            <a:r>
              <a:rPr lang="zh-CN" altLang="zh-CN" sz="1400" dirty="0">
                <a:solidFill>
                  <a:srgbClr val="CEE1F2"/>
                </a:solidFill>
              </a:rPr>
              <a:t>，</a:t>
            </a:r>
            <a:r>
              <a:rPr lang="ar-SA" altLang="zh-CN" sz="1400" dirty="0" smtClean="0">
                <a:solidFill>
                  <a:srgbClr val="CEE1F2"/>
                </a:solidFill>
              </a:rPr>
              <a:t>在了解他人观点意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ar-SA" altLang="zh-CN" sz="1400" dirty="0" smtClean="0">
                <a:solidFill>
                  <a:srgbClr val="CEE1F2"/>
                </a:solidFill>
              </a:rPr>
              <a:t>见的同时也可以发表自己的看法</a:t>
            </a:r>
            <a:r>
              <a:rPr lang="en-US" altLang="zh-CN" sz="1400" dirty="0" smtClean="0">
                <a:solidFill>
                  <a:srgbClr val="CEE1F2"/>
                </a:solidFill>
              </a:rPr>
              <a:t>.</a:t>
            </a:r>
            <a:endParaRPr lang="zh-CN" altLang="zh-CN" sz="1400" dirty="0">
              <a:solidFill>
                <a:srgbClr val="CEE1F2"/>
              </a:solidFill>
            </a:endParaRP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52"/>
            <a:ext cx="9144000" cy="48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35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35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41"/>
            <a:ext cx="9144000" cy="48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62"/>
            <a:ext cx="9144000" cy="48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6024" y="675700"/>
            <a:ext cx="1116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00B0F0"/>
                </a:solidFill>
              </a:rPr>
              <a:t>目录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655" y="1771650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项目背景</a:t>
            </a:r>
            <a:endParaRPr lang="en-US" altLang="zh-CN" sz="1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开发技术概述</a:t>
            </a:r>
            <a:endParaRPr lang="en-US" altLang="zh-CN" sz="1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需求分析</a:t>
            </a:r>
            <a:endParaRPr lang="en-US" altLang="zh-CN" sz="1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系统设计</a:t>
            </a:r>
            <a:endParaRPr lang="en-US" altLang="zh-CN" sz="1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系统实现</a:t>
            </a:r>
            <a:endParaRPr lang="en-US" altLang="zh-CN" sz="1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380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525" y="676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五、结论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57350"/>
            <a:ext cx="932178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留言</a:t>
            </a:r>
            <a:r>
              <a:rPr lang="zh-CN" altLang="zh-CN" sz="1400" dirty="0">
                <a:solidFill>
                  <a:srgbClr val="CEE1F2"/>
                </a:solidFill>
              </a:rPr>
              <a:t>板系统最初是为了给计算机爱好者提供一个互相交流的地方。</a:t>
            </a:r>
            <a:r>
              <a:rPr lang="en-US" altLang="zh-CN" sz="1400" dirty="0">
                <a:solidFill>
                  <a:srgbClr val="CEE1F2"/>
                </a:solidFill>
              </a:rPr>
              <a:t>70</a:t>
            </a:r>
            <a:r>
              <a:rPr lang="zh-CN" altLang="zh-CN" sz="1400" dirty="0">
                <a:solidFill>
                  <a:srgbClr val="CEE1F2"/>
                </a:solidFill>
              </a:rPr>
              <a:t>年代后期，计算机用户数目很少且用户</a:t>
            </a:r>
            <a:r>
              <a:rPr lang="zh-CN" altLang="zh-CN" sz="1400" dirty="0" smtClean="0">
                <a:solidFill>
                  <a:srgbClr val="CEE1F2"/>
                </a:solidFill>
              </a:rPr>
              <a:t>之间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相距</a:t>
            </a:r>
            <a:r>
              <a:rPr lang="zh-CN" altLang="zh-CN" sz="1400" dirty="0">
                <a:solidFill>
                  <a:srgbClr val="CEE1F2"/>
                </a:solidFill>
              </a:rPr>
              <a:t>很远。随着网络的普及，现在很多人都能够上网，所以</a:t>
            </a:r>
            <a:r>
              <a:rPr lang="ar-SA" altLang="zh-CN" sz="1400" dirty="0">
                <a:solidFill>
                  <a:srgbClr val="CEE1F2"/>
                </a:solidFill>
              </a:rPr>
              <a:t>基于网络的</a:t>
            </a:r>
            <a:r>
              <a:rPr lang="zh-CN" altLang="zh-CN" sz="1400" dirty="0">
                <a:solidFill>
                  <a:srgbClr val="CEE1F2"/>
                </a:solidFill>
              </a:rPr>
              <a:t>留言板</a:t>
            </a:r>
            <a:r>
              <a:rPr lang="ar-SA" altLang="zh-CN" sz="1400" dirty="0">
                <a:solidFill>
                  <a:srgbClr val="CEE1F2"/>
                </a:solidFill>
              </a:rPr>
              <a:t>也是各种学习资源组合的场所，</a:t>
            </a:r>
            <a:r>
              <a:rPr lang="zh-CN" altLang="zh-CN" sz="1400" dirty="0" smtClean="0">
                <a:solidFill>
                  <a:srgbClr val="CEE1F2"/>
                </a:solidFill>
              </a:rPr>
              <a:t>可以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很好</a:t>
            </a:r>
            <a:r>
              <a:rPr lang="zh-CN" altLang="zh-CN" sz="1400" dirty="0">
                <a:solidFill>
                  <a:srgbClr val="CEE1F2"/>
                </a:solidFill>
              </a:rPr>
              <a:t>的</a:t>
            </a:r>
            <a:r>
              <a:rPr lang="ar-SA" altLang="zh-CN" sz="1400" dirty="0">
                <a:solidFill>
                  <a:srgbClr val="CEE1F2"/>
                </a:solidFill>
              </a:rPr>
              <a:t>为学习者提供了学习</a:t>
            </a:r>
            <a:r>
              <a:rPr lang="zh-CN" altLang="zh-CN" sz="1400" dirty="0">
                <a:solidFill>
                  <a:srgbClr val="CEE1F2"/>
                </a:solidFill>
              </a:rPr>
              <a:t>交流</a:t>
            </a:r>
            <a:r>
              <a:rPr lang="ar-SA" altLang="zh-CN" sz="1400" dirty="0">
                <a:solidFill>
                  <a:srgbClr val="CEE1F2"/>
                </a:solidFill>
              </a:rPr>
              <a:t>环境</a:t>
            </a:r>
            <a:r>
              <a:rPr lang="zh-CN" altLang="zh-CN" sz="1400" dirty="0">
                <a:solidFill>
                  <a:srgbClr val="CEE1F2"/>
                </a:solidFill>
              </a:rPr>
              <a:t>。留言板的用户已经扩展到各行各业，除原先的计算机爱好者们外，内容也</a:t>
            </a:r>
            <a:r>
              <a:rPr lang="zh-CN" altLang="zh-CN" sz="1400" dirty="0" smtClean="0">
                <a:solidFill>
                  <a:srgbClr val="CEE1F2"/>
                </a:solidFill>
              </a:rPr>
              <a:t>是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越来越</a:t>
            </a:r>
            <a:r>
              <a:rPr lang="zh-CN" altLang="zh-CN" sz="1400" dirty="0">
                <a:solidFill>
                  <a:srgbClr val="CEE1F2"/>
                </a:solidFill>
              </a:rPr>
              <a:t>丰富，花样繁多，论坛也由此深受广大网民的喜爱。　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它</a:t>
            </a:r>
            <a:r>
              <a:rPr lang="zh-CN" altLang="zh-CN" sz="1400" dirty="0">
                <a:solidFill>
                  <a:srgbClr val="CEE1F2"/>
                </a:solidFill>
              </a:rPr>
              <a:t>向用户提供了一块公共电子白板，每个用户都可以在上面发布信息或提出看法，早期的留言板由教育机构或</a:t>
            </a:r>
            <a:r>
              <a:rPr lang="zh-CN" altLang="zh-CN" sz="1400" dirty="0" smtClean="0">
                <a:solidFill>
                  <a:srgbClr val="CEE1F2"/>
                </a:solidFill>
              </a:rPr>
              <a:t>研究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机构</a:t>
            </a:r>
            <a:r>
              <a:rPr lang="zh-CN" altLang="zh-CN" sz="1400" dirty="0">
                <a:solidFill>
                  <a:srgbClr val="CEE1F2"/>
                </a:solidFill>
              </a:rPr>
              <a:t>管理，现在多数网站上都建立了自己的留言板系统，供网民通过网络来结交更多的朋友，表达更多的想法。 </a:t>
            </a:r>
            <a:r>
              <a:rPr lang="zh-CN" altLang="zh-CN" sz="1400" dirty="0" smtClean="0">
                <a:solidFill>
                  <a:srgbClr val="CEE1F2"/>
                </a:solidFill>
              </a:rPr>
              <a:t>目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前</a:t>
            </a:r>
            <a:r>
              <a:rPr lang="zh-CN" altLang="zh-CN" sz="1400" dirty="0">
                <a:solidFill>
                  <a:srgbClr val="CEE1F2"/>
                </a:solidFill>
              </a:rPr>
              <a:t>国内的留言板已经十分普遍。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系统主要完成了基于</a:t>
            </a:r>
            <a:r>
              <a:rPr lang="en-US" altLang="zh-CN" sz="1400" dirty="0">
                <a:solidFill>
                  <a:srgbClr val="CEE1F2"/>
                </a:solidFill>
              </a:rPr>
              <a:t>JSP</a:t>
            </a:r>
            <a:r>
              <a:rPr lang="zh-CN" altLang="zh-CN" sz="1400" dirty="0">
                <a:solidFill>
                  <a:srgbClr val="CEE1F2"/>
                </a:solidFill>
              </a:rPr>
              <a:t>技术的留言板的设计和实现，主要实现了客户端和服务器端的动态交互。在留言板上</a:t>
            </a:r>
            <a:r>
              <a:rPr lang="zh-CN" altLang="zh-CN" sz="1400" dirty="0" smtClean="0">
                <a:solidFill>
                  <a:srgbClr val="CEE1F2"/>
                </a:solidFill>
              </a:rPr>
              <a:t>大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家</a:t>
            </a:r>
            <a:r>
              <a:rPr lang="zh-CN" altLang="zh-CN" sz="1400" dirty="0">
                <a:solidFill>
                  <a:srgbClr val="CEE1F2"/>
                </a:solidFill>
              </a:rPr>
              <a:t>可以进行交流，通过点击数及回复数可以排名最热主题，了解事实发生的最热事件，并且可以上传附件，发送</a:t>
            </a:r>
            <a:r>
              <a:rPr lang="zh-CN" altLang="zh-CN" sz="1400" dirty="0" smtClean="0">
                <a:solidFill>
                  <a:srgbClr val="CEE1F2"/>
                </a:solidFill>
              </a:rPr>
              <a:t>图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片</a:t>
            </a:r>
            <a:r>
              <a:rPr lang="zh-CN" altLang="zh-CN" sz="1400" dirty="0">
                <a:solidFill>
                  <a:srgbClr val="CEE1F2"/>
                </a:solidFill>
              </a:rPr>
              <a:t>，实现多渠道信息传递。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系统经济高效，实现了预期功能，通过了软件测试，可以正常使用，但是仍有较大发展空间，还有很多功能</a:t>
            </a:r>
            <a:r>
              <a:rPr lang="zh-CN" altLang="zh-CN" sz="1400" dirty="0" smtClean="0">
                <a:solidFill>
                  <a:srgbClr val="CEE1F2"/>
                </a:solidFill>
              </a:rPr>
              <a:t>可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以</a:t>
            </a:r>
            <a:r>
              <a:rPr lang="zh-CN" altLang="zh-CN" sz="1400" dirty="0">
                <a:solidFill>
                  <a:srgbClr val="CEE1F2"/>
                </a:solidFill>
              </a:rPr>
              <a:t>添加，界面可以再美化一下，接下来我会努力完善本系统。</a:t>
            </a: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425" y="742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六、致谢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95450"/>
            <a:ext cx="9321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在</a:t>
            </a:r>
            <a:r>
              <a:rPr lang="zh-CN" altLang="zh-CN" sz="1400" dirty="0">
                <a:solidFill>
                  <a:srgbClr val="CEE1F2"/>
                </a:solidFill>
              </a:rPr>
              <a:t>毕业设计完成之后，我们这一届的学生也面临着毕业了。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首先</a:t>
            </a:r>
            <a:r>
              <a:rPr lang="zh-CN" altLang="zh-CN" sz="1400" dirty="0">
                <a:solidFill>
                  <a:srgbClr val="CEE1F2"/>
                </a:solidFill>
              </a:rPr>
              <a:t>要感谢的是我的指导老师。在这次毕业设计的过程中，老师给予了我大量的帮助，虽然我遇到了许许多多的</a:t>
            </a:r>
            <a:r>
              <a:rPr lang="zh-CN" altLang="zh-CN" sz="1400" dirty="0" smtClean="0">
                <a:solidFill>
                  <a:srgbClr val="CEE1F2"/>
                </a:solidFill>
              </a:rPr>
              <a:t>问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题</a:t>
            </a:r>
            <a:r>
              <a:rPr lang="zh-CN" altLang="zh-CN" sz="1400" dirty="0">
                <a:solidFill>
                  <a:srgbClr val="CEE1F2"/>
                </a:solidFill>
              </a:rPr>
              <a:t>，但是老师都耐心的指导并帮助我解决了问题。他的悉心教导和严谨的工作态度让我的毕业设计得以顺利进行</a:t>
            </a:r>
            <a:r>
              <a:rPr lang="zh-CN" altLang="zh-CN" sz="1400" dirty="0" smtClean="0">
                <a:solidFill>
                  <a:srgbClr val="CEE1F2"/>
                </a:solidFill>
              </a:rPr>
              <a:t>并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最终</a:t>
            </a:r>
            <a:r>
              <a:rPr lang="zh-CN" altLang="zh-CN" sz="1400" dirty="0">
                <a:solidFill>
                  <a:srgbClr val="CEE1F2"/>
                </a:solidFill>
              </a:rPr>
              <a:t>完成。在此，向我的导师表示最诚挚的敬意和最衷心的感谢。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其次</a:t>
            </a:r>
            <a:r>
              <a:rPr lang="zh-CN" altLang="zh-CN" sz="1400" dirty="0">
                <a:solidFill>
                  <a:srgbClr val="CEE1F2"/>
                </a:solidFill>
              </a:rPr>
              <a:t>感谢在毕业设计期间给予我指导和建议的其他老师们，虽然您们不是我的指导老师，但当我遇到问题时，</a:t>
            </a:r>
            <a:r>
              <a:rPr lang="zh-CN" altLang="zh-CN" sz="1400" dirty="0" smtClean="0">
                <a:solidFill>
                  <a:srgbClr val="CEE1F2"/>
                </a:solidFill>
              </a:rPr>
              <a:t>同样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从</a:t>
            </a:r>
            <a:r>
              <a:rPr lang="zh-CN" altLang="zh-CN" sz="1400" dirty="0">
                <a:solidFill>
                  <a:srgbClr val="CEE1F2"/>
                </a:solidFill>
              </a:rPr>
              <a:t>您们那里得到了很多帮助。在此，向我的老师们表示最诚挚的敬意和最衷心的感谢。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同样</a:t>
            </a:r>
            <a:r>
              <a:rPr lang="zh-CN" altLang="zh-CN" sz="1400" dirty="0">
                <a:solidFill>
                  <a:srgbClr val="CEE1F2"/>
                </a:solidFill>
              </a:rPr>
              <a:t>还要感谢一起同我奋战毕业设计的其他同学。与大家的交流与相互督促，鼓励是我继续进行毕业设计的一大</a:t>
            </a:r>
            <a:r>
              <a:rPr lang="zh-CN" altLang="zh-CN" sz="1400" dirty="0" smtClean="0">
                <a:solidFill>
                  <a:srgbClr val="CEE1F2"/>
                </a:solidFill>
              </a:rPr>
              <a:t>动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力</a:t>
            </a:r>
            <a:r>
              <a:rPr lang="zh-CN" altLang="zh-CN" sz="1400" dirty="0">
                <a:solidFill>
                  <a:srgbClr val="CEE1F2"/>
                </a:solidFill>
              </a:rPr>
              <a:t>。同样衷心的感谢你们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最后</a:t>
            </a:r>
            <a:r>
              <a:rPr lang="zh-CN" altLang="zh-CN" sz="1400" dirty="0">
                <a:solidFill>
                  <a:srgbClr val="CEE1F2"/>
                </a:solidFill>
              </a:rPr>
              <a:t>我要向软件学院的全体老师表示衷心的感谢，在这三年的时间里，我们从您那里学到了知识，也学到了很多</a:t>
            </a:r>
            <a:r>
              <a:rPr lang="zh-CN" altLang="zh-CN" sz="1400" dirty="0" smtClean="0">
                <a:solidFill>
                  <a:srgbClr val="CEE1F2"/>
                </a:solidFill>
              </a:rPr>
              <a:t>做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人</a:t>
            </a:r>
            <a:r>
              <a:rPr lang="zh-CN" altLang="zh-CN" sz="1400" dirty="0">
                <a:solidFill>
                  <a:srgbClr val="CEE1F2"/>
                </a:solidFill>
              </a:rPr>
              <a:t>，做事的道理。谢谢你们的谆谆教诲。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在</a:t>
            </a:r>
            <a:r>
              <a:rPr lang="zh-CN" altLang="zh-CN" sz="1400" dirty="0">
                <a:solidFill>
                  <a:srgbClr val="CEE1F2"/>
                </a:solidFill>
              </a:rPr>
              <a:t>今后的学习，工作过程中，我也会继续完善该系统，努力学习，力争上进。</a:t>
            </a: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822" y="1149686"/>
            <a:ext cx="19736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6000" dirty="0">
                <a:solidFill>
                  <a:srgbClr val="00B0F0"/>
                </a:solidFill>
              </a:rPr>
              <a:t>谢谢</a:t>
            </a:r>
            <a:r>
              <a:rPr lang="en-US" altLang="zh-CN" sz="6000" dirty="0">
                <a:solidFill>
                  <a:srgbClr val="00B0F0"/>
                </a:solidFill>
              </a:rPr>
              <a:t>!</a:t>
            </a:r>
            <a:endParaRPr lang="zh-CN" altLang="en-US" sz="60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5625" y="2638425"/>
            <a:ext cx="2630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66FFCC"/>
                </a:solidFill>
              </a:rPr>
              <a:t>Thanks!</a:t>
            </a:r>
            <a:endParaRPr lang="zh-CN" altLang="en-US" sz="6000" dirty="0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8918" y="4857750"/>
            <a:ext cx="1235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Power By fanqi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025" y="6674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一、项目背景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19275"/>
            <a:ext cx="920636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随着</a:t>
            </a:r>
            <a:r>
              <a:rPr lang="zh-CN" altLang="zh-CN" sz="1400" dirty="0">
                <a:solidFill>
                  <a:srgbClr val="CEE1F2"/>
                </a:solidFill>
              </a:rPr>
              <a:t>互联网的加速普及</a:t>
            </a:r>
            <a:r>
              <a:rPr lang="en-US" altLang="zh-CN" sz="1400" dirty="0">
                <a:solidFill>
                  <a:srgbClr val="CEE1F2"/>
                </a:solidFill>
              </a:rPr>
              <a:t>,</a:t>
            </a:r>
            <a:r>
              <a:rPr lang="zh-CN" altLang="zh-CN" sz="1400" dirty="0">
                <a:solidFill>
                  <a:srgbClr val="CEE1F2"/>
                </a:solidFill>
              </a:rPr>
              <a:t>我们生活的点点滴滴已经离不开它</a:t>
            </a:r>
            <a:r>
              <a:rPr lang="en-US" altLang="zh-CN" sz="1400" dirty="0">
                <a:solidFill>
                  <a:srgbClr val="CEE1F2"/>
                </a:solidFill>
              </a:rPr>
              <a:t>.</a:t>
            </a:r>
            <a:r>
              <a:rPr lang="zh-CN" altLang="zh-CN" sz="1400" dirty="0">
                <a:solidFill>
                  <a:srgbClr val="CEE1F2"/>
                </a:solidFill>
              </a:rPr>
              <a:t>信息化时代速度的加快，</a:t>
            </a:r>
            <a:r>
              <a:rPr lang="zh-CN" altLang="zh-CN" sz="1400" dirty="0" smtClean="0">
                <a:solidFill>
                  <a:srgbClr val="CEE1F2"/>
                </a:solidFill>
              </a:rPr>
              <a:t>人们</a:t>
            </a:r>
            <a:r>
              <a:rPr lang="zh-CN" altLang="zh-CN" sz="1400" dirty="0">
                <a:solidFill>
                  <a:srgbClr val="CEE1F2"/>
                </a:solidFill>
              </a:rPr>
              <a:t>对于上网的要求已经</a:t>
            </a:r>
            <a:r>
              <a:rPr lang="zh-CN" altLang="zh-CN" sz="1400" dirty="0" smtClean="0">
                <a:solidFill>
                  <a:srgbClr val="CEE1F2"/>
                </a:solidFill>
              </a:rPr>
              <a:t>不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再局限</a:t>
            </a:r>
            <a:r>
              <a:rPr lang="zh-CN" altLang="zh-CN" sz="1400" dirty="0">
                <a:solidFill>
                  <a:srgbClr val="CEE1F2"/>
                </a:solidFill>
              </a:rPr>
              <a:t>于仅仅是做些简单的交流，购物，以及游戏。在信息</a:t>
            </a:r>
            <a:r>
              <a:rPr lang="zh-CN" altLang="zh-CN" sz="1400" dirty="0" smtClean="0">
                <a:solidFill>
                  <a:srgbClr val="CEE1F2"/>
                </a:solidFill>
              </a:rPr>
              <a:t>时代强烈</a:t>
            </a:r>
            <a:r>
              <a:rPr lang="zh-CN" altLang="zh-CN" sz="1400" dirty="0">
                <a:solidFill>
                  <a:srgbClr val="CEE1F2"/>
                </a:solidFill>
              </a:rPr>
              <a:t>的冲击下，在全球不同国家不同地区不同</a:t>
            </a:r>
            <a:r>
              <a:rPr lang="zh-CN" altLang="zh-CN" sz="1400" dirty="0" smtClean="0">
                <a:solidFill>
                  <a:srgbClr val="CEE1F2"/>
                </a:solidFill>
              </a:rPr>
              <a:t>年龄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en-US" sz="1400" dirty="0" smtClean="0">
                <a:solidFill>
                  <a:srgbClr val="CEE1F2"/>
                </a:solidFill>
              </a:rPr>
              <a:t>的</a:t>
            </a:r>
            <a:r>
              <a:rPr lang="zh-CN" altLang="zh-CN" sz="1400" dirty="0" smtClean="0">
                <a:solidFill>
                  <a:srgbClr val="CEE1F2"/>
                </a:solidFill>
              </a:rPr>
              <a:t>人</a:t>
            </a:r>
            <a:r>
              <a:rPr lang="zh-CN" altLang="zh-CN" sz="1400" dirty="0">
                <a:solidFill>
                  <a:srgbClr val="CEE1F2"/>
                </a:solidFill>
              </a:rPr>
              <a:t>可以进行自由的交流，讨论，这</a:t>
            </a:r>
            <a:r>
              <a:rPr lang="zh-CN" altLang="zh-CN" sz="1400" dirty="0" smtClean="0">
                <a:solidFill>
                  <a:srgbClr val="CEE1F2"/>
                </a:solidFill>
              </a:rPr>
              <a:t>是当下</a:t>
            </a:r>
            <a:r>
              <a:rPr lang="zh-CN" altLang="zh-CN" sz="1400" dirty="0">
                <a:solidFill>
                  <a:srgbClr val="CEE1F2"/>
                </a:solidFill>
              </a:rPr>
              <a:t>非常流行的网络功能。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留言</a:t>
            </a:r>
            <a:r>
              <a:rPr lang="zh-CN" altLang="zh-CN" sz="1400" dirty="0">
                <a:solidFill>
                  <a:srgbClr val="CEE1F2"/>
                </a:solidFill>
              </a:rPr>
              <a:t>板是一种在</a:t>
            </a:r>
            <a:r>
              <a:rPr lang="en-US" altLang="zh-CN" sz="1400" dirty="0">
                <a:solidFill>
                  <a:srgbClr val="CEE1F2"/>
                </a:solidFill>
              </a:rPr>
              <a:t>Internet</a:t>
            </a:r>
            <a:r>
              <a:rPr lang="zh-CN" altLang="zh-CN" sz="1400" dirty="0">
                <a:solidFill>
                  <a:srgbClr val="CEE1F2"/>
                </a:solidFill>
              </a:rPr>
              <a:t>网上开放的信息服务系统，它是一种交互性强，内容丰富而</a:t>
            </a:r>
            <a:r>
              <a:rPr lang="zh-CN" altLang="zh-CN" sz="1400" dirty="0" smtClean="0">
                <a:solidFill>
                  <a:srgbClr val="CEE1F2"/>
                </a:solidFill>
              </a:rPr>
              <a:t>及时的</a:t>
            </a:r>
            <a:r>
              <a:rPr lang="en-US" altLang="zh-CN" sz="1400" dirty="0">
                <a:solidFill>
                  <a:srgbClr val="CEE1F2"/>
                </a:solidFill>
              </a:rPr>
              <a:t>Internet</a:t>
            </a:r>
            <a:r>
              <a:rPr lang="zh-CN" altLang="zh-CN" sz="1400" dirty="0">
                <a:solidFill>
                  <a:srgbClr val="CEE1F2"/>
                </a:solidFill>
              </a:rPr>
              <a:t>电子信息</a:t>
            </a:r>
            <a:r>
              <a:rPr lang="zh-CN" altLang="zh-CN" sz="1400" dirty="0" smtClean="0">
                <a:solidFill>
                  <a:srgbClr val="CEE1F2"/>
                </a:solidFill>
              </a:rPr>
              <a:t>服务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系统</a:t>
            </a:r>
            <a:r>
              <a:rPr lang="en-US" altLang="zh-CN" sz="1400" dirty="0">
                <a:solidFill>
                  <a:srgbClr val="CEE1F2"/>
                </a:solidFill>
              </a:rPr>
              <a:t>.</a:t>
            </a:r>
            <a:r>
              <a:rPr lang="zh-CN" altLang="zh-CN" sz="1400" dirty="0">
                <a:solidFill>
                  <a:srgbClr val="CEE1F2"/>
                </a:solidFill>
              </a:rPr>
              <a:t>随着互联网的兴起使得以前只能在书纸中通信的留言板</a:t>
            </a:r>
            <a:r>
              <a:rPr lang="zh-CN" altLang="zh-CN" sz="1400" dirty="0" smtClean="0">
                <a:solidFill>
                  <a:srgbClr val="CEE1F2"/>
                </a:solidFill>
              </a:rPr>
              <a:t>逐渐嫁接</a:t>
            </a:r>
            <a:r>
              <a:rPr lang="zh-CN" altLang="zh-CN" sz="1400" dirty="0">
                <a:solidFill>
                  <a:srgbClr val="CEE1F2"/>
                </a:solidFill>
              </a:rPr>
              <a:t>到互联网</a:t>
            </a:r>
            <a:r>
              <a:rPr lang="zh-CN" altLang="zh-CN" sz="1400" dirty="0" smtClean="0">
                <a:solidFill>
                  <a:srgbClr val="CEE1F2"/>
                </a:solidFill>
              </a:rPr>
              <a:t>上</a:t>
            </a:r>
            <a:r>
              <a:rPr lang="en-US" altLang="zh-CN" sz="1400" dirty="0">
                <a:solidFill>
                  <a:srgbClr val="CEE1F2"/>
                </a:solidFill>
              </a:rPr>
              <a:t>.</a:t>
            </a:r>
            <a:endParaRPr lang="zh-CN" altLang="zh-CN" sz="1400" dirty="0">
              <a:solidFill>
                <a:srgbClr val="CEE1F2"/>
              </a:solidFill>
            </a:endParaRP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目前</a:t>
            </a:r>
            <a:r>
              <a:rPr lang="zh-CN" altLang="zh-CN" sz="1400" dirty="0">
                <a:solidFill>
                  <a:srgbClr val="CEE1F2"/>
                </a:solidFill>
              </a:rPr>
              <a:t>，通过留言板系统可随时取得国际最新的软件及信息，可以说是一种极为常见的</a:t>
            </a:r>
            <a:r>
              <a:rPr lang="zh-CN" altLang="zh-CN" sz="1400" dirty="0" smtClean="0">
                <a:solidFill>
                  <a:srgbClr val="CEE1F2"/>
                </a:solidFill>
              </a:rPr>
              <a:t>交流</a:t>
            </a:r>
            <a:r>
              <a:rPr lang="zh-CN" altLang="zh-CN" sz="1400" dirty="0">
                <a:solidFill>
                  <a:srgbClr val="CEE1F2"/>
                </a:solidFill>
              </a:rPr>
              <a:t>互动服务系统。可以</a:t>
            </a:r>
            <a:r>
              <a:rPr lang="zh-CN" altLang="zh-CN" sz="1400" dirty="0" smtClean="0">
                <a:solidFill>
                  <a:srgbClr val="CEE1F2"/>
                </a:solidFill>
              </a:rPr>
              <a:t>利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用</a:t>
            </a:r>
            <a:r>
              <a:rPr lang="zh-CN" altLang="zh-CN" sz="1400" dirty="0">
                <a:solidFill>
                  <a:srgbClr val="CEE1F2"/>
                </a:solidFill>
              </a:rPr>
              <a:t>留言板系统来刊登一些启示，这是一种非常廉价的推广手段</a:t>
            </a:r>
            <a:r>
              <a:rPr lang="zh-CN" altLang="zh-CN" sz="1400" dirty="0" smtClean="0">
                <a:solidFill>
                  <a:srgbClr val="CEE1F2"/>
                </a:solidFill>
              </a:rPr>
              <a:t>，而且</a:t>
            </a:r>
            <a:r>
              <a:rPr lang="zh-CN" altLang="zh-CN" sz="1400" dirty="0">
                <a:solidFill>
                  <a:srgbClr val="CEE1F2"/>
                </a:solidFill>
              </a:rPr>
              <a:t>这个平台离我们已经越来越近</a:t>
            </a:r>
            <a:r>
              <a:rPr lang="en-US" altLang="zh-CN" sz="1400" dirty="0">
                <a:solidFill>
                  <a:srgbClr val="CEE1F2"/>
                </a:solidFill>
              </a:rPr>
              <a:t>,</a:t>
            </a:r>
            <a:r>
              <a:rPr lang="zh-CN" altLang="zh-CN" sz="1400" dirty="0">
                <a:solidFill>
                  <a:srgbClr val="CEE1F2"/>
                </a:solidFill>
              </a:rPr>
              <a:t>在以前的</a:t>
            </a:r>
            <a:r>
              <a:rPr lang="zh-CN" altLang="zh-CN" sz="1400" dirty="0" smtClean="0">
                <a:solidFill>
                  <a:srgbClr val="CEE1F2"/>
                </a:solidFill>
              </a:rPr>
              <a:t>计算机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、</a:t>
            </a:r>
            <a:r>
              <a:rPr lang="zh-CN" altLang="zh-CN" sz="1400" dirty="0">
                <a:solidFill>
                  <a:srgbClr val="CEE1F2"/>
                </a:solidFill>
              </a:rPr>
              <a:t>调制解调器和电话线，现在仅仅</a:t>
            </a:r>
            <a:r>
              <a:rPr lang="zh-CN" altLang="zh-CN" sz="1400" dirty="0" smtClean="0">
                <a:solidFill>
                  <a:srgbClr val="CEE1F2"/>
                </a:solidFill>
              </a:rPr>
              <a:t>只需要</a:t>
            </a:r>
            <a:r>
              <a:rPr lang="zh-CN" altLang="zh-CN" sz="1400" dirty="0">
                <a:solidFill>
                  <a:srgbClr val="CEE1F2"/>
                </a:solidFill>
              </a:rPr>
              <a:t>一部可以连接上网的移动电话就能够进入这个崭新的信息平台遨游！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系统主要完成了基于</a:t>
            </a:r>
            <a:r>
              <a:rPr lang="en-US" altLang="zh-CN" sz="1400" dirty="0">
                <a:solidFill>
                  <a:srgbClr val="CEE1F2"/>
                </a:solidFill>
              </a:rPr>
              <a:t>JSP</a:t>
            </a:r>
            <a:r>
              <a:rPr lang="zh-CN" altLang="zh-CN" sz="1400" dirty="0">
                <a:solidFill>
                  <a:srgbClr val="CEE1F2"/>
                </a:solidFill>
              </a:rPr>
              <a:t>技术的留言板的设计和实现，主要实现了客户端和服务器端的动态交互。在留言板上</a:t>
            </a:r>
            <a:r>
              <a:rPr lang="zh-CN" altLang="zh-CN" sz="1400" dirty="0" smtClean="0">
                <a:solidFill>
                  <a:srgbClr val="CEE1F2"/>
                </a:solidFill>
              </a:rPr>
              <a:t>大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家</a:t>
            </a:r>
            <a:r>
              <a:rPr lang="zh-CN" altLang="zh-CN" sz="1400" dirty="0">
                <a:solidFill>
                  <a:srgbClr val="CEE1F2"/>
                </a:solidFill>
              </a:rPr>
              <a:t>可以进行交流，了解事实发生的最热事件，并且可以上传附件，发送图片，实现多渠道信息传递。</a:t>
            </a: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75" y="6381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二、开发技术概述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4025" y="1628775"/>
            <a:ext cx="2386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CEE1F2"/>
                </a:solidFill>
              </a:rPr>
              <a:t>JSP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CEE1F2"/>
                </a:solidFill>
              </a:rPr>
              <a:t>Browser/Server</a:t>
            </a:r>
            <a:r>
              <a:rPr lang="zh-CN" altLang="zh-CN" sz="1400" dirty="0">
                <a:solidFill>
                  <a:srgbClr val="CEE1F2"/>
                </a:solidFill>
              </a:rPr>
              <a:t>架构</a:t>
            </a:r>
            <a:r>
              <a:rPr lang="zh-CN" altLang="zh-CN" sz="1400" dirty="0" smtClean="0">
                <a:solidFill>
                  <a:srgbClr val="CEE1F2"/>
                </a:solidFill>
              </a:rPr>
              <a:t>模式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CEE1F2"/>
                </a:solidFill>
              </a:rPr>
              <a:t>J2EE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CEE1F2"/>
                </a:solidFill>
              </a:rPr>
              <a:t>Eclipse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CEE1F2"/>
                </a:solidFill>
              </a:rPr>
              <a:t>Apache Struts </a:t>
            </a:r>
            <a:r>
              <a:rPr lang="en-US" altLang="zh-CN" sz="1400" dirty="0" smtClean="0">
                <a:solidFill>
                  <a:srgbClr val="CEE1F2"/>
                </a:solidFill>
              </a:rPr>
              <a:t>2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CEE1F2"/>
                </a:solidFill>
              </a:rPr>
              <a:t>Bootstrap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CEE1F2"/>
                </a:solidFill>
              </a:rPr>
              <a:t>MySQL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CEE1F2"/>
                </a:solidFill>
              </a:rPr>
              <a:t>Apache Tomcat</a:t>
            </a:r>
            <a:endParaRPr lang="en-US" altLang="zh-CN" sz="1400" dirty="0" smtClean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351" y="66675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三、系统总体设计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90725"/>
            <a:ext cx="9142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本部</a:t>
            </a:r>
            <a:r>
              <a:rPr lang="zh-CN" altLang="zh-CN" sz="1400" dirty="0">
                <a:solidFill>
                  <a:srgbClr val="CEE1F2"/>
                </a:solidFill>
              </a:rPr>
              <a:t>分主要对系统进行轮廓性设计，定义主要技术结构以及实现方案，旨在给出开发过程中的所有技术要点，</a:t>
            </a:r>
            <a:r>
              <a:rPr lang="zh-CN" altLang="zh-CN" sz="1400" dirty="0" smtClean="0">
                <a:solidFill>
                  <a:srgbClr val="CEE1F2"/>
                </a:solidFill>
              </a:rPr>
              <a:t>是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开发</a:t>
            </a:r>
            <a:r>
              <a:rPr lang="zh-CN" altLang="zh-CN" sz="1400" dirty="0">
                <a:solidFill>
                  <a:srgbClr val="CEE1F2"/>
                </a:solidFill>
              </a:rPr>
              <a:t>人员在下一阶段进行详细设计的指导性文件。</a:t>
            </a:r>
          </a:p>
          <a:p>
            <a:r>
              <a:rPr lang="en-US" altLang="zh-CN" sz="1400" dirty="0" smtClean="0">
                <a:solidFill>
                  <a:srgbClr val="CEE1F2"/>
                </a:solidFill>
              </a:rPr>
              <a:t>    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软件面对人群不单一，有计算机技术强的人群，也有刚刚接触计算机的人群，为了满足所有人的需求与使用</a:t>
            </a:r>
            <a:r>
              <a:rPr lang="zh-CN" altLang="zh-CN" sz="1400" dirty="0" smtClean="0">
                <a:solidFill>
                  <a:srgbClr val="CEE1F2"/>
                </a:solidFill>
              </a:rPr>
              <a:t>，</a:t>
            </a:r>
            <a:endParaRPr lang="en-US" altLang="zh-CN" sz="1400" dirty="0" smtClean="0">
              <a:solidFill>
                <a:srgbClr val="CEE1F2"/>
              </a:solidFill>
            </a:endParaRPr>
          </a:p>
          <a:p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系统将更加着眼于实用性而非技术性，旨在做出最适用的系统。</a:t>
            </a: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650" y="723900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3.1 </a:t>
            </a:r>
            <a:r>
              <a:rPr lang="zh-CN" altLang="zh-CN" sz="2400" dirty="0" smtClean="0">
                <a:solidFill>
                  <a:srgbClr val="00B0F0"/>
                </a:solidFill>
              </a:rPr>
              <a:t>系统功能</a:t>
            </a:r>
            <a:r>
              <a:rPr lang="zh-CN" altLang="zh-CN" sz="2400" dirty="0">
                <a:solidFill>
                  <a:srgbClr val="00B0F0"/>
                </a:solidFill>
              </a:rPr>
              <a:t>模块分析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4975" y="1981200"/>
            <a:ext cx="65165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1.</a:t>
            </a:r>
            <a:r>
              <a:rPr lang="zh-CN" altLang="zh-CN" sz="1400" dirty="0" smtClean="0">
                <a:solidFill>
                  <a:srgbClr val="CEE1F2"/>
                </a:solidFill>
              </a:rPr>
              <a:t>本</a:t>
            </a:r>
            <a:r>
              <a:rPr lang="zh-CN" altLang="zh-CN" sz="1400" dirty="0">
                <a:solidFill>
                  <a:srgbClr val="CEE1F2"/>
                </a:solidFill>
              </a:rPr>
              <a:t>系统为留言板系统</a:t>
            </a:r>
            <a:r>
              <a:rPr lang="en-US" altLang="zh-CN" sz="1400" dirty="0">
                <a:solidFill>
                  <a:srgbClr val="CEE1F2"/>
                </a:solidFill>
              </a:rPr>
              <a:t>, </a:t>
            </a:r>
            <a:r>
              <a:rPr lang="zh-CN" altLang="zh-CN" sz="1400" dirty="0">
                <a:solidFill>
                  <a:srgbClr val="CEE1F2"/>
                </a:solidFill>
              </a:rPr>
              <a:t>数据库设计（对于系统的功能进行数据库设计</a:t>
            </a:r>
            <a:r>
              <a:rPr lang="zh-CN" altLang="zh-CN" sz="1400" dirty="0" smtClean="0">
                <a:solidFill>
                  <a:srgbClr val="CEE1F2"/>
                </a:solidFill>
              </a:rPr>
              <a:t>）</a:t>
            </a:r>
            <a:endParaRPr lang="zh-CN" altLang="zh-CN" sz="1400" dirty="0">
              <a:solidFill>
                <a:srgbClr val="CEE1F2"/>
              </a:solidFill>
            </a:endParaRP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2.</a:t>
            </a:r>
            <a:r>
              <a:rPr lang="zh-CN" altLang="zh-CN" sz="1400" dirty="0" smtClean="0">
                <a:solidFill>
                  <a:srgbClr val="CEE1F2"/>
                </a:solidFill>
              </a:rPr>
              <a:t>用户</a:t>
            </a:r>
            <a:r>
              <a:rPr lang="zh-CN" altLang="zh-CN" sz="1400" dirty="0">
                <a:solidFill>
                  <a:srgbClr val="CEE1F2"/>
                </a:solidFill>
              </a:rPr>
              <a:t>登录界面以及注册设计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3.</a:t>
            </a:r>
            <a:r>
              <a:rPr lang="zh-CN" altLang="zh-CN" sz="1400" dirty="0" smtClean="0">
                <a:solidFill>
                  <a:srgbClr val="CEE1F2"/>
                </a:solidFill>
              </a:rPr>
              <a:t>按照</a:t>
            </a:r>
            <a:r>
              <a:rPr lang="zh-CN" altLang="zh-CN" sz="1400" dirty="0">
                <a:solidFill>
                  <a:srgbClr val="CEE1F2"/>
                </a:solidFill>
              </a:rPr>
              <a:t>留言的时间的先后顺序进行留言排序以及分页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4.</a:t>
            </a:r>
            <a:r>
              <a:rPr lang="zh-CN" altLang="zh-CN" sz="1400" dirty="0" smtClean="0">
                <a:solidFill>
                  <a:srgbClr val="CEE1F2"/>
                </a:solidFill>
              </a:rPr>
              <a:t>对于</a:t>
            </a:r>
            <a:r>
              <a:rPr lang="zh-CN" altLang="zh-CN" sz="1400" dirty="0">
                <a:solidFill>
                  <a:srgbClr val="CEE1F2"/>
                </a:solidFill>
              </a:rPr>
              <a:t>留言评论界面的设计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5.</a:t>
            </a:r>
            <a:r>
              <a:rPr lang="zh-CN" altLang="zh-CN" sz="1400" dirty="0" smtClean="0">
                <a:solidFill>
                  <a:srgbClr val="CEE1F2"/>
                </a:solidFill>
              </a:rPr>
              <a:t>对于</a:t>
            </a:r>
            <a:r>
              <a:rPr lang="zh-CN" altLang="zh-CN" sz="1400" dirty="0">
                <a:solidFill>
                  <a:srgbClr val="CEE1F2"/>
                </a:solidFill>
              </a:rPr>
              <a:t>游客访问留言界面的处理</a:t>
            </a:r>
            <a:r>
              <a:rPr lang="en-US" altLang="zh-CN" sz="1400" dirty="0">
                <a:solidFill>
                  <a:srgbClr val="CEE1F2"/>
                </a:solidFill>
              </a:rPr>
              <a:t>,</a:t>
            </a:r>
            <a:r>
              <a:rPr lang="zh-CN" altLang="zh-CN" sz="1400" dirty="0">
                <a:solidFill>
                  <a:srgbClr val="CEE1F2"/>
                </a:solidFill>
              </a:rPr>
              <a:t>以及游客登录进行留言的时候进行设计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6.</a:t>
            </a:r>
            <a:r>
              <a:rPr lang="zh-CN" altLang="zh-CN" sz="1400" dirty="0" smtClean="0">
                <a:solidFill>
                  <a:srgbClr val="CEE1F2"/>
                </a:solidFill>
              </a:rPr>
              <a:t>用户</a:t>
            </a:r>
            <a:r>
              <a:rPr lang="zh-CN" altLang="zh-CN" sz="1400" dirty="0">
                <a:solidFill>
                  <a:srgbClr val="CEE1F2"/>
                </a:solidFill>
              </a:rPr>
              <a:t>登录之后对于留言的查看以及对自己留言的管理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7.</a:t>
            </a:r>
            <a:r>
              <a:rPr lang="zh-CN" altLang="zh-CN" sz="1400" dirty="0" smtClean="0">
                <a:solidFill>
                  <a:srgbClr val="CEE1F2"/>
                </a:solidFill>
              </a:rPr>
              <a:t>设置</a:t>
            </a:r>
            <a:r>
              <a:rPr lang="zh-CN" altLang="zh-CN" sz="1400" dirty="0">
                <a:solidFill>
                  <a:srgbClr val="CEE1F2"/>
                </a:solidFill>
              </a:rPr>
              <a:t>最热以及最新留言的显示（程序启动的时候把数据直接放在</a:t>
            </a:r>
            <a:r>
              <a:rPr lang="en-US" altLang="zh-CN" sz="1400" dirty="0">
                <a:solidFill>
                  <a:srgbClr val="CEE1F2"/>
                </a:solidFill>
              </a:rPr>
              <a:t>application</a:t>
            </a:r>
            <a:r>
              <a:rPr lang="zh-CN" altLang="zh-CN" sz="1400" dirty="0">
                <a:solidFill>
                  <a:srgbClr val="CEE1F2"/>
                </a:solidFill>
              </a:rPr>
              <a:t>中）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8.</a:t>
            </a:r>
            <a:r>
              <a:rPr lang="zh-CN" altLang="zh-CN" sz="1400" dirty="0" smtClean="0">
                <a:solidFill>
                  <a:srgbClr val="CEE1F2"/>
                </a:solidFill>
              </a:rPr>
              <a:t>留言</a:t>
            </a:r>
            <a:r>
              <a:rPr lang="zh-CN" altLang="zh-CN" sz="1400" dirty="0">
                <a:solidFill>
                  <a:srgbClr val="CEE1F2"/>
                </a:solidFill>
              </a:rPr>
              <a:t>显示的页面跳转管理</a:t>
            </a:r>
          </a:p>
          <a:p>
            <a:pPr lvl="0"/>
            <a:r>
              <a:rPr lang="en-US" altLang="zh-CN" sz="1400" dirty="0" smtClean="0">
                <a:solidFill>
                  <a:srgbClr val="CEE1F2"/>
                </a:solidFill>
              </a:rPr>
              <a:t>9.</a:t>
            </a:r>
            <a:r>
              <a:rPr lang="zh-CN" altLang="zh-CN" sz="1400" dirty="0" smtClean="0">
                <a:solidFill>
                  <a:srgbClr val="CEE1F2"/>
                </a:solidFill>
              </a:rPr>
              <a:t>用</a:t>
            </a:r>
            <a:r>
              <a:rPr lang="en-US" altLang="zh-CN" sz="1400" dirty="0">
                <a:solidFill>
                  <a:srgbClr val="CEE1F2"/>
                </a:solidFill>
              </a:rPr>
              <a:t>bootstrap</a:t>
            </a:r>
            <a:r>
              <a:rPr lang="zh-CN" altLang="zh-CN" sz="1400" dirty="0">
                <a:solidFill>
                  <a:srgbClr val="CEE1F2"/>
                </a:solidFill>
              </a:rPr>
              <a:t>进行页面设计，以及</a:t>
            </a:r>
            <a:r>
              <a:rPr lang="en-US" altLang="zh-CN" sz="1400" dirty="0" err="1">
                <a:solidFill>
                  <a:srgbClr val="CEE1F2"/>
                </a:solidFill>
              </a:rPr>
              <a:t>css</a:t>
            </a:r>
            <a:r>
              <a:rPr lang="zh-CN" altLang="zh-CN" sz="1400" dirty="0">
                <a:solidFill>
                  <a:srgbClr val="CEE1F2"/>
                </a:solidFill>
              </a:rPr>
              <a:t>布局</a:t>
            </a:r>
          </a:p>
          <a:p>
            <a:endParaRPr lang="zh-CN" altLang="en-US" sz="1400" dirty="0">
              <a:solidFill>
                <a:srgbClr val="CE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538162"/>
            <a:ext cx="6067425" cy="4238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8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866775"/>
            <a:ext cx="8505825" cy="3409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08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719137"/>
            <a:ext cx="8039100" cy="3705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09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1020</Words>
  <Application>Microsoft Office PowerPoint</Application>
  <PresentationFormat>全屏显示(16:9)</PresentationFormat>
  <Paragraphs>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樊 奇</cp:lastModifiedBy>
  <cp:revision>33</cp:revision>
  <dcterms:created xsi:type="dcterms:W3CDTF">2016-07-05T10:23:56Z</dcterms:created>
  <dcterms:modified xsi:type="dcterms:W3CDTF">2019-07-03T07:19:55Z</dcterms:modified>
</cp:coreProperties>
</file>