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0" r:id="rId3"/>
    <p:sldId id="386" r:id="rId4"/>
    <p:sldId id="382" r:id="rId5"/>
    <p:sldId id="390" r:id="rId6"/>
    <p:sldId id="391" r:id="rId7"/>
    <p:sldId id="392" r:id="rId8"/>
    <p:sldId id="393" r:id="rId9"/>
    <p:sldId id="395" r:id="rId10"/>
    <p:sldId id="397" r:id="rId11"/>
    <p:sldId id="38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85F"/>
    <a:srgbClr val="354156"/>
    <a:srgbClr val="C49500"/>
    <a:srgbClr val="FBC852"/>
    <a:srgbClr val="58B69E"/>
    <a:srgbClr val="F15B67"/>
    <a:srgbClr val="EE3E20"/>
    <a:srgbClr val="E93C1C"/>
    <a:srgbClr val="FFC233"/>
    <a:srgbClr val="265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87404" autoAdjust="0"/>
  </p:normalViewPr>
  <p:slideViewPr>
    <p:cSldViewPr snapToGrid="0">
      <p:cViewPr varScale="1">
        <p:scale>
          <a:sx n="81" d="100"/>
          <a:sy n="81" d="100"/>
        </p:scale>
        <p:origin x="1104" y="44"/>
      </p:cViewPr>
      <p:guideLst>
        <p:guide orient="horz" pos="15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1808" y="-112"/>
      </p:cViewPr>
      <p:guideLst>
        <p:guide orient="horz" pos="2832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4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TITLE HERE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93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2859937"/>
            <a:ext cx="6792684" cy="12418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E3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4" y="999601"/>
            <a:ext cx="6480175" cy="44526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4" y="2042275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4" y="1491738"/>
            <a:ext cx="6480175" cy="4683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Insert Your Text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4" y="2286920"/>
            <a:ext cx="6480175" cy="16553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1) Insert Your Text Here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4340449"/>
            <a:ext cx="1242122" cy="376622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9" y="681038"/>
            <a:ext cx="790575" cy="1373981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6" y="681038"/>
            <a:ext cx="790575" cy="1373981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1871663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3271837"/>
            <a:ext cx="2159000" cy="1871663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9" y="1333767"/>
            <a:ext cx="7921625" cy="1248168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Your</a:t>
            </a:r>
            <a:br>
              <a:rPr lang="en-US" dirty="0" smtClean="0"/>
            </a:br>
            <a:r>
              <a:rPr lang="en-US" dirty="0" smtClean="0"/>
              <a:t>Section Break Title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2745773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9" y="2937979"/>
            <a:ext cx="7921625" cy="747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Insert Your Title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08B03930-8964-4F2B-8987-9D77E9D5869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7" y="4775200"/>
            <a:ext cx="2802467" cy="3683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Converting your business from Good to Great.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4" y="4775200"/>
            <a:ext cx="429683" cy="368301"/>
          </a:xfrm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606288"/>
            <a:ext cx="7921625" cy="2706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9" y="0"/>
            <a:ext cx="9140825" cy="411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9" y="1"/>
            <a:ext cx="9140825" cy="510239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9" y="133547"/>
            <a:ext cx="7921625" cy="4452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Insert Title Here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796360" y="-835171"/>
            <a:ext cx="510882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5.png"/><Relationship Id="rId7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8.xml"/><Relationship Id="rId11" Type="http://schemas.openxmlformats.org/officeDocument/2006/relationships/image" Target="../media/image6.png"/><Relationship Id="rId10" Type="http://schemas.openxmlformats.org/officeDocument/2006/relationships/tags" Target="../tags/tag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5.png"/><Relationship Id="rId7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tags" Target="../tags/tag17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21.xml"/><Relationship Id="rId11" Type="http://schemas.openxmlformats.org/officeDocument/2006/relationships/image" Target="../media/image6.png"/><Relationship Id="rId10" Type="http://schemas.openxmlformats.org/officeDocument/2006/relationships/tags" Target="../tags/tag20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5.png"/><Relationship Id="rId7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tags" Target="../tags/tag29.xml"/><Relationship Id="rId4" Type="http://schemas.openxmlformats.org/officeDocument/2006/relationships/image" Target="../media/image3.png"/><Relationship Id="rId3" Type="http://schemas.openxmlformats.org/officeDocument/2006/relationships/tags" Target="../tags/tag28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33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3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5.png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45.xml"/><Relationship Id="rId11" Type="http://schemas.openxmlformats.org/officeDocument/2006/relationships/image" Target="../media/image6.png"/><Relationship Id="rId10" Type="http://schemas.openxmlformats.org/officeDocument/2006/relationships/tags" Target="../tags/tag44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50.xml"/><Relationship Id="rId5" Type="http://schemas.openxmlformats.org/officeDocument/2006/relationships/image" Target="../media/image6.png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/Users/dongjuaner/Desktop/logo·/矢量智能对象.png矢量智能对象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738880" y="4397693"/>
            <a:ext cx="1423035" cy="393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92158" y="254317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第</a:t>
            </a:r>
            <a:r>
              <a:rPr lang="zh-CN"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三</a:t>
            </a:r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场题解讲解</a:t>
            </a:r>
            <a:endParaRPr sz="24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8390" y="1546860"/>
            <a:ext cx="70332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Lantinghei SC R" charset="0"/>
                <a:sym typeface="+mn-ea"/>
              </a:rPr>
              <a:t>牛客编程巅峰赛S2赛季</a:t>
            </a:r>
            <a:endParaRPr lang="zh-CN" altLang="en-US" sz="48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Lantinghei SC R" charset="0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28905" y="196215"/>
            <a:ext cx="3958590" cy="461010"/>
          </a:xfrm>
          <a:prstGeom prst="flowChartAlternateProcess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0000">
                <a:srgbClr val="3B485F"/>
              </a:gs>
              <a:gs pos="100000">
                <a:srgbClr val="354156">
                  <a:lumMod val="93000"/>
                  <a:lumOff val="7000"/>
                </a:srgbClr>
              </a:gs>
              <a:gs pos="100000">
                <a:srgbClr val="3B485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标题</a:t>
            </a:r>
            <a:r>
              <a:rPr lang="en-US" altLang="zh-CN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XXX</a:t>
            </a:r>
            <a:endParaRPr lang="zh-CN" altLang="en-US"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/Users/dongjuaner/Desktop/logo·/logo2_画板 1 副本.pnglogo2_画板 1 副本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2565" y="195580"/>
            <a:ext cx="1762760" cy="633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20" y="3910330"/>
            <a:ext cx="1144905" cy="1144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58060" y="1973580"/>
            <a:ext cx="462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tx2"/>
                </a:solidFill>
              </a:rPr>
              <a:t>THANKS</a:t>
            </a:r>
            <a:endParaRPr lang="en-US" altLang="zh-CN" sz="48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0095" y="4424045"/>
            <a:ext cx="215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关注【牛客大学】公众号</a:t>
            </a:r>
            <a:endParaRPr kumimoji="1" lang="zh-CN" altLang="en-US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牛客大学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endParaRPr kumimoji="1" lang="en-US" altLang="zh-CN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获取更多求职资料</a:t>
            </a:r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83404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第一题 牛牛打怪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3101975" cy="20300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题意：每天只能打一个怪，第</a:t>
            </a:r>
            <a:r>
              <a:rPr altLang="zh-CN" sz="1600">
                <a:sym typeface="+mn-ea"/>
              </a:rPr>
              <a:t>i</a:t>
            </a:r>
            <a:r>
              <a:rPr lang="zh-CN" altLang="en-US" sz="1600">
                <a:sym typeface="+mn-ea"/>
              </a:rPr>
              <a:t>天以后才能打血量为</a:t>
            </a:r>
            <a:r>
              <a:rPr altLang="zh-CN" sz="1600">
                <a:sym typeface="+mn-ea"/>
              </a:rPr>
              <a:t>i</a:t>
            </a:r>
            <a:r>
              <a:rPr lang="zh-CN" altLang="en-US" sz="1600">
                <a:sym typeface="+mn-ea"/>
              </a:rPr>
              <a:t>的怪。问最少多少天打死所有怪。</a:t>
            </a:r>
            <a:endParaRPr lang="zh-CN" altLang="en-US" sz="1600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数据范围：</a:t>
            </a:r>
            <a:r>
              <a:rPr altLang="zh-CN" sz="1600">
                <a:sym typeface="+mn-ea"/>
              </a:rPr>
              <a:t>len(a)≤1e6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altLang="zh-CN" sz="1600">
                <a:sym typeface="+mn-ea"/>
              </a:rPr>
              <a:t>知识点：排序、贪心</a:t>
            </a:r>
            <a:r>
              <a:rPr lang="zh-CN" altLang="en-US" sz="1600">
                <a:sym typeface="+mn-ea"/>
              </a:rPr>
              <a:t>、动态规划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endParaRPr altLang="zh-CN" sz="105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972969" y="1660526"/>
            <a:ext cx="1822450" cy="18224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01 /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牛牛打怪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8125" y="1179830"/>
            <a:ext cx="79076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ea typeface="宋体" panose="02010600030101010101" pitchFamily="2" charset="-122"/>
                <a:sym typeface="+mn-ea"/>
              </a:rPr>
              <a:t>贪心：血量为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的怪在第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天之后才能打，所以最优策略一定是先打血量少的，再打血量多的。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解决方法是先排序，然后一边遍历一边计数即可。假设上一个怪的天数是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dp[i-1]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，那么对于下一个血量为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a[i]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的怪而言，所需天数为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dp[i]=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max(dp[i-1]+1,a[i])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>
                <a:ea typeface="宋体" panose="02010600030101010101" pitchFamily="2" charset="-122"/>
              </a:rPr>
              <a:t>这里不开</a:t>
            </a:r>
            <a:r>
              <a:rPr lang="en-US" altLang="zh-CN">
                <a:ea typeface="宋体" panose="02010600030101010101" pitchFamily="2" charset="-122"/>
              </a:rPr>
              <a:t>dp</a:t>
            </a:r>
            <a:r>
              <a:rPr lang="zh-CN" altLang="en-US">
                <a:ea typeface="宋体" panose="02010600030101010101" pitchFamily="2" charset="-122"/>
              </a:rPr>
              <a:t>数组也可以，用一个变量</a:t>
            </a:r>
            <a:r>
              <a:rPr lang="en-US" altLang="zh-CN">
                <a:ea typeface="宋体" panose="02010600030101010101" pitchFamily="2" charset="-122"/>
              </a:rPr>
              <a:t>cnt</a:t>
            </a:r>
            <a:r>
              <a:rPr lang="zh-CN" altLang="en-US">
                <a:ea typeface="宋体" panose="02010600030101010101" pitchFamily="2" charset="-122"/>
              </a:rPr>
              <a:t>维护最大值就行了：</a:t>
            </a:r>
            <a:r>
              <a:rPr lang="en-US" altLang="zh-CN">
                <a:ea typeface="宋体" panose="02010600030101010101" pitchFamily="2" charset="-122"/>
              </a:rPr>
              <a:t>cnt=max(cnt+1,a[i])</a:t>
            </a:r>
            <a:endParaRPr lang="zh-CN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83404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第二题 简单的公式</a:t>
            </a:r>
            <a:endParaRPr altLang="zh-CN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621665" y="2101215"/>
            <a:ext cx="4402455" cy="17068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a[1]=2,a[2]=6,对所有的n&gt;=3,a[n] = 2*a[n-1] + 3*a[n-2]。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b[1]=7,b[2]=35,对所有的n&gt;=3,b[n] = 3*b[n-1] + 10*b[n-2]。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求</a:t>
            </a:r>
            <a:r>
              <a:rPr altLang="zh-CN" sz="1400">
                <a:sym typeface="+mn-ea"/>
              </a:rPr>
              <a:t>a[n]*b[n]</a:t>
            </a:r>
            <a:r>
              <a:rPr lang="zh-CN" altLang="en-US" sz="1400">
                <a:sym typeface="+mn-ea"/>
              </a:rPr>
              <a:t> 对</a:t>
            </a:r>
            <a:r>
              <a:rPr altLang="zh-CN" sz="1400">
                <a:sym typeface="+mn-ea"/>
              </a:rPr>
              <a:t>1e9+7</a:t>
            </a:r>
            <a:r>
              <a:rPr lang="zh-CN" altLang="en-US" sz="1400">
                <a:sym typeface="+mn-ea"/>
              </a:rPr>
              <a:t>取模。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知识点：快速幂、数列推导</a:t>
            </a:r>
            <a:endParaRPr lang="zh-CN" altLang="en-US" sz="1400"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02 / 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简单的公式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42595" y="963295"/>
            <a:ext cx="69157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看上去这道题像一个矩阵快速幂的模板题。其实观察公式可以推导成如下结果：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ym typeface="+mn-ea"/>
              </a:rPr>
              <a:t>a[1]=2,a[2]=6,那么</a:t>
            </a:r>
            <a:r>
              <a:rPr lang="en-US" altLang="zh-CN">
                <a:sym typeface="+mn-ea"/>
              </a:rPr>
              <a:t>a[2]=3*a[1]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a[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] = 2*a[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] + 3*a[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] </a:t>
            </a:r>
            <a:r>
              <a:rPr lang="en-US" altLang="zh-CN">
                <a:sym typeface="+mn-ea"/>
              </a:rPr>
              <a:t>= 3*a[2]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a[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] = 2*a[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] + 3*a[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] </a:t>
            </a:r>
            <a:r>
              <a:rPr lang="en-US" altLang="zh-CN">
                <a:sym typeface="+mn-ea"/>
              </a:rPr>
              <a:t>= 3*a[3]</a:t>
            </a:r>
            <a:endParaRPr lang="en-US" altLang="zh-CN"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...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于是推出来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a[n]=3*a[n-1]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，所以有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a[n]=2*3^(n-1)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同理可以推出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b[n]=7*5^(n-1)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所以直接输出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14*15^(n-1)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就可以了。注意要用快速幂加速。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83404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第三题 </a:t>
            </a:r>
            <a:r>
              <a:rPr altLang="zh-CN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tree VI</a:t>
            </a:r>
            <a:endParaRPr altLang="zh-CN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给定完全</a:t>
            </a:r>
            <a:r>
              <a:rPr altLang="zh-CN" sz="1600">
                <a:sym typeface="+mn-ea"/>
              </a:rPr>
              <a:t>k</a:t>
            </a:r>
            <a:r>
              <a:rPr lang="zh-CN" altLang="en-US" sz="1600">
                <a:sym typeface="+mn-ea"/>
              </a:rPr>
              <a:t>叉树，每个节点按</a:t>
            </a:r>
            <a:r>
              <a:rPr altLang="zh-CN" sz="1600">
                <a:sym typeface="+mn-ea"/>
              </a:rPr>
              <a:t>dfs</a:t>
            </a:r>
            <a:r>
              <a:rPr lang="zh-CN" altLang="en-US" sz="1600">
                <a:sym typeface="+mn-ea"/>
              </a:rPr>
              <a:t>序赋值</a:t>
            </a:r>
            <a:r>
              <a:rPr lang="zh-CN" altLang="en-US" sz="1600">
                <a:sym typeface="+mn-ea"/>
              </a:rPr>
              <a:t>。求所有边的两点异或之和。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</a:t>
            </a:r>
            <a:r>
              <a:rPr altLang="zh-CN" sz="1600">
                <a:sym typeface="+mn-ea"/>
              </a:rPr>
              <a:t>dfs</a:t>
            </a:r>
            <a:r>
              <a:rPr lang="zh-CN" altLang="en-US" sz="1600">
                <a:sym typeface="+mn-ea"/>
              </a:rPr>
              <a:t>序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alt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tree VI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8470" y="925830"/>
            <a:ext cx="6915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这道题只需要还原先序遍历的过程就可以了。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假设所有点这样编号（</a:t>
            </a:r>
            <a:r>
              <a:rPr lang="en-US" altLang="zh-CN">
                <a:ea typeface="宋体" panose="02010600030101010101" pitchFamily="2" charset="-122"/>
              </a:rPr>
              <a:t>k=3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n=15</a:t>
            </a:r>
            <a:r>
              <a:rPr lang="zh-CN" altLang="en-US">
                <a:ea typeface="宋体" panose="02010600030101010101" pitchFamily="2" charset="-122"/>
              </a:rPr>
              <a:t>）：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每个节点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所有儿子编号为</a:t>
            </a:r>
            <a:r>
              <a:rPr lang="en-US" altLang="zh-CN">
                <a:ea typeface="宋体" panose="02010600030101010101" pitchFamily="2" charset="-122"/>
              </a:rPr>
              <a:t>k*x+i 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从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2" descr="grap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230" y="2124710"/>
            <a:ext cx="5570220" cy="4654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83404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第四题 整除问题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sz="1600">
                <a:sym typeface="+mn-ea"/>
              </a:rPr>
              <a:t>给定 a, b, c, d，求所有 x*y 被 2021 整除的 (x, y) 数对个数，其中 a≤x≤b,c≤y≤d。</a:t>
            </a:r>
            <a:endParaRPr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知识点：容斥原理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04 / </a:t>
            </a:r>
            <a:r>
              <a:rPr lang="zh-CN" altLang="en-US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整除问题</a:t>
            </a:r>
            <a:endParaRPr lang="zh-CN" altLang="en-US" sz="2000" b="1" dirty="0">
              <a:solidFill>
                <a:sysClr val="windowText" lastClr="000000">
                  <a:lumMod val="85000"/>
                  <a:lumOff val="15000"/>
                </a:sys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8470" y="925830"/>
            <a:ext cx="6915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ea typeface="宋体" panose="02010600030101010101" pitchFamily="2" charset="-122"/>
              </a:rPr>
              <a:t>首先将问题简化。</a:t>
            </a:r>
            <a:r>
              <a:rPr>
                <a:sym typeface="+mn-ea"/>
              </a:rPr>
              <a:t>给定 a, b, </a:t>
            </a:r>
            <a:r>
              <a:rPr lang="zh-CN">
                <a:ea typeface="宋体" panose="02010600030101010101" pitchFamily="2" charset="-122"/>
                <a:sym typeface="+mn-ea"/>
              </a:rPr>
              <a:t>记</a:t>
            </a:r>
            <a:r>
              <a:rPr>
                <a:sym typeface="+mn-ea"/>
              </a:rPr>
              <a:t>所有 x</a:t>
            </a:r>
            <a:r>
              <a:rPr lang="en-US">
                <a:sym typeface="+mn-ea"/>
              </a:rPr>
              <a:t>*</a:t>
            </a:r>
            <a:r>
              <a:rPr>
                <a:sym typeface="+mn-ea"/>
              </a:rPr>
              <a:t>y 被 2021 整除的 (x, y) 数对个数</a:t>
            </a:r>
            <a:r>
              <a:rPr lang="zh-CN"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f(a,b)</a:t>
            </a:r>
            <a:r>
              <a:rPr>
                <a:sym typeface="+mn-ea"/>
              </a:rPr>
              <a:t>，其中 </a:t>
            </a:r>
            <a:r>
              <a:rPr lang="en-US">
                <a:sym typeface="+mn-ea"/>
              </a:rPr>
              <a:t>1</a:t>
            </a:r>
            <a:r>
              <a:rPr>
                <a:sym typeface="+mn-ea"/>
              </a:rPr>
              <a:t>≤x≤</a:t>
            </a:r>
            <a:r>
              <a:rPr lang="en-US">
                <a:sym typeface="+mn-ea"/>
              </a:rPr>
              <a:t>a</a:t>
            </a:r>
            <a:r>
              <a:rPr>
                <a:sym typeface="+mn-ea"/>
              </a:rPr>
              <a:t>,</a:t>
            </a:r>
            <a:r>
              <a:rPr lang="en-US">
                <a:sym typeface="+mn-ea"/>
              </a:rPr>
              <a:t>1</a:t>
            </a:r>
            <a:r>
              <a:rPr>
                <a:sym typeface="+mn-ea"/>
              </a:rPr>
              <a:t>≤y≤</a:t>
            </a:r>
            <a:r>
              <a:rPr lang="en-US">
                <a:sym typeface="+mn-ea"/>
              </a:rPr>
              <a:t>b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那么，原问题的答案就是</a:t>
            </a:r>
            <a:r>
              <a:rPr lang="en-US" altLang="zh-CN">
                <a:ea typeface="宋体" panose="02010600030101010101" pitchFamily="2" charset="-122"/>
              </a:rPr>
              <a:t>f(b,d)-f(a-1,d)-f(b,c-1)+f(a-1,c-1)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470" y="2564130"/>
            <a:ext cx="6915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ea typeface="宋体" panose="02010600030101010101" pitchFamily="2" charset="-122"/>
              </a:rPr>
              <a:t>由于</a:t>
            </a:r>
            <a:r>
              <a:rPr lang="en-US" altLang="zh-CN">
                <a:ea typeface="宋体" panose="02010600030101010101" pitchFamily="2" charset="-122"/>
              </a:rPr>
              <a:t>2021=43*47</a:t>
            </a:r>
            <a:r>
              <a:rPr lang="zh-CN" altLang="en-US">
                <a:ea typeface="宋体" panose="02010600030101010101" pitchFamily="2" charset="-122"/>
              </a:rPr>
              <a:t>，而</a:t>
            </a:r>
            <a:r>
              <a:rPr lang="en-US" altLang="zh-CN">
                <a:ea typeface="宋体" panose="02010600030101010101" pitchFamily="2" charset="-122"/>
              </a:rPr>
              <a:t>43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47</a:t>
            </a:r>
            <a:r>
              <a:rPr lang="zh-CN" altLang="en-US">
                <a:ea typeface="宋体" panose="02010600030101010101" pitchFamily="2" charset="-122"/>
              </a:rPr>
              <a:t>都是素数。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将</a:t>
            </a:r>
            <a:r>
              <a:rPr lang="en-US" altLang="zh-CN">
                <a:ea typeface="宋体" panose="02010600030101010101" pitchFamily="2" charset="-122"/>
              </a:rPr>
              <a:t>a*b=2021</a:t>
            </a:r>
            <a:r>
              <a:rPr lang="zh-CN" altLang="en-US">
                <a:ea typeface="宋体" panose="02010600030101010101" pitchFamily="2" charset="-122"/>
              </a:rPr>
              <a:t>分成两类，第一类是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中某个数是</a:t>
            </a:r>
            <a:r>
              <a:rPr lang="en-US" altLang="zh-CN">
                <a:ea typeface="宋体" panose="02010600030101010101" pitchFamily="2" charset="-122"/>
              </a:rPr>
              <a:t>2021</a:t>
            </a:r>
            <a:r>
              <a:rPr lang="zh-CN" altLang="en-US">
                <a:ea typeface="宋体" panose="02010600030101010101" pitchFamily="2" charset="-122"/>
              </a:rPr>
              <a:t>的倍数，第二类是这两个数都不是</a:t>
            </a:r>
            <a:r>
              <a:rPr lang="en-US" altLang="zh-CN">
                <a:ea typeface="宋体" panose="02010600030101010101" pitchFamily="2" charset="-122"/>
              </a:rPr>
              <a:t>2021</a:t>
            </a:r>
            <a:r>
              <a:rPr lang="zh-CN" altLang="en-US">
                <a:ea typeface="宋体" panose="02010600030101010101" pitchFamily="2" charset="-122"/>
              </a:rPr>
              <a:t>的倍数，分别统计。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61,&quot;width&quot;:1361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4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1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6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9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6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2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9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0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1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8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39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0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1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2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3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4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0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51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6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66_1*i*4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WPS 演示</Application>
  <PresentationFormat>全屏显示(16:9)</PresentationFormat>
  <Paragraphs>71</Paragraphs>
  <Slides>10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Microsoft YaHei Regular</vt:lpstr>
      <vt:lpstr>Lantinghei SC R</vt:lpstr>
      <vt:lpstr>微软雅黑</vt:lpstr>
      <vt:lpstr>Segoe UI</vt:lpstr>
      <vt:lpstr>微软雅黑 Light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lenovo</cp:lastModifiedBy>
  <cp:revision>326</cp:revision>
  <dcterms:created xsi:type="dcterms:W3CDTF">2020-08-05T04:19:00Z</dcterms:created>
  <dcterms:modified xsi:type="dcterms:W3CDTF">2020-11-24T06:40:24Z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