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0" r:id="rId3"/>
    <p:sldId id="386" r:id="rId4"/>
    <p:sldId id="382" r:id="rId5"/>
    <p:sldId id="390" r:id="rId6"/>
    <p:sldId id="391" r:id="rId7"/>
    <p:sldId id="392" r:id="rId8"/>
    <p:sldId id="393" r:id="rId9"/>
    <p:sldId id="395" r:id="rId10"/>
    <p:sldId id="397" r:id="rId11"/>
    <p:sldId id="38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85F"/>
    <a:srgbClr val="354156"/>
    <a:srgbClr val="C49500"/>
    <a:srgbClr val="FBC852"/>
    <a:srgbClr val="58B69E"/>
    <a:srgbClr val="F15B67"/>
    <a:srgbClr val="EE3E20"/>
    <a:srgbClr val="E93C1C"/>
    <a:srgbClr val="FFC233"/>
    <a:srgbClr val="26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87404" autoAdjust="0"/>
  </p:normalViewPr>
  <p:slideViewPr>
    <p:cSldViewPr snapToGrid="0">
      <p:cViewPr varScale="1">
        <p:scale>
          <a:sx n="81" d="100"/>
          <a:sy n="81" d="100"/>
        </p:scale>
        <p:origin x="1104" y="44"/>
      </p:cViewPr>
      <p:guideLst>
        <p:guide orient="horz" pos="15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1808" y="-112"/>
      </p:cViewPr>
      <p:guideLst>
        <p:guide orient="horz" pos="2832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44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smtClean="0"/>
              <a:t>TITLE HERE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93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5658" y="1188498"/>
            <a:ext cx="6792684" cy="132905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8" y="2859937"/>
            <a:ext cx="6792684" cy="124182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sz="1300">
                <a:solidFill>
                  <a:schemeClr val="bg1">
                    <a:alpha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02568" y="2681259"/>
            <a:ext cx="338865" cy="0"/>
          </a:xfrm>
          <a:prstGeom prst="line">
            <a:avLst/>
          </a:prstGeom>
          <a:ln w="38100">
            <a:solidFill>
              <a:srgbClr val="EE3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2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1914" y="999601"/>
            <a:ext cx="6480175" cy="445262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Contents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31914" y="2042275"/>
            <a:ext cx="6480175" cy="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4" y="1491738"/>
            <a:ext cx="6480175" cy="4683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Insert Your Text Here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331914" y="2286920"/>
            <a:ext cx="6480175" cy="16553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1300"/>
              </a:spcBef>
              <a:defRPr sz="1400" b="0">
                <a:solidFill>
                  <a:schemeClr val="bg1">
                    <a:alpha val="8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1) Insert Your Text Here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290691" y="4340449"/>
            <a:ext cx="1242122" cy="376622"/>
            <a:chOff x="7454952" y="6141226"/>
            <a:chExt cx="1242122" cy="502163"/>
          </a:xfrm>
        </p:grpSpPr>
        <p:sp>
          <p:nvSpPr>
            <p:cNvPr id="17" name="Freeform 5"/>
            <p:cNvSpPr>
              <a:spLocks noEditPoints="1"/>
            </p:cNvSpPr>
            <p:nvPr userDrawn="1"/>
          </p:nvSpPr>
          <p:spPr bwMode="auto">
            <a:xfrm>
              <a:off x="7473551" y="6141226"/>
              <a:ext cx="1219538" cy="274994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7454952" y="6525155"/>
              <a:ext cx="1242122" cy="118234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9" y="681038"/>
            <a:ext cx="790575" cy="1373981"/>
            <a:chOff x="4952858" y="1717675"/>
            <a:chExt cx="1016000" cy="23399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61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59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57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55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53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4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51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2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7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8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0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43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6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41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2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grpSp>
        <p:nvGrpSpPr>
          <p:cNvPr id="67" name="Group 66"/>
          <p:cNvGrpSpPr/>
          <p:nvPr userDrawn="1"/>
        </p:nvGrpSpPr>
        <p:grpSpPr>
          <a:xfrm flipH="1">
            <a:off x="8353426" y="681038"/>
            <a:ext cx="790575" cy="1373981"/>
            <a:chOff x="4952858" y="1717675"/>
            <a:chExt cx="1016000" cy="2339975"/>
          </a:xfrm>
        </p:grpSpPr>
        <p:grpSp>
          <p:nvGrpSpPr>
            <p:cNvPr id="68" name="Group 67"/>
            <p:cNvGrpSpPr/>
            <p:nvPr userDrawn="1"/>
          </p:nvGrpSpPr>
          <p:grpSpPr>
            <a:xfrm>
              <a:off x="4952858" y="3181350"/>
              <a:ext cx="1016000" cy="584200"/>
              <a:chOff x="3413126" y="3181350"/>
              <a:chExt cx="1016000" cy="584200"/>
            </a:xfrm>
          </p:grpSpPr>
          <p:sp>
            <p:nvSpPr>
              <p:cNvPr id="97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8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9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100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69" name="Group 68"/>
            <p:cNvGrpSpPr/>
            <p:nvPr userDrawn="1"/>
          </p:nvGrpSpPr>
          <p:grpSpPr>
            <a:xfrm>
              <a:off x="4952858" y="2889250"/>
              <a:ext cx="508000" cy="584200"/>
              <a:chOff x="3413126" y="2889250"/>
              <a:chExt cx="508000" cy="584200"/>
            </a:xfrm>
          </p:grpSpPr>
          <p:sp>
            <p:nvSpPr>
              <p:cNvPr id="95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6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0" name="Group 69"/>
            <p:cNvGrpSpPr/>
            <p:nvPr userDrawn="1"/>
          </p:nvGrpSpPr>
          <p:grpSpPr>
            <a:xfrm>
              <a:off x="4952858" y="2305050"/>
              <a:ext cx="508000" cy="584200"/>
              <a:chOff x="3413126" y="2305050"/>
              <a:chExt cx="508000" cy="584200"/>
            </a:xfrm>
          </p:grpSpPr>
          <p:sp>
            <p:nvSpPr>
              <p:cNvPr id="93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4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1" name="Group 70"/>
            <p:cNvGrpSpPr/>
            <p:nvPr userDrawn="1"/>
          </p:nvGrpSpPr>
          <p:grpSpPr>
            <a:xfrm>
              <a:off x="5460858" y="2889250"/>
              <a:ext cx="508000" cy="584200"/>
              <a:chOff x="3921126" y="2889250"/>
              <a:chExt cx="508000" cy="584200"/>
            </a:xfrm>
          </p:grpSpPr>
          <p:sp>
            <p:nvSpPr>
              <p:cNvPr id="91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2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2" name="Group 71"/>
            <p:cNvGrpSpPr/>
            <p:nvPr userDrawn="1"/>
          </p:nvGrpSpPr>
          <p:grpSpPr>
            <a:xfrm>
              <a:off x="4952858" y="3473450"/>
              <a:ext cx="508000" cy="584200"/>
              <a:chOff x="3413126" y="3473450"/>
              <a:chExt cx="508000" cy="584200"/>
            </a:xfrm>
          </p:grpSpPr>
          <p:sp>
            <p:nvSpPr>
              <p:cNvPr id="89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90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3" name="Group 72"/>
            <p:cNvGrpSpPr/>
            <p:nvPr userDrawn="1"/>
          </p:nvGrpSpPr>
          <p:grpSpPr>
            <a:xfrm>
              <a:off x="5460858" y="2305050"/>
              <a:ext cx="508000" cy="584200"/>
              <a:chOff x="3921126" y="2305050"/>
              <a:chExt cx="508000" cy="584200"/>
            </a:xfrm>
          </p:grpSpPr>
          <p:sp>
            <p:nvSpPr>
              <p:cNvPr id="87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4" name="Group 73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83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4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5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6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5" name="Group 74"/>
            <p:cNvGrpSpPr/>
            <p:nvPr userDrawn="1"/>
          </p:nvGrpSpPr>
          <p:grpSpPr>
            <a:xfrm>
              <a:off x="4952858" y="2012950"/>
              <a:ext cx="1016000" cy="584200"/>
              <a:chOff x="3413126" y="2012950"/>
              <a:chExt cx="1016000" cy="584200"/>
            </a:xfrm>
          </p:grpSpPr>
          <p:sp>
            <p:nvSpPr>
              <p:cNvPr id="79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0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1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82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76" name="Group 75"/>
            <p:cNvGrpSpPr/>
            <p:nvPr userDrawn="1"/>
          </p:nvGrpSpPr>
          <p:grpSpPr>
            <a:xfrm>
              <a:off x="4952858" y="1717675"/>
              <a:ext cx="508000" cy="587375"/>
              <a:chOff x="3413126" y="1717675"/>
              <a:chExt cx="508000" cy="587375"/>
            </a:xfrm>
          </p:grpSpPr>
          <p:sp>
            <p:nvSpPr>
              <p:cNvPr id="77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8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2"/>
          <p:cNvSpPr/>
          <p:nvPr userDrawn="1"/>
        </p:nvSpPr>
        <p:spPr bwMode="auto">
          <a:xfrm>
            <a:off x="360364" y="269081"/>
            <a:ext cx="8423275" cy="4605338"/>
          </a:xfrm>
          <a:custGeom>
            <a:avLst/>
            <a:gdLst>
              <a:gd name="T0" fmla="*/ 2654 w 2654"/>
              <a:gd name="T1" fmla="*/ 1934 h 1934"/>
              <a:gd name="T2" fmla="*/ 114 w 2654"/>
              <a:gd name="T3" fmla="*/ 1934 h 1934"/>
              <a:gd name="T4" fmla="*/ 0 w 2654"/>
              <a:gd name="T5" fmla="*/ 1820 h 1934"/>
              <a:gd name="T6" fmla="*/ 0 w 2654"/>
              <a:gd name="T7" fmla="*/ 0 h 1934"/>
              <a:gd name="T8" fmla="*/ 2540 w 2654"/>
              <a:gd name="T9" fmla="*/ 0 h 1934"/>
              <a:gd name="T10" fmla="*/ 2654 w 2654"/>
              <a:gd name="T11" fmla="*/ 114 h 1934"/>
              <a:gd name="T12" fmla="*/ 2654 w 2654"/>
              <a:gd name="T13" fmla="*/ 1934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4" h="1934">
                <a:moveTo>
                  <a:pt x="2654" y="1934"/>
                </a:moveTo>
                <a:cubicBezTo>
                  <a:pt x="114" y="1934"/>
                  <a:pt x="114" y="1934"/>
                  <a:pt x="114" y="1934"/>
                </a:cubicBezTo>
                <a:cubicBezTo>
                  <a:pt x="69" y="1889"/>
                  <a:pt x="45" y="1865"/>
                  <a:pt x="0" y="1820"/>
                </a:cubicBezTo>
                <a:cubicBezTo>
                  <a:pt x="0" y="0"/>
                  <a:pt x="0" y="0"/>
                  <a:pt x="0" y="0"/>
                </a:cubicBezTo>
                <a:cubicBezTo>
                  <a:pt x="2540" y="0"/>
                  <a:pt x="2540" y="0"/>
                  <a:pt x="2540" y="0"/>
                </a:cubicBezTo>
                <a:cubicBezTo>
                  <a:pt x="2585" y="45"/>
                  <a:pt x="2609" y="69"/>
                  <a:pt x="2654" y="114"/>
                </a:cubicBezTo>
                <a:lnTo>
                  <a:pt x="2654" y="1934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588" y="0"/>
            <a:ext cx="2159000" cy="1871663"/>
            <a:chOff x="1588" y="4134014"/>
            <a:chExt cx="1016000" cy="1168400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1588" y="4426114"/>
              <a:ext cx="1016000" cy="584200"/>
              <a:chOff x="3413126" y="3181350"/>
              <a:chExt cx="1016000" cy="584200"/>
            </a:xfrm>
          </p:grpSpPr>
          <p:sp>
            <p:nvSpPr>
              <p:cNvPr id="54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6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3" name="Group 42"/>
            <p:cNvGrpSpPr/>
            <p:nvPr userDrawn="1"/>
          </p:nvGrpSpPr>
          <p:grpSpPr>
            <a:xfrm>
              <a:off x="1588" y="4134014"/>
              <a:ext cx="508000" cy="584200"/>
              <a:chOff x="3413126" y="2889250"/>
              <a:chExt cx="508000" cy="584200"/>
            </a:xfrm>
          </p:grpSpPr>
          <p:sp>
            <p:nvSpPr>
              <p:cNvPr id="52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>
              <a:off x="509588" y="4134014"/>
              <a:ext cx="508000" cy="584200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1588" y="4718214"/>
              <a:ext cx="508000" cy="584200"/>
              <a:chOff x="3413126" y="3473450"/>
              <a:chExt cx="508000" cy="584200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46" name="Freeform 59"/>
            <p:cNvSpPr/>
            <p:nvPr userDrawn="1"/>
          </p:nvSpPr>
          <p:spPr bwMode="auto">
            <a:xfrm>
              <a:off x="509588" y="41340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0 w 320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47" name="Freeform 60"/>
            <p:cNvSpPr/>
            <p:nvPr userDrawn="1"/>
          </p:nvSpPr>
          <p:spPr bwMode="auto">
            <a:xfrm>
              <a:off x="1588" y="4134014"/>
              <a:ext cx="508000" cy="292100"/>
            </a:xfrm>
            <a:custGeom>
              <a:avLst/>
              <a:gdLst>
                <a:gd name="T0" fmla="*/ 78 w 320"/>
                <a:gd name="T1" fmla="*/ 44 h 184"/>
                <a:gd name="T2" fmla="*/ 320 w 320"/>
                <a:gd name="T3" fmla="*/ 184 h 184"/>
                <a:gd name="T4" fmla="*/ 320 w 320"/>
                <a:gd name="T5" fmla="*/ 0 h 184"/>
                <a:gd name="T6" fmla="*/ 0 w 320"/>
                <a:gd name="T7" fmla="*/ 0 h 184"/>
                <a:gd name="T8" fmla="*/ 78 w 320"/>
                <a:gd name="T9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84">
                  <a:moveTo>
                    <a:pt x="78" y="44"/>
                  </a:moveTo>
                  <a:lnTo>
                    <a:pt x="320" y="184"/>
                  </a:lnTo>
                  <a:lnTo>
                    <a:pt x="320" y="0"/>
                  </a:lnTo>
                  <a:lnTo>
                    <a:pt x="0" y="0"/>
                  </a:lnTo>
                  <a:lnTo>
                    <a:pt x="78" y="4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6985001" y="3271837"/>
            <a:ext cx="2159000" cy="1871663"/>
            <a:chOff x="1588" y="2962439"/>
            <a:chExt cx="1016000" cy="1171575"/>
          </a:xfrm>
        </p:grpSpPr>
        <p:grpSp>
          <p:nvGrpSpPr>
            <p:cNvPr id="24" name="Group 23"/>
            <p:cNvGrpSpPr/>
            <p:nvPr userDrawn="1"/>
          </p:nvGrpSpPr>
          <p:grpSpPr>
            <a:xfrm>
              <a:off x="1588" y="3549814"/>
              <a:ext cx="508000" cy="584200"/>
              <a:chOff x="3413126" y="2305050"/>
              <a:chExt cx="508000" cy="584200"/>
            </a:xfrm>
          </p:grpSpPr>
          <p:sp>
            <p:nvSpPr>
              <p:cNvPr id="40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1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509588" y="3549814"/>
              <a:ext cx="508000" cy="584200"/>
              <a:chOff x="3921126" y="2305050"/>
              <a:chExt cx="508000" cy="584200"/>
            </a:xfrm>
          </p:grpSpPr>
          <p:sp>
            <p:nvSpPr>
              <p:cNvPr id="3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8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sp>
          <p:nvSpPr>
            <p:cNvPr id="26" name="Freeform 58"/>
            <p:cNvSpPr/>
            <p:nvPr userDrawn="1"/>
          </p:nvSpPr>
          <p:spPr bwMode="auto">
            <a:xfrm>
              <a:off x="1588" y="3841914"/>
              <a:ext cx="508000" cy="292100"/>
            </a:xfrm>
            <a:custGeom>
              <a:avLst/>
              <a:gdLst>
                <a:gd name="T0" fmla="*/ 0 w 320"/>
                <a:gd name="T1" fmla="*/ 184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0 h 184"/>
                <a:gd name="T8" fmla="*/ 320 w 320"/>
                <a:gd name="T9" fmla="*/ 0 h 184"/>
                <a:gd name="T10" fmla="*/ 0 w 32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184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7" name="Freeform 62"/>
            <p:cNvSpPr/>
            <p:nvPr userDrawn="1"/>
          </p:nvSpPr>
          <p:spPr bwMode="auto">
            <a:xfrm>
              <a:off x="509588" y="3841914"/>
              <a:ext cx="508000" cy="292100"/>
            </a:xfrm>
            <a:custGeom>
              <a:avLst/>
              <a:gdLst>
                <a:gd name="T0" fmla="*/ 0 w 320"/>
                <a:gd name="T1" fmla="*/ 0 h 184"/>
                <a:gd name="T2" fmla="*/ 0 w 320"/>
                <a:gd name="T3" fmla="*/ 184 h 184"/>
                <a:gd name="T4" fmla="*/ 320 w 320"/>
                <a:gd name="T5" fmla="*/ 184 h 184"/>
                <a:gd name="T6" fmla="*/ 320 w 320"/>
                <a:gd name="T7" fmla="*/ 184 h 184"/>
                <a:gd name="T8" fmla="*/ 0 w 320"/>
                <a:gd name="T9" fmla="*/ 0 h 184"/>
                <a:gd name="T10" fmla="*/ 0 w 320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4">
                  <a:moveTo>
                    <a:pt x="0" y="0"/>
                  </a:moveTo>
                  <a:lnTo>
                    <a:pt x="0" y="184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1588" y="3257714"/>
              <a:ext cx="1016000" cy="584200"/>
              <a:chOff x="3413126" y="2012950"/>
              <a:chExt cx="1016000" cy="584200"/>
            </a:xfrm>
          </p:grpSpPr>
          <p:sp>
            <p:nvSpPr>
              <p:cNvPr id="32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3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 67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320 w 320"/>
                  <a:gd name="T5" fmla="*/ 0 h 184"/>
                  <a:gd name="T6" fmla="*/ 216 w 320"/>
                  <a:gd name="T7" fmla="*/ 60 h 184"/>
                  <a:gd name="T8" fmla="*/ 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320" y="0"/>
                    </a:lnTo>
                    <a:lnTo>
                      <a:pt x="216" y="60"/>
                    </a:lnTo>
                    <a:lnTo>
                      <a:pt x="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5" name="Freeform 71"/>
              <p:cNvSpPr/>
              <p:nvPr userDrawn="1"/>
            </p:nvSpPr>
            <p:spPr bwMode="auto">
              <a:xfrm>
                <a:off x="3921126" y="20129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1588" y="2962439"/>
              <a:ext cx="508000" cy="587375"/>
              <a:chOff x="3413126" y="1717675"/>
              <a:chExt cx="508000" cy="587375"/>
            </a:xfrm>
          </p:grpSpPr>
          <p:sp>
            <p:nvSpPr>
              <p:cNvPr id="30" name="Freeform 74"/>
              <p:cNvSpPr/>
              <p:nvPr userDrawn="1"/>
            </p:nvSpPr>
            <p:spPr bwMode="auto">
              <a:xfrm>
                <a:off x="3413126" y="2012950"/>
                <a:ext cx="508000" cy="292100"/>
              </a:xfrm>
              <a:custGeom>
                <a:avLst/>
                <a:gdLst>
                  <a:gd name="T0" fmla="*/ 216 w 320"/>
                  <a:gd name="T1" fmla="*/ 60 h 184"/>
                  <a:gd name="T2" fmla="*/ 320 w 320"/>
                  <a:gd name="T3" fmla="*/ 0 h 184"/>
                  <a:gd name="T4" fmla="*/ 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  <a:gd name="T10" fmla="*/ 216 w 320"/>
                  <a:gd name="T11" fmla="*/ 6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216" y="60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16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 75"/>
              <p:cNvSpPr/>
              <p:nvPr userDrawn="1"/>
            </p:nvSpPr>
            <p:spPr bwMode="auto">
              <a:xfrm>
                <a:off x="3413126" y="1717675"/>
                <a:ext cx="508000" cy="295275"/>
              </a:xfrm>
              <a:custGeom>
                <a:avLst/>
                <a:gdLst>
                  <a:gd name="T0" fmla="*/ 320 w 320"/>
                  <a:gd name="T1" fmla="*/ 186 h 186"/>
                  <a:gd name="T2" fmla="*/ 0 w 320"/>
                  <a:gd name="T3" fmla="*/ 0 h 186"/>
                  <a:gd name="T4" fmla="*/ 0 w 320"/>
                  <a:gd name="T5" fmla="*/ 186 h 186"/>
                  <a:gd name="T6" fmla="*/ 320 w 320"/>
                  <a:gd name="T7" fmla="*/ 186 h 186"/>
                  <a:gd name="T8" fmla="*/ 320 w 320"/>
                  <a:gd name="T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6">
                    <a:moveTo>
                      <a:pt x="320" y="186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20" y="186"/>
                    </a:lnTo>
                    <a:lnTo>
                      <a:pt x="320" y="1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11189" y="1333767"/>
            <a:ext cx="7921625" cy="1248168"/>
          </a:xfrm>
        </p:spPr>
        <p:txBody>
          <a:bodyPr anchor="b"/>
          <a:lstStyle>
            <a:lvl1pPr algn="ctr">
              <a:lnSpc>
                <a:spcPts val="43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Your</a:t>
            </a:r>
            <a:br>
              <a:rPr lang="en-US" dirty="0" smtClean="0"/>
            </a:br>
            <a:r>
              <a:rPr lang="en-US" dirty="0" smtClean="0"/>
              <a:t>Section Break Title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403492" y="2745773"/>
            <a:ext cx="3370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1189" y="2937979"/>
            <a:ext cx="7921625" cy="74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3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Insert Your Title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Insert Title Here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8B03930-8964-4F2B-8987-9D77E9D5869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7" y="4775200"/>
            <a:ext cx="2802467" cy="3683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Converting your business from Good to Great.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4" y="4775200"/>
            <a:ext cx="429683" cy="368301"/>
          </a:xfrm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/>
            </a:fld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6288"/>
            <a:ext cx="7921625" cy="2706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1"/>
          <p:cNvSpPr>
            <a:spLocks noChangeArrowheads="1"/>
          </p:cNvSpPr>
          <p:nvPr userDrawn="1"/>
        </p:nvSpPr>
        <p:spPr bwMode="auto">
          <a:xfrm>
            <a:off x="1589" y="0"/>
            <a:ext cx="9140825" cy="411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/>
          <p:nvPr userDrawn="1"/>
        </p:nvSpPr>
        <p:spPr bwMode="auto">
          <a:xfrm>
            <a:off x="1589" y="1"/>
            <a:ext cx="9140825" cy="510239"/>
          </a:xfrm>
          <a:custGeom>
            <a:avLst/>
            <a:gdLst>
              <a:gd name="T0" fmla="*/ 5758 w 5758"/>
              <a:gd name="T1" fmla="*/ 0 h 794"/>
              <a:gd name="T2" fmla="*/ 5758 w 5758"/>
              <a:gd name="T3" fmla="*/ 794 h 794"/>
              <a:gd name="T4" fmla="*/ 230 w 5758"/>
              <a:gd name="T5" fmla="*/ 794 h 794"/>
              <a:gd name="T6" fmla="*/ 0 w 5758"/>
              <a:gd name="T7" fmla="*/ 396 h 794"/>
              <a:gd name="T8" fmla="*/ 0 w 5758"/>
              <a:gd name="T9" fmla="*/ 0 h 794"/>
              <a:gd name="T10" fmla="*/ 5758 w 5758"/>
              <a:gd name="T11" fmla="*/ 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58" h="794">
                <a:moveTo>
                  <a:pt x="5758" y="0"/>
                </a:moveTo>
                <a:lnTo>
                  <a:pt x="5758" y="794"/>
                </a:lnTo>
                <a:lnTo>
                  <a:pt x="230" y="794"/>
                </a:lnTo>
                <a:lnTo>
                  <a:pt x="0" y="396"/>
                </a:lnTo>
                <a:lnTo>
                  <a:pt x="0" y="0"/>
                </a:lnTo>
                <a:lnTo>
                  <a:pt x="57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189" y="133547"/>
            <a:ext cx="7921625" cy="4452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Insert Title Here</a:t>
            </a:r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 rot="5400000">
            <a:off x="7796360" y="-835171"/>
            <a:ext cx="510882" cy="2181225"/>
            <a:chOff x="4952858" y="2305049"/>
            <a:chExt cx="1016004" cy="1752601"/>
          </a:xfrm>
        </p:grpSpPr>
        <p:grpSp>
          <p:nvGrpSpPr>
            <p:cNvPr id="27" name="Group 26"/>
            <p:cNvGrpSpPr/>
            <p:nvPr userDrawn="1"/>
          </p:nvGrpSpPr>
          <p:grpSpPr>
            <a:xfrm>
              <a:off x="4952858" y="3181347"/>
              <a:ext cx="1016000" cy="584200"/>
              <a:chOff x="3413126" y="3181350"/>
              <a:chExt cx="1016000" cy="584200"/>
            </a:xfrm>
          </p:grpSpPr>
          <p:sp>
            <p:nvSpPr>
              <p:cNvPr id="56" name="Freeform 35"/>
              <p:cNvSpPr/>
              <p:nvPr userDrawn="1"/>
            </p:nvSpPr>
            <p:spPr bwMode="auto">
              <a:xfrm>
                <a:off x="3921126" y="34734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7" name="Freeform 38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 39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222 w 320"/>
                  <a:gd name="T9" fmla="*/ 58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222" y="58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9" name="Freeform 41"/>
              <p:cNvSpPr/>
              <p:nvPr userDrawn="1"/>
            </p:nvSpPr>
            <p:spPr bwMode="auto">
              <a:xfrm>
                <a:off x="3413126" y="3473450"/>
                <a:ext cx="508000" cy="292100"/>
              </a:xfrm>
              <a:custGeom>
                <a:avLst/>
                <a:gdLst>
                  <a:gd name="T0" fmla="*/ 260 w 320"/>
                  <a:gd name="T1" fmla="*/ 15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8" name="Group 27"/>
            <p:cNvGrpSpPr/>
            <p:nvPr userDrawn="1"/>
          </p:nvGrpSpPr>
          <p:grpSpPr>
            <a:xfrm>
              <a:off x="4952859" y="2889248"/>
              <a:ext cx="508001" cy="584199"/>
              <a:chOff x="3413126" y="2889250"/>
              <a:chExt cx="508000" cy="584200"/>
            </a:xfrm>
          </p:grpSpPr>
          <p:sp>
            <p:nvSpPr>
              <p:cNvPr id="54" name="Freeform 42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78 w 320"/>
                  <a:gd name="T3" fmla="*/ 44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78" y="44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5" name="Freeform 43"/>
              <p:cNvSpPr/>
              <p:nvPr userDrawn="1"/>
            </p:nvSpPr>
            <p:spPr bwMode="auto">
              <a:xfrm>
                <a:off x="3413126" y="31813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184 h 184"/>
                  <a:gd name="T6" fmla="*/ 0 w 320"/>
                  <a:gd name="T7" fmla="*/ 184 h 184"/>
                  <a:gd name="T8" fmla="*/ 222 w 320"/>
                  <a:gd name="T9" fmla="*/ 58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0" y="184"/>
                    </a:lnTo>
                    <a:lnTo>
                      <a:pt x="222" y="58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/>
            <p:cNvGrpSpPr/>
            <p:nvPr userDrawn="1"/>
          </p:nvGrpSpPr>
          <p:grpSpPr>
            <a:xfrm>
              <a:off x="4952859" y="2305049"/>
              <a:ext cx="508001" cy="584199"/>
              <a:chOff x="3413126" y="2305050"/>
              <a:chExt cx="508000" cy="584200"/>
            </a:xfrm>
          </p:grpSpPr>
          <p:sp>
            <p:nvSpPr>
              <p:cNvPr id="52" name="Freeform 47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256 w 320"/>
                  <a:gd name="T3" fmla="*/ 148 h 184"/>
                  <a:gd name="T4" fmla="*/ 0 w 320"/>
                  <a:gd name="T5" fmla="*/ 0 h 184"/>
                  <a:gd name="T6" fmla="*/ 0 w 320"/>
                  <a:gd name="T7" fmla="*/ 184 h 184"/>
                  <a:gd name="T8" fmla="*/ 320 w 320"/>
                  <a:gd name="T9" fmla="*/ 184 h 184"/>
                  <a:gd name="T10" fmla="*/ 32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256" y="148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3" name="Freeform 4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5460858" y="2889248"/>
              <a:ext cx="508001" cy="584199"/>
              <a:chOff x="3921126" y="2889250"/>
              <a:chExt cx="508000" cy="584200"/>
            </a:xfrm>
          </p:grpSpPr>
          <p:sp>
            <p:nvSpPr>
              <p:cNvPr id="50" name="Freeform 49"/>
              <p:cNvSpPr/>
              <p:nvPr userDrawn="1"/>
            </p:nvSpPr>
            <p:spPr bwMode="auto">
              <a:xfrm>
                <a:off x="3921126" y="3181350"/>
                <a:ext cx="508000" cy="292100"/>
              </a:xfrm>
              <a:custGeom>
                <a:avLst/>
                <a:gdLst>
                  <a:gd name="T0" fmla="*/ 320 w 320"/>
                  <a:gd name="T1" fmla="*/ 184 h 184"/>
                  <a:gd name="T2" fmla="*/ 320 w 320"/>
                  <a:gd name="T3" fmla="*/ 0 h 184"/>
                  <a:gd name="T4" fmla="*/ 0 w 320"/>
                  <a:gd name="T5" fmla="*/ 0 h 184"/>
                  <a:gd name="T6" fmla="*/ 320 w 320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320" y="18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32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1" name="Freeform 50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>
            <a:xfrm>
              <a:off x="4952858" y="3473448"/>
              <a:ext cx="508002" cy="584202"/>
              <a:chOff x="3413126" y="3473448"/>
              <a:chExt cx="508002" cy="584202"/>
            </a:xfrm>
          </p:grpSpPr>
          <p:sp>
            <p:nvSpPr>
              <p:cNvPr id="48" name="Freeform 51"/>
              <p:cNvSpPr/>
              <p:nvPr userDrawn="1"/>
            </p:nvSpPr>
            <p:spPr bwMode="auto">
              <a:xfrm>
                <a:off x="3413127" y="3473448"/>
                <a:ext cx="508001" cy="292100"/>
              </a:xfrm>
              <a:custGeom>
                <a:avLst/>
                <a:gdLst>
                  <a:gd name="T0" fmla="*/ 260 w 320"/>
                  <a:gd name="T1" fmla="*/ 150 h 184"/>
                  <a:gd name="T2" fmla="*/ 0 w 320"/>
                  <a:gd name="T3" fmla="*/ 0 h 184"/>
                  <a:gd name="T4" fmla="*/ 0 w 320"/>
                  <a:gd name="T5" fmla="*/ 184 h 184"/>
                  <a:gd name="T6" fmla="*/ 320 w 320"/>
                  <a:gd name="T7" fmla="*/ 184 h 184"/>
                  <a:gd name="T8" fmla="*/ 260 w 320"/>
                  <a:gd name="T9" fmla="*/ 15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260" y="15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320" y="184"/>
                    </a:lnTo>
                    <a:lnTo>
                      <a:pt x="260" y="15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9" name="Freeform 52"/>
              <p:cNvSpPr/>
              <p:nvPr userDrawn="1"/>
            </p:nvSpPr>
            <p:spPr bwMode="auto">
              <a:xfrm>
                <a:off x="3413126" y="37655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0 h 184"/>
                  <a:gd name="T6" fmla="*/ 320 w 320"/>
                  <a:gd name="T7" fmla="*/ 0 h 184"/>
                  <a:gd name="T8" fmla="*/ 0 w 320"/>
                  <a:gd name="T9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5460858" y="2305049"/>
              <a:ext cx="508001" cy="584199"/>
              <a:chOff x="3921126" y="2305050"/>
              <a:chExt cx="508000" cy="584200"/>
            </a:xfrm>
          </p:grpSpPr>
          <p:sp>
            <p:nvSpPr>
              <p:cNvPr id="46" name="Freeform 55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184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184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7" name="Freeform 56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4952858" y="2597150"/>
              <a:ext cx="1016000" cy="584200"/>
              <a:chOff x="3413126" y="2597150"/>
              <a:chExt cx="1016000" cy="584200"/>
            </a:xfrm>
          </p:grpSpPr>
          <p:sp>
            <p:nvSpPr>
              <p:cNvPr id="42" name="Freeform 58"/>
              <p:cNvSpPr/>
              <p:nvPr userDrawn="1"/>
            </p:nvSpPr>
            <p:spPr bwMode="auto">
              <a:xfrm>
                <a:off x="3413126" y="25971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3" name="Freeform 59"/>
              <p:cNvSpPr/>
              <p:nvPr userDrawn="1"/>
            </p:nvSpPr>
            <p:spPr bwMode="auto">
              <a:xfrm>
                <a:off x="3921126" y="28892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0 w 320"/>
                  <a:gd name="T9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4" name="Freeform 60"/>
              <p:cNvSpPr/>
              <p:nvPr userDrawn="1"/>
            </p:nvSpPr>
            <p:spPr bwMode="auto">
              <a:xfrm>
                <a:off x="3413126" y="2889250"/>
                <a:ext cx="508000" cy="292100"/>
              </a:xfrm>
              <a:custGeom>
                <a:avLst/>
                <a:gdLst>
                  <a:gd name="T0" fmla="*/ 78 w 320"/>
                  <a:gd name="T1" fmla="*/ 44 h 184"/>
                  <a:gd name="T2" fmla="*/ 320 w 320"/>
                  <a:gd name="T3" fmla="*/ 184 h 184"/>
                  <a:gd name="T4" fmla="*/ 320 w 320"/>
                  <a:gd name="T5" fmla="*/ 0 h 184"/>
                  <a:gd name="T6" fmla="*/ 0 w 320"/>
                  <a:gd name="T7" fmla="*/ 0 h 184"/>
                  <a:gd name="T8" fmla="*/ 78 w 320"/>
                  <a:gd name="T9" fmla="*/ 4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184">
                    <a:moveTo>
                      <a:pt x="78" y="44"/>
                    </a:moveTo>
                    <a:lnTo>
                      <a:pt x="320" y="184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78" y="44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45" name="Freeform 62"/>
              <p:cNvSpPr/>
              <p:nvPr userDrawn="1"/>
            </p:nvSpPr>
            <p:spPr bwMode="auto">
              <a:xfrm>
                <a:off x="3921126" y="2597150"/>
                <a:ext cx="508000" cy="292100"/>
              </a:xfrm>
              <a:custGeom>
                <a:avLst/>
                <a:gdLst>
                  <a:gd name="T0" fmla="*/ 0 w 320"/>
                  <a:gd name="T1" fmla="*/ 0 h 184"/>
                  <a:gd name="T2" fmla="*/ 0 w 320"/>
                  <a:gd name="T3" fmla="*/ 184 h 184"/>
                  <a:gd name="T4" fmla="*/ 320 w 320"/>
                  <a:gd name="T5" fmla="*/ 184 h 184"/>
                  <a:gd name="T6" fmla="*/ 320 w 320"/>
                  <a:gd name="T7" fmla="*/ 184 h 184"/>
                  <a:gd name="T8" fmla="*/ 0 w 320"/>
                  <a:gd name="T9" fmla="*/ 0 h 184"/>
                  <a:gd name="T10" fmla="*/ 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320" y="184"/>
                    </a:lnTo>
                    <a:lnTo>
                      <a:pt x="320" y="18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4952861" y="2305051"/>
              <a:ext cx="1016001" cy="292100"/>
              <a:chOff x="3413126" y="2305050"/>
              <a:chExt cx="1016000" cy="292100"/>
            </a:xfrm>
          </p:grpSpPr>
          <p:sp>
            <p:nvSpPr>
              <p:cNvPr id="38" name="Freeform 65"/>
              <p:cNvSpPr/>
              <p:nvPr userDrawn="1"/>
            </p:nvSpPr>
            <p:spPr bwMode="auto">
              <a:xfrm>
                <a:off x="3413126" y="2305050"/>
                <a:ext cx="508000" cy="292100"/>
              </a:xfrm>
              <a:custGeom>
                <a:avLst/>
                <a:gdLst>
                  <a:gd name="T0" fmla="*/ 320 w 320"/>
                  <a:gd name="T1" fmla="*/ 0 h 184"/>
                  <a:gd name="T2" fmla="*/ 0 w 320"/>
                  <a:gd name="T3" fmla="*/ 0 h 184"/>
                  <a:gd name="T4" fmla="*/ 0 w 320"/>
                  <a:gd name="T5" fmla="*/ 0 h 184"/>
                  <a:gd name="T6" fmla="*/ 256 w 320"/>
                  <a:gd name="T7" fmla="*/ 148 h 184"/>
                  <a:gd name="T8" fmla="*/ 320 w 320"/>
                  <a:gd name="T9" fmla="*/ 184 h 184"/>
                  <a:gd name="T10" fmla="*/ 320 w 320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" h="184">
                    <a:moveTo>
                      <a:pt x="32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56" y="148"/>
                    </a:lnTo>
                    <a:lnTo>
                      <a:pt x="320" y="184"/>
                    </a:lnTo>
                    <a:lnTo>
                      <a:pt x="320" y="0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9" name="Freeform 66"/>
              <p:cNvSpPr/>
              <p:nvPr userDrawn="1"/>
            </p:nvSpPr>
            <p:spPr bwMode="auto">
              <a:xfrm>
                <a:off x="3921126" y="2305050"/>
                <a:ext cx="508000" cy="292100"/>
              </a:xfrm>
              <a:custGeom>
                <a:avLst/>
                <a:gdLst>
                  <a:gd name="T0" fmla="*/ 0 w 320"/>
                  <a:gd name="T1" fmla="*/ 184 h 184"/>
                  <a:gd name="T2" fmla="*/ 0 w 320"/>
                  <a:gd name="T3" fmla="*/ 184 h 184"/>
                  <a:gd name="T4" fmla="*/ 0 w 320"/>
                  <a:gd name="T5" fmla="*/ 184 h 184"/>
                  <a:gd name="T6" fmla="*/ 320 w 320"/>
                  <a:gd name="T7" fmla="*/ 0 h 184"/>
                  <a:gd name="T8" fmla="*/ 320 w 320"/>
                  <a:gd name="T9" fmla="*/ 0 h 184"/>
                  <a:gd name="T10" fmla="*/ 0 w 320"/>
                  <a:gd name="T11" fmla="*/ 0 h 184"/>
                  <a:gd name="T12" fmla="*/ 0 w 320"/>
                  <a:gd name="T13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184">
                    <a:moveTo>
                      <a:pt x="0" y="184"/>
                    </a:moveTo>
                    <a:lnTo>
                      <a:pt x="0" y="184"/>
                    </a:lnTo>
                    <a:lnTo>
                      <a:pt x="0" y="184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0" y="0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lvl="0"/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png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8.xml"/><Relationship Id="rId11" Type="http://schemas.openxmlformats.org/officeDocument/2006/relationships/image" Target="../media/image6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.png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21.xml"/><Relationship Id="rId11" Type="http://schemas.openxmlformats.org/officeDocument/2006/relationships/image" Target="../media/image6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26.xml"/><Relationship Id="rId5" Type="http://schemas.openxmlformats.org/officeDocument/2006/relationships/image" Target="../media/image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image" Target="../media/image5.png"/><Relationship Id="rId7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tags" Target="../tags/tag29.xml"/><Relationship Id="rId4" Type="http://schemas.openxmlformats.org/officeDocument/2006/relationships/image" Target="../media/image3.png"/><Relationship Id="rId3" Type="http://schemas.openxmlformats.org/officeDocument/2006/relationships/tags" Target="../tags/tag28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33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8.xml"/><Relationship Id="rId5" Type="http://schemas.openxmlformats.org/officeDocument/2006/relationships/image" Target="../media/image6.png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../media/image5.png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45.xml"/><Relationship Id="rId11" Type="http://schemas.openxmlformats.org/officeDocument/2006/relationships/image" Target="../media/image6.png"/><Relationship Id="rId10" Type="http://schemas.openxmlformats.org/officeDocument/2006/relationships/tags" Target="../tags/tag44.xml"/><Relationship Id="rId1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Users/dongjuaner/Desktop/logo·/矢量智能对象.png矢量智能对象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738880" y="4397693"/>
            <a:ext cx="1423035" cy="393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92158" y="254317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第</a:t>
            </a:r>
            <a:r>
              <a:rPr lang="zh-CN"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五</a:t>
            </a:r>
            <a:r>
              <a:rPr sz="24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场题解讲解</a:t>
            </a:r>
            <a:endParaRPr sz="24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8390" y="1546860"/>
            <a:ext cx="70332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Lantinghei SC R" charset="0"/>
                <a:sym typeface="+mn-ea"/>
              </a:rPr>
              <a:t>牛客编程巅峰赛S2赛季</a:t>
            </a:r>
            <a:endParaRPr lang="zh-CN" altLang="en-US" sz="4800" dirty="0" smtClean="0">
              <a:ln w="10160">
                <a:noFill/>
                <a:prstDash val="solid"/>
              </a:ln>
              <a:solidFill>
                <a:schemeClr val="tx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 Regular" panose="020B0503020204020204" charset="-122"/>
              <a:ea typeface="Microsoft YaHei Regular" panose="020B0503020204020204" charset="-122"/>
              <a:cs typeface="Lantinghei SC R" charset="0"/>
              <a:sym typeface="+mn-ea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28905" y="196215"/>
            <a:ext cx="3958590" cy="461010"/>
          </a:xfrm>
          <a:prstGeom prst="flowChartAlternateProcess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0000">
                <a:srgbClr val="3B485F"/>
              </a:gs>
              <a:gs pos="100000">
                <a:srgbClr val="354156">
                  <a:lumMod val="93000"/>
                  <a:lumOff val="7000"/>
                </a:srgbClr>
              </a:gs>
              <a:gs pos="100000">
                <a:srgbClr val="3B485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标题</a:t>
            </a:r>
            <a:r>
              <a:rPr lang="en-US" altLang="zh-CN" dirty="0" smtClean="0">
                <a:ln w="10160">
                  <a:noFill/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 Regular" panose="020B0503020204020204" charset="-122"/>
                <a:ea typeface="Microsoft YaHei Regular" panose="020B0503020204020204" charset="-122"/>
                <a:cs typeface="Microsoft YaHei Regular" panose="020B0503020204020204" charset="-122"/>
                <a:sym typeface="+mn-ea"/>
              </a:rPr>
              <a:t>XXX</a:t>
            </a:r>
            <a:endParaRPr lang="zh-CN" altLang="en-US"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/Users/dongjuaner/Desktop/logo·/logo2_画板 1 副本.pnglogo2_画板 1 副本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2565" y="195580"/>
            <a:ext cx="1762760" cy="633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20" y="3910330"/>
            <a:ext cx="1144905" cy="11449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8060" y="197358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>
                <a:solidFill>
                  <a:schemeClr val="tx2"/>
                </a:solidFill>
              </a:rPr>
              <a:t>THANKS</a:t>
            </a:r>
            <a:endParaRPr lang="en-US" altLang="zh-CN" sz="480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10095" y="4424045"/>
            <a:ext cx="215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关注【牛客大学】公众号</a:t>
            </a:r>
            <a:endParaRPr kumimoji="1" lang="zh-CN" altLang="en-US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回复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牛客大学</a:t>
            </a:r>
            <a:r>
              <a:rPr kumimoji="1" lang="en-US" altLang="zh-CN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kumimoji="1" lang="en-US" altLang="zh-CN" sz="1000" spc="3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kumimoji="1" lang="zh-CN" altLang="en-US" sz="1000" spc="3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获取更多求职资料</a:t>
            </a:r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kumimoji="1" lang="zh-CN" altLang="en-US" sz="1000" spc="3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76419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第一题 牛牛算数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3101975" cy="203009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题意：比较数组所有数平均数和中位数的大小。</a:t>
            </a:r>
            <a:endParaRPr lang="zh-CN" altLang="en-US" sz="1600"/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数据范围：</a:t>
            </a:r>
            <a:r>
              <a:rPr altLang="zh-CN" sz="1600">
                <a:sym typeface="+mn-ea"/>
              </a:rPr>
              <a:t>len(a)≤1e6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altLang="zh-CN" sz="1600">
                <a:sym typeface="+mn-ea"/>
              </a:rPr>
              <a:t>知识点：排序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endParaRPr altLang="zh-CN" sz="105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972969" y="1660526"/>
            <a:ext cx="1822450" cy="182245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>
            <p:custDataLst>
              <p:tags r:id="rId2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01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牛牛算数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125" y="1179830"/>
            <a:ext cx="7907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直接模拟即可。</a:t>
            </a:r>
            <a:endParaRPr 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>
                <a:ea typeface="宋体" panose="02010600030101010101" pitchFamily="2" charset="-122"/>
                <a:sym typeface="+mn-ea"/>
              </a:rPr>
              <a:t>计算中位数可以先排序，然后分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len(a)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为奇偶两种情况讨论。</a:t>
            </a:r>
            <a:endParaRPr lang="zh-CN"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05" y="1283335"/>
            <a:ext cx="3147695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第二题 怕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npy</a:t>
            </a: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的牛牛</a:t>
            </a:r>
            <a:endParaRPr lang="zh-CN" altLang="en-US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621665" y="2101215"/>
            <a:ext cx="4402455" cy="17068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求字符串的最大子串，该子串不能同时包含</a:t>
            </a:r>
            <a:r>
              <a:rPr altLang="zh-CN" sz="1400">
                <a:sym typeface="+mn-ea"/>
              </a:rPr>
              <a:t>'n'</a:t>
            </a:r>
            <a:r>
              <a:rPr lang="zh-CN" altLang="en-US" sz="1400">
                <a:sym typeface="+mn-ea"/>
              </a:rPr>
              <a:t>、</a:t>
            </a:r>
            <a:r>
              <a:rPr altLang="zh-CN" sz="1400">
                <a:sym typeface="+mn-ea"/>
              </a:rPr>
              <a:t>'p'</a:t>
            </a:r>
            <a:r>
              <a:rPr lang="zh-CN" altLang="en-US" sz="1400">
                <a:sym typeface="+mn-ea"/>
              </a:rPr>
              <a:t>、</a:t>
            </a:r>
            <a:r>
              <a:rPr altLang="zh-CN" sz="1400">
                <a:sym typeface="+mn-ea"/>
              </a:rPr>
              <a:t>'y'</a:t>
            </a:r>
            <a:r>
              <a:rPr lang="zh-CN" altLang="en-US" sz="1400">
                <a:sym typeface="+mn-ea"/>
              </a:rPr>
              <a:t>字符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400">
                <a:sym typeface="+mn-ea"/>
              </a:rPr>
              <a:t>知识点：双指针</a:t>
            </a:r>
            <a:endParaRPr lang="zh-CN" altLang="en-US" sz="1400"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1027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02 / 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怕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npy</a:t>
            </a:r>
            <a:r>
              <a:rPr lang="zh-CN" altLang="en-US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的牛牛</a:t>
            </a:r>
            <a:endParaRPr lang="zh-CN" altLang="en-US" sz="14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42595" y="963295"/>
            <a:ext cx="691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显然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同时包含</a:t>
            </a:r>
            <a:r>
              <a:rPr altLang="zh-CN">
                <a:sym typeface="+mn-ea"/>
              </a:rPr>
              <a:t>'n'</a:t>
            </a:r>
            <a:r>
              <a:rPr lang="zh-CN" altLang="en-US">
                <a:sym typeface="+mn-ea"/>
              </a:rPr>
              <a:t>、</a:t>
            </a:r>
            <a:r>
              <a:rPr altLang="zh-CN">
                <a:sym typeface="+mn-ea"/>
              </a:rPr>
              <a:t>'p'</a:t>
            </a:r>
            <a:r>
              <a:rPr lang="zh-CN" altLang="en-US">
                <a:sym typeface="+mn-ea"/>
              </a:rPr>
              <a:t>、</a:t>
            </a:r>
            <a:r>
              <a:rPr altLang="zh-CN">
                <a:sym typeface="+mn-ea"/>
              </a:rPr>
              <a:t>'y'</a:t>
            </a:r>
            <a:r>
              <a:rPr lang="zh-CN" altLang="en-US">
                <a:sym typeface="+mn-ea"/>
              </a:rPr>
              <a:t>字符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这一性质具有连续性。例如某子串同时包含这三个，那么包含该子串的字符串一定同时包含这三个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。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2117090"/>
            <a:ext cx="471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n  n  n  p  p  y  a  y  p  n  n  p  n  y  .............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66670" y="174879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9135" y="1748790"/>
            <a:ext cx="297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9467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第三题 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牛牛与后缀表达式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给定一个后缀表达式，求它所对应的表示的值。</a:t>
            </a:r>
            <a:endParaRPr altLang="zh-CN"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知识点：栈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09740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03 / </a:t>
            </a:r>
            <a:r>
              <a:rPr altLang="zh-CN" sz="14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tree VI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25830"/>
            <a:ext cx="691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  <a:p>
            <a:r>
              <a:rPr lang="zh-CN">
                <a:ea typeface="宋体" panose="02010600030101010101" pitchFamily="2" charset="-122"/>
              </a:rPr>
              <a:t>什么是后缀表达式？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4005" y="169481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(1+43-23)/(3+4*1)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15135" y="2790190"/>
            <a:ext cx="353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43 +  23 - 3 4 1 * +  /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1042200"/>
            <a:ext cx="1498761" cy="14875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1042200"/>
            <a:ext cx="1498761" cy="148754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6500" y="2644048"/>
            <a:ext cx="1498761" cy="148754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9561" y="2644048"/>
            <a:ext cx="1498761" cy="1487547"/>
          </a:xfrm>
          <a:prstGeom prst="rect">
            <a:avLst/>
          </a:prstGeom>
        </p:spPr>
      </p:pic>
      <p:sp>
        <p:nvSpPr>
          <p:cNvPr id="9" name="Title 6"/>
          <p:cNvSpPr txBox="1"/>
          <p:nvPr>
            <p:custDataLst>
              <p:tags r:id="rId9"/>
            </p:custDataLst>
          </p:nvPr>
        </p:nvSpPr>
        <p:spPr>
          <a:xfrm>
            <a:off x="954419" y="1283404"/>
            <a:ext cx="2725510" cy="5270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81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第四题 </a:t>
            </a:r>
            <a:r>
              <a:rPr altLang="zh-CN" sz="2100" b="1" spc="150" dirty="0">
                <a:ln w="3175">
                  <a:noFill/>
                  <a:prstDash val="dash"/>
                </a:ln>
                <a:solidFill>
                  <a:srgbClr val="171717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tree III</a:t>
            </a:r>
            <a:endParaRPr altLang="zh-CN" sz="2100" b="1" spc="150" dirty="0">
              <a:ln w="3175">
                <a:noFill/>
                <a:prstDash val="dash"/>
              </a:ln>
              <a:solidFill>
                <a:srgbClr val="171717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itle 6"/>
          <p:cNvSpPr txBox="1"/>
          <p:nvPr>
            <p:custDataLst>
              <p:tags r:id="rId10"/>
            </p:custDataLst>
          </p:nvPr>
        </p:nvSpPr>
        <p:spPr>
          <a:xfrm>
            <a:off x="999490" y="2101215"/>
            <a:ext cx="2995930" cy="1721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54000" tIns="27000" rIns="54000" bIns="27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171717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求一棵树的长度第二大的路径距离</a:t>
            </a:r>
            <a:r>
              <a:rPr sz="1600">
                <a:sym typeface="+mn-ea"/>
              </a:rPr>
              <a:t>。</a:t>
            </a:r>
            <a:endParaRPr sz="1600"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>
                <a:sym typeface="+mn-ea"/>
              </a:rPr>
              <a:t>知识点：图论、搜索</a:t>
            </a:r>
            <a:endParaRPr lang="zh-CN" altLang="en-US" sz="1600" spc="50" dirty="0">
              <a:ln w="3175">
                <a:noFill/>
                <a:prstDash val="dash"/>
              </a:ln>
              <a:solidFill>
                <a:srgbClr val="171717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41920" y="4563745"/>
            <a:ext cx="1116000" cy="40178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8579583" y="363816"/>
            <a:ext cx="152659" cy="55959"/>
            <a:chOff x="9839643" y="910585"/>
            <a:chExt cx="203545" cy="74612"/>
          </a:xfrm>
        </p:grpSpPr>
        <p:cxnSp>
          <p:nvCxnSpPr>
            <p:cNvPr id="17" name="直接连接符 16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238125" y="146050"/>
            <a:ext cx="2331085" cy="4914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04 / tree III</a:t>
            </a:r>
            <a:endParaRPr lang="en-US" altLang="zh-CN" sz="2000" b="1" dirty="0">
              <a:solidFill>
                <a:sysClr val="windowText" lastClr="000000">
                  <a:lumMod val="85000"/>
                  <a:lumOff val="15000"/>
                </a:sys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4" name="图片 3" descr="/Users/dongjuaner/Desktop/logo·/logo_画板 1 副本 2.pnglogo_画板 1 副本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741920" y="4563745"/>
            <a:ext cx="1134110" cy="4083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8470" y="925830"/>
            <a:ext cx="6915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怎么求树的直径（最大路径长度）？方法是任选一点，求出距离该点的最远点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，再求出离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点的最远点</a:t>
            </a: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，那么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的路径则是树的直径（或者之一）。</a:t>
            </a:r>
            <a:endParaRPr lang="zh-CN" altLang="en-US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470" y="2102485"/>
            <a:ext cx="691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ea typeface="宋体" panose="02010600030101010101" pitchFamily="2" charset="-122"/>
              </a:rPr>
              <a:t>树的</a:t>
            </a:r>
            <a:r>
              <a:rPr lang="en-US" altLang="zh-CN">
                <a:ea typeface="宋体" panose="02010600030101010101" pitchFamily="2" charset="-122"/>
              </a:rPr>
              <a:t>“</a:t>
            </a:r>
            <a:r>
              <a:rPr lang="zh-CN" altLang="en-US">
                <a:ea typeface="宋体" panose="02010600030101010101" pitchFamily="2" charset="-122"/>
              </a:rPr>
              <a:t>第二直径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zh-CN" altLang="en-US">
                <a:ea typeface="宋体" panose="02010600030101010101" pitchFamily="2" charset="-122"/>
              </a:rPr>
              <a:t>一定是某个端点为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或者</a:t>
            </a: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！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1,&quot;width&quot;:1361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14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1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6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19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26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7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8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2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31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38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39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096_1*d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0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096_1*d*2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1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096_1*d*3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2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43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66_1*i*6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66_1*i*7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66_1*i*8"/>
  <p:tag name="KSO_WM_TEMPLATE_CATEGORY" val="diagram"/>
  <p:tag name="KSO_WM_TEMPLATE_INDEX" val="20201566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66_1*i*9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ags/tag5.xml><?xml version="1.0" encoding="utf-8"?>
<p:tagLst xmlns:p="http://schemas.openxmlformats.org/presentationml/2006/main">
  <p:tag name="KSO_WM_UNIT_VALUE" val="551*55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096_1*d*4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  <p:tag name="KSO_WM_UNIT_PLACING_PICTURE_INFO" val="{&quot;full_picture&quot;:false,&quot;last_crop_picture&quot;:&quot;4-1&quot;,&quot;selected&quot;:&quot;4-1&quot;,&quot;spacing&quot;:8}"/>
</p:tagLst>
</file>

<file path=ppt/tags/tag50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51.xml><?xml version="1.0" encoding="utf-8"?>
<p:tagLst xmlns:p="http://schemas.openxmlformats.org/presentationml/2006/main">
  <p:tag name="KSO_WM_SLIDE_ID" val="diagram20201566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66"/>
  <p:tag name="KSO_WM_SLIDE_LAYOUT" val="d_f"/>
  <p:tag name="KSO_WM_SLIDE_LAYOUT_CNT" val="1_1"/>
  <p:tag name="KSO_WM_SLIDE_TYPE" val="text"/>
  <p:tag name="KSO_WM_SLIDE_SUBTYPE" val="picTxt"/>
  <p:tag name="KSO_WM_SLIDE_SIZE" val="959*540"/>
  <p:tag name="KSO_WM_SLIDE_POSITION" val="0*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6.xml><?xml version="1.0" encoding="utf-8"?>
<p:tagLst xmlns:p="http://schemas.openxmlformats.org/presentationml/2006/main">
  <p:tag name="KSO_WM_UNIT_ISCONTENTSTITLE" val="0"/>
  <p:tag name="KSO_WM_UNIT_PRESET_TEXT" val="点击输入小标题"/>
  <p:tag name="KSO_WM_UNIT_NOCLEAR" val="0"/>
  <p:tag name="KSO_WM_UNIT_SHOW_EDIT_AREA_INDICATION" val="1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096_1*a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096_1*f*1"/>
  <p:tag name="KSO_WM_TEMPLATE_CATEGORY" val="diagram"/>
  <p:tag name="KSO_WM_TEMPLATE_INDEX" val="2020109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07022917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1096"/>
  <p:tag name="KSO_WM_SLIDE_ID" val="diagram20201096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795*324"/>
  <p:tag name="KSO_WM_SLIDE_POSITION" val="96*109"/>
  <p:tag name="KSO_WM_TAG_VERSION" val="1.0"/>
  <p:tag name="KSO_WM_SLIDE_LAYOUT" val="a_d_f"/>
  <p:tag name="KSO_WM_SLIDE_LAYOUT_CNT" val="1_4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6_1*i*4"/>
  <p:tag name="KSO_WM_TEMPLATE_CATEGORY" val="diagram"/>
  <p:tag name="KSO_WM_TEMPLATE_INDEX" val="20201566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48.7022000694"/>
</p:tagLst>
</file>

<file path=ppt/theme/theme1.xml><?xml version="1.0" encoding="utf-8"?>
<a:theme xmlns:a="http://schemas.openxmlformats.org/drawingml/2006/main" name="Office Theme">
  <a:themeElements>
    <a:clrScheme name="0007_3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F15B67"/>
      </a:accent1>
      <a:accent2>
        <a:srgbClr val="5A678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演示</Application>
  <PresentationFormat>全屏显示(16:9)</PresentationFormat>
  <Paragraphs>67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Microsoft YaHei Regular</vt:lpstr>
      <vt:lpstr>Lantinghei SC R</vt:lpstr>
      <vt:lpstr>微软雅黑</vt:lpstr>
      <vt:lpstr>Segoe UI</vt:lpstr>
      <vt:lpstr>微软雅黑 Light</vt:lpstr>
      <vt:lpstr>Arial Unicode MS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lenovo</cp:lastModifiedBy>
  <cp:revision>331</cp:revision>
  <dcterms:created xsi:type="dcterms:W3CDTF">2020-08-05T04:19:00Z</dcterms:created>
  <dcterms:modified xsi:type="dcterms:W3CDTF">2020-12-02T06:02:34Z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