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0" r:id="rId3"/>
    <p:sldId id="386" r:id="rId4"/>
    <p:sldId id="382" r:id="rId5"/>
    <p:sldId id="390" r:id="rId6"/>
    <p:sldId id="391" r:id="rId7"/>
    <p:sldId id="400" r:id="rId8"/>
    <p:sldId id="392" r:id="rId9"/>
    <p:sldId id="393" r:id="rId10"/>
    <p:sldId id="395" r:id="rId11"/>
    <p:sldId id="397" r:id="rId12"/>
    <p:sldId id="401" r:id="rId13"/>
    <p:sldId id="38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766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0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5.png"/><Relationship Id="rId7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tags" Target="../tags/tag34.xml"/><Relationship Id="rId4" Type="http://schemas.openxmlformats.org/officeDocument/2006/relationships/image" Target="../media/image3.png"/><Relationship Id="rId3" Type="http://schemas.openxmlformats.org/officeDocument/2006/relationships/tags" Target="../tags/tag3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8.xml"/><Relationship Id="rId11" Type="http://schemas.openxmlformats.org/officeDocument/2006/relationships/image" Target="../media/image6.png"/><Relationship Id="rId10" Type="http://schemas.openxmlformats.org/officeDocument/2006/relationships/tags" Target="../tags/tag37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5.png"/><Relationship Id="rId7" Type="http://schemas.openxmlformats.org/officeDocument/2006/relationships/tags" Target="../tags/tag47.xml"/><Relationship Id="rId6" Type="http://schemas.openxmlformats.org/officeDocument/2006/relationships/image" Target="../media/image4.png"/><Relationship Id="rId5" Type="http://schemas.openxmlformats.org/officeDocument/2006/relationships/tags" Target="../tags/tag46.xml"/><Relationship Id="rId4" Type="http://schemas.openxmlformats.org/officeDocument/2006/relationships/image" Target="../media/image3.png"/><Relationship Id="rId3" Type="http://schemas.openxmlformats.org/officeDocument/2006/relationships/tags" Target="../tags/tag45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50.xml"/><Relationship Id="rId11" Type="http://schemas.openxmlformats.org/officeDocument/2006/relationships/image" Target="../media/image6.png"/><Relationship Id="rId10" Type="http://schemas.openxmlformats.org/officeDocument/2006/relationships/tags" Target="../tags/tag49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2158" y="25431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</a:t>
            </a:r>
            <a:r>
              <a:rPr lang="zh-CN"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八</a:t>
            </a:r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牛牛送快递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11225"/>
            <a:ext cx="69157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最终的结果一定是很多组合数的乘积，如果将这个结果取对数，那么相当于是很多组合数的对数之和：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ln(x1*x2*x3*..*xn)=ln(x1)+ln(x2)+...+ln(xn)</a:t>
            </a: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所以可以将所有的组合数的对数预处理出来，用这个对数当做新边权，这样在用</a:t>
            </a:r>
            <a:r>
              <a:rPr lang="en-US" altLang="zh-CN">
                <a:ea typeface="宋体" panose="02010600030101010101" pitchFamily="2" charset="-122"/>
              </a:rPr>
              <a:t>dijkstra</a:t>
            </a:r>
            <a:r>
              <a:rPr lang="zh-CN" altLang="en-US">
                <a:ea typeface="宋体" panose="02010600030101010101" pitchFamily="2" charset="-122"/>
              </a:rPr>
              <a:t>跑最短路的时候，用对数的和作为</a:t>
            </a:r>
            <a:r>
              <a:rPr lang="en-US" altLang="zh-CN">
                <a:ea typeface="宋体" panose="02010600030101010101" pitchFamily="2" charset="-122"/>
              </a:rPr>
              <a:t>cost</a:t>
            </a:r>
            <a:r>
              <a:rPr lang="zh-CN" altLang="en-US">
                <a:ea typeface="宋体" panose="02010600030101010101" pitchFamily="2" charset="-122"/>
              </a:rPr>
              <a:t>（判断条件）</a:t>
            </a:r>
            <a:r>
              <a:rPr lang="zh-CN" altLang="en-US">
                <a:ea typeface="宋体" panose="02010600030101010101" pitchFamily="2" charset="-122"/>
              </a:rPr>
              <a:t>，然后计算结果取模就可以了。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牛牛送快递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11225"/>
            <a:ext cx="691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" y="591820"/>
            <a:ext cx="5166995" cy="4487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5805" y="146050"/>
            <a:ext cx="4446270" cy="29972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76419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牛牛拆</a:t>
            </a: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3101975" cy="20300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题意：将一个正整数</a:t>
            </a:r>
            <a:r>
              <a:rPr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拆成两个不同的正整数之和的方案数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n</a:t>
            </a:r>
            <a:r>
              <a:rPr altLang="zh-CN" sz="1600">
                <a:sym typeface="+mn-ea"/>
              </a:rPr>
              <a:t>≤1e9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</a:t>
            </a:r>
            <a:r>
              <a:rPr lang="zh-CN" altLang="en-US" sz="1600">
                <a:sym typeface="+mn-ea"/>
              </a:rPr>
              <a:t>数学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牛牛拆数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" y="1179830"/>
            <a:ext cx="7907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很容易想到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O(n)</a:t>
            </a:r>
            <a:r>
              <a:rPr lang="zh-CN">
                <a:ea typeface="宋体" panose="02010600030101010101" pitchFamily="2" charset="-122"/>
                <a:sym typeface="+mn-ea"/>
              </a:rPr>
              <a:t>模拟，但显然过不了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1e9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的数据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观察到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n=1+(n-1)=2+(n-2)=...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/>
              <a:t>若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为奇数，最后一种拆法是</a:t>
            </a:r>
            <a:r>
              <a:rPr lang="en-US" altLang="zh-CN">
                <a:ea typeface="宋体" panose="02010600030101010101" pitchFamily="2" charset="-122"/>
              </a:rPr>
              <a:t>n=n/2+(n/2+1)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若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为偶数，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最后一种拆法是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n=(n/2-1)+(n/2+1)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所以输出</a:t>
            </a:r>
            <a:r>
              <a:rPr lang="en-US" altLang="zh-CN">
                <a:ea typeface="宋体" panose="02010600030101010101" pitchFamily="2" charset="-122"/>
              </a:rPr>
              <a:t>(n-1)/2</a:t>
            </a:r>
            <a:r>
              <a:rPr lang="zh-CN" altLang="en-US">
                <a:ea typeface="宋体" panose="02010600030101010101" pitchFamily="2" charset="-122"/>
              </a:rPr>
              <a:t>就可以了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894080" y="1252855"/>
            <a:ext cx="314769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牛牛选物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21665" y="2101215"/>
            <a:ext cx="4402455" cy="17068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有</a:t>
            </a:r>
            <a:r>
              <a:rPr altLang="zh-CN" sz="1400">
                <a:sym typeface="+mn-ea"/>
              </a:rPr>
              <a:t>n</a:t>
            </a:r>
            <a:r>
              <a:rPr lang="zh-CN" altLang="en-US" sz="1400">
                <a:sym typeface="+mn-ea"/>
              </a:rPr>
              <a:t>个物品，每个物品有一个体积和重量，要求正好选择体积之和为</a:t>
            </a:r>
            <a:r>
              <a:rPr altLang="zh-CN" sz="1400">
                <a:sym typeface="+mn-ea"/>
              </a:rPr>
              <a:t>v</a:t>
            </a:r>
            <a:r>
              <a:rPr lang="zh-CN" altLang="en-US" sz="1400">
                <a:sym typeface="+mn-ea"/>
              </a:rPr>
              <a:t>的一些物品，其重量之和尽可能大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数据范围：</a:t>
            </a:r>
            <a:r>
              <a:rPr altLang="zh-CN" sz="1400">
                <a:sym typeface="+mn-ea"/>
              </a:rPr>
              <a:t>n≤20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知识点：状压搜索</a:t>
            </a:r>
            <a:r>
              <a:rPr altLang="zh-CN" sz="1400">
                <a:sym typeface="+mn-ea"/>
              </a:rPr>
              <a:t>/dfs</a:t>
            </a:r>
            <a:endParaRPr altLang="zh-CN" sz="1400"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牛牛选物</a:t>
            </a:r>
            <a:endParaRPr lang="zh-CN" altLang="en-US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50" y="1339215"/>
            <a:ext cx="6365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观察到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的范围不超过</a:t>
            </a:r>
            <a:r>
              <a:rPr lang="en-US" altLang="zh-CN">
                <a:ea typeface="宋体" panose="02010600030101010101" pitchFamily="2" charset="-122"/>
              </a:rPr>
              <a:t>20</a:t>
            </a:r>
            <a:r>
              <a:rPr lang="zh-CN" altLang="en-US">
                <a:ea typeface="宋体" panose="02010600030101010101" pitchFamily="2" charset="-122"/>
              </a:rPr>
              <a:t>，因此可以用状压枚举的方式完成枚举每种方案。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对于每个物品选或不选，为两种不同状态。选记为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，不选记为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比如</a:t>
            </a:r>
            <a:r>
              <a:rPr lang="en-US" altLang="zh-CN">
                <a:ea typeface="宋体" panose="02010600030101010101" pitchFamily="2" charset="-122"/>
              </a:rPr>
              <a:t>20</a:t>
            </a:r>
            <a:r>
              <a:rPr lang="zh-CN" altLang="en-US">
                <a:ea typeface="宋体" panose="02010600030101010101" pitchFamily="2" charset="-122"/>
              </a:rPr>
              <a:t>个物品里，</a:t>
            </a:r>
            <a:r>
              <a:rPr lang="en-US" altLang="zh-CN">
                <a:ea typeface="宋体" panose="02010600030101010101" pitchFamily="2" charset="-122"/>
              </a:rPr>
              <a:t>1,3,5,7</a:t>
            </a:r>
            <a:r>
              <a:rPr lang="zh-CN" altLang="en-US">
                <a:ea typeface="宋体" panose="02010600030101010101" pitchFamily="2" charset="-122"/>
              </a:rPr>
              <a:t>。。所有奇数号的物品被选了，那么最终的状态就是</a:t>
            </a:r>
            <a:r>
              <a:rPr lang="en-US" altLang="zh-CN">
                <a:ea typeface="宋体" panose="02010600030101010101" pitchFamily="2" charset="-122"/>
              </a:rPr>
              <a:t>10101010……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所有状态从</a:t>
            </a:r>
            <a:r>
              <a:rPr lang="en-US" altLang="zh-CN">
                <a:ea typeface="宋体" panose="02010600030101010101" pitchFamily="2" charset="-122"/>
              </a:rPr>
              <a:t>0000…00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1111…11</a:t>
            </a:r>
            <a:r>
              <a:rPr lang="zh-CN" altLang="en-US">
                <a:ea typeface="宋体" panose="02010600030101010101" pitchFamily="2" charset="-122"/>
              </a:rPr>
              <a:t>，正好对应了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2^20-1</a:t>
            </a:r>
            <a:r>
              <a:rPr lang="zh-CN" altLang="en-US">
                <a:ea typeface="宋体" panose="02010600030101010101" pitchFamily="2" charset="-122"/>
              </a:rPr>
              <a:t>所有的二进制数。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因此可以对于每个数反过来对应一个状态，这样就能枚举所有的状态。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时间复杂度：</a:t>
            </a:r>
            <a:r>
              <a:rPr lang="en-US" altLang="zh-CN">
                <a:ea typeface="宋体" panose="02010600030101010101" pitchFamily="2" charset="-122"/>
              </a:rPr>
              <a:t>O(n*2^n)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牛牛选物</a:t>
            </a:r>
            <a:endParaRPr lang="zh-CN" altLang="en-US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50" y="1339215"/>
            <a:ext cx="6365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另解：</a:t>
            </a:r>
            <a:r>
              <a:rPr lang="en-US" altLang="zh-CN"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搜索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优点：时间复杂度仅为</a:t>
            </a:r>
            <a:r>
              <a:rPr lang="en-US" altLang="zh-CN">
                <a:ea typeface="宋体" panose="02010600030101010101" pitchFamily="2" charset="-122"/>
              </a:rPr>
              <a:t>O(2^n)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缺点：容易爆栈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52615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牛牛与</a:t>
            </a: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字符串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求一个字符串最大的公共前后缀长度。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知识点：字符串，贪心，（</a:t>
            </a:r>
            <a:r>
              <a:rPr altLang="zh-CN" sz="1600">
                <a:sym typeface="+mn-ea"/>
              </a:rPr>
              <a:t>kmp</a:t>
            </a:r>
            <a:r>
              <a:rPr lang="zh-CN" altLang="en-US" sz="1600">
                <a:sym typeface="+mn-ea"/>
              </a:rPr>
              <a:t>前置知识</a:t>
            </a:r>
            <a:r>
              <a:rPr lang="zh-CN" altLang="en-US" sz="1600">
                <a:sym typeface="+mn-ea"/>
              </a:rPr>
              <a:t>）</a:t>
            </a:r>
            <a:endParaRPr altLang="zh-CN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牛牛与字符串2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501140" y="1198880"/>
            <a:ext cx="691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ababcababcababc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0290" y="2404745"/>
            <a:ext cx="5761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策略：</a:t>
            </a:r>
            <a:endParaRPr lang="zh-CN" altLang="en-US"/>
          </a:p>
          <a:p>
            <a:r>
              <a:rPr lang="zh-CN" altLang="en-US"/>
              <a:t>从第二个字母开始，先和第一个字母比较。</a:t>
            </a:r>
            <a:endParaRPr lang="zh-CN" altLang="en-US"/>
          </a:p>
          <a:p>
            <a:r>
              <a:rPr lang="zh-CN" altLang="en-US"/>
              <a:t>如果相等，那么下一个与第二个比较。如果又相等，那么再下一个与第三个比较。</a:t>
            </a:r>
            <a:endParaRPr lang="zh-CN" altLang="en-US"/>
          </a:p>
          <a:p>
            <a:r>
              <a:rPr lang="zh-CN" altLang="en-US"/>
              <a:t>否则回到第一个开始重新比较。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第四题 牛牛送快递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求图上两点最短路（路径权值用乘积方式计算）。图上的边长以组合数形式给出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知识点：最短路，对数转化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1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3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8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5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60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1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全屏显示(16:9)</PresentationFormat>
  <Paragraphs>83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334</cp:revision>
  <dcterms:created xsi:type="dcterms:W3CDTF">2020-08-05T04:19:00Z</dcterms:created>
  <dcterms:modified xsi:type="dcterms:W3CDTF">2020-12-11T12:41:09Z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