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0" r:id="rId3"/>
    <p:sldId id="386" r:id="rId4"/>
    <p:sldId id="382" r:id="rId5"/>
    <p:sldId id="390" r:id="rId6"/>
    <p:sldId id="391" r:id="rId7"/>
    <p:sldId id="392" r:id="rId8"/>
    <p:sldId id="393" r:id="rId9"/>
    <p:sldId id="407" r:id="rId10"/>
    <p:sldId id="409" r:id="rId11"/>
    <p:sldId id="410" r:id="rId12"/>
    <p:sldId id="395" r:id="rId13"/>
    <p:sldId id="397" r:id="rId14"/>
    <p:sldId id="38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93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33"/>
        <p:guide pos="21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3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vmlDrawing" Target="../drawings/vmlDrawing4.v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5.png"/><Relationship Id="rId7" Type="http://schemas.openxmlformats.org/officeDocument/2006/relationships/tags" Target="../tags/tag57.xml"/><Relationship Id="rId6" Type="http://schemas.openxmlformats.org/officeDocument/2006/relationships/image" Target="../media/image4.png"/><Relationship Id="rId5" Type="http://schemas.openxmlformats.org/officeDocument/2006/relationships/tags" Target="../tags/tag56.xml"/><Relationship Id="rId4" Type="http://schemas.openxmlformats.org/officeDocument/2006/relationships/image" Target="../media/image3.png"/><Relationship Id="rId3" Type="http://schemas.openxmlformats.org/officeDocument/2006/relationships/tags" Target="../tags/tag55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60.xml"/><Relationship Id="rId11" Type="http://schemas.openxmlformats.org/officeDocument/2006/relationships/image" Target="../media/image6.png"/><Relationship Id="rId10" Type="http://schemas.openxmlformats.org/officeDocument/2006/relationships/tags" Target="../tags/tag59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5.png"/><Relationship Id="rId7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3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0" Type="http://schemas.openxmlformats.org/officeDocument/2006/relationships/vmlDrawing" Target="../drawings/vmlDrawing2.vml"/><Relationship Id="rId2" Type="http://schemas.openxmlformats.org/officeDocument/2006/relationships/tags" Target="../tags/tag40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43.xml"/><Relationship Id="rId17" Type="http://schemas.openxmlformats.org/officeDocument/2006/relationships/image" Target="../media/image14.w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6.xml"/><Relationship Id="rId20" Type="http://schemas.openxmlformats.org/officeDocument/2006/relationships/tags" Target="../tags/tag48.xml"/><Relationship Id="rId2" Type="http://schemas.openxmlformats.org/officeDocument/2006/relationships/tags" Target="../tags/tag45.xml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2158" y="25431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</a:t>
            </a:r>
            <a:r>
              <a:rPr lang="zh-CN"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九</a:t>
            </a:r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538730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网格三角形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2470" y="1101090"/>
            <a:ext cx="210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n!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的因子个数：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6858" y="1685290"/>
          <a:ext cx="43256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2552700" imgH="431800" progId="Equation.KSEE3">
                  <p:embed/>
                </p:oleObj>
              </mc:Choice>
              <mc:Fallback>
                <p:oleObj name="" r:id="rId6" imgW="25527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6858" y="1685290"/>
                        <a:ext cx="43256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891030" y="2655570"/>
            <a:ext cx="340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当且仅当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的幂时，等号成立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25374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第四题 最大可能的直径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个点</a:t>
            </a:r>
            <a:r>
              <a:rPr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条边的图删掉一条边，让生成的树直径尽可能大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n≤5e3</a:t>
            </a:r>
            <a:endParaRPr lang="zh-CN" altLang="en-US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知识点：拓扑排序，搜索</a:t>
            </a:r>
            <a:endParaRPr altLang="zh-CN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最大可能的直径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11225"/>
            <a:ext cx="6915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个点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条边，那么一定存在一个唯一的环。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先拓扑排序找到这个环，然后遍历环上所有的边，分别求删除每条边的直径。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复杂度</a:t>
            </a:r>
            <a:r>
              <a:rPr lang="en-US" altLang="zh-CN">
                <a:ea typeface="宋体" panose="02010600030101010101" pitchFamily="2" charset="-122"/>
              </a:rPr>
              <a:t>O(n^2)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76419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牛牛找数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3101975" cy="20300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题意：求大于</a:t>
            </a:r>
            <a:r>
              <a:rPr altLang="zh-CN" sz="1600">
                <a:sym typeface="+mn-ea"/>
              </a:rPr>
              <a:t>a</a:t>
            </a:r>
            <a:r>
              <a:rPr lang="zh-CN" altLang="en-US" sz="1600">
                <a:sym typeface="+mn-ea"/>
              </a:rPr>
              <a:t>的，且为</a:t>
            </a:r>
            <a:r>
              <a:rPr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的倍数的最小整数。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1≤a,b≤1e9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</a:t>
            </a:r>
            <a:r>
              <a:rPr lang="zh-CN" altLang="en-US" sz="1600">
                <a:sym typeface="+mn-ea"/>
              </a:rPr>
              <a:t>数学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牛牛找数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" y="1179830"/>
            <a:ext cx="7907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小于等于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的，最大的那个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的倍数是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a-a%b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a=kb+x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  <a:sym typeface="+mn-ea"/>
              </a:rPr>
              <a:t>所以直接输出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a-a%b+b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就可以了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894080" y="1252855"/>
            <a:ext cx="314769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牛牛与三角形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21665" y="2101215"/>
            <a:ext cx="4402455" cy="17068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有</a:t>
            </a:r>
            <a:r>
              <a:rPr altLang="zh-CN" sz="1400">
                <a:sym typeface="+mn-ea"/>
              </a:rPr>
              <a:t>n</a:t>
            </a:r>
            <a:r>
              <a:rPr lang="zh-CN" altLang="en-US" sz="1400">
                <a:sym typeface="+mn-ea"/>
              </a:rPr>
              <a:t>个数选三个数构成三角形，问最大的三角形周长减去最小的三角形周长。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数据范围：</a:t>
            </a:r>
            <a:r>
              <a:rPr altLang="zh-CN" sz="1400">
                <a:sym typeface="+mn-ea"/>
              </a:rPr>
              <a:t>n≤1e6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知识点：贪心、排序</a:t>
            </a:r>
            <a:endParaRPr altLang="zh-CN" sz="1400"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牛牛与三角形</a:t>
            </a:r>
            <a:endParaRPr lang="zh-CN" altLang="en-US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8850" y="1339215"/>
            <a:ext cx="6365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形成三角形的前提条件：</a:t>
            </a:r>
            <a:r>
              <a:rPr lang="en-US" altLang="zh-CN">
                <a:ea typeface="宋体" panose="02010600030101010101" pitchFamily="2" charset="-122"/>
              </a:rPr>
              <a:t>a+b&gt;c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1822450"/>
            <a:ext cx="234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1,2,4,5,8,10,18,18,50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52615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牛牛与</a:t>
            </a: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网格三角形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求网格三角形左下角走到右上角的方案数的奇偶性。</a:t>
            </a:r>
            <a:endParaRPr lang="zh-CN" altLang="en-US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n≤10^100000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知识点：递推、找规律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641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网格三角形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345" y="594360"/>
            <a:ext cx="3497580" cy="2849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83560" y="3435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609340" y="34442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055110" y="3435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16450" y="34442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151120" y="34442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83560" y="2740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609340" y="2748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55110" y="2740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616450" y="2748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1120" y="2748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09340" y="2205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55110" y="21964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616450" y="220535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51120" y="2205355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055110" y="175133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616450" y="1760220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151120" y="176022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616450" y="1225550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151120" y="122555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151120" y="69977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6925" y="1983740"/>
          <a:ext cx="217805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647700" imgH="241300" progId="Equation.KSEE3">
                  <p:embed/>
                </p:oleObj>
              </mc:Choice>
              <mc:Fallback>
                <p:oleObj name="" r:id="rId7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6925" y="1983740"/>
                        <a:ext cx="217805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肘形连接符 32"/>
          <p:cNvCxnSpPr/>
          <p:nvPr/>
        </p:nvCxnSpPr>
        <p:spPr>
          <a:xfrm flipV="1">
            <a:off x="2796540" y="913130"/>
            <a:ext cx="2573020" cy="2522220"/>
          </a:xfrm>
          <a:prstGeom prst="bentConnector4">
            <a:avLst>
              <a:gd name="adj1" fmla="val -641"/>
              <a:gd name="adj2" fmla="val 10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760345" y="690880"/>
            <a:ext cx="2032000" cy="201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3810635" y="1648460"/>
            <a:ext cx="7620" cy="5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3810635" y="704850"/>
            <a:ext cx="1607820" cy="963930"/>
          </a:xfrm>
          <a:custGeom>
            <a:avLst/>
            <a:gdLst>
              <a:gd name="connisteX0" fmla="*/ 0 w 1562100"/>
              <a:gd name="connsiteY0" fmla="*/ 963930 h 963930"/>
              <a:gd name="connisteX1" fmla="*/ 0 w 1562100"/>
              <a:gd name="connsiteY1" fmla="*/ 441960 h 963930"/>
              <a:gd name="connisteX2" fmla="*/ 1562100 w 1562100"/>
              <a:gd name="connsiteY2" fmla="*/ 457200 h 963930"/>
              <a:gd name="connisteX3" fmla="*/ 1558290 w 1562100"/>
              <a:gd name="connsiteY3" fmla="*/ 0 h 9639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62100" h="963930">
                <a:moveTo>
                  <a:pt x="0" y="963930"/>
                </a:moveTo>
                <a:lnTo>
                  <a:pt x="0" y="441960"/>
                </a:lnTo>
                <a:lnTo>
                  <a:pt x="1562100" y="457200"/>
                </a:lnTo>
                <a:lnTo>
                  <a:pt x="1558290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538730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网格三角形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4045" y="825500"/>
          <a:ext cx="217805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647700" imgH="241300" progId="Equation.KSEE3">
                  <p:embed/>
                </p:oleObj>
              </mc:Choice>
              <mc:Fallback>
                <p:oleObj name="" r:id="rId6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4045" y="825500"/>
                        <a:ext cx="217805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3375" y="1706880"/>
          <a:ext cx="517588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8" imgW="3148965" imgH="419100" progId="Equation.KSEE3">
                  <p:embed/>
                </p:oleObj>
              </mc:Choice>
              <mc:Fallback>
                <p:oleObj name="" r:id="rId8" imgW="31489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3375" y="1706880"/>
                        <a:ext cx="517588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7965" y="2509520"/>
          <a:ext cx="538670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0" imgW="3276600" imgH="393700" progId="Equation.KSEE3">
                  <p:embed/>
                </p:oleObj>
              </mc:Choice>
              <mc:Fallback>
                <p:oleObj name="" r:id="rId10" imgW="3276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7965" y="2509520"/>
                        <a:ext cx="5386705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7648" y="3276600"/>
          <a:ext cx="2631440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2" imgW="1600200" imgH="393700" progId="Equation.KSEE3">
                  <p:embed/>
                </p:oleObj>
              </mc:Choice>
              <mc:Fallback>
                <p:oleObj name="" r:id="rId12" imgW="1600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648" y="3276600"/>
                        <a:ext cx="2631440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7965" y="4020820"/>
          <a:ext cx="86614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4" imgW="457200" imgH="419100" progId="Equation.KSEE3">
                  <p:embed/>
                </p:oleObj>
              </mc:Choice>
              <mc:Fallback>
                <p:oleObj name="" r:id="rId14" imgW="457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7965" y="4020820"/>
                        <a:ext cx="86614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3719830" y="435483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n+1</a:t>
            </a:r>
            <a:r>
              <a:rPr lang="zh-CN" altLang="en-US">
                <a:ea typeface="宋体" panose="02010600030101010101" pitchFamily="2" charset="-122"/>
              </a:rPr>
              <a:t>是    为该数为奇数的充要条件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9760" y="4354830"/>
          <a:ext cx="25971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6" imgW="177165" imgH="190500" progId="Equation.KSEE3">
                  <p:embed/>
                </p:oleObj>
              </mc:Choice>
              <mc:Fallback>
                <p:oleObj name="" r:id="rId16" imgW="1771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29760" y="4354830"/>
                        <a:ext cx="25971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538730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牛牛与</a:t>
            </a:r>
            <a:r>
              <a:rPr 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网格三角形</a:t>
            </a:r>
            <a:endParaRPr lang="zh-CN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7305" y="825500"/>
          <a:ext cx="811530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241300" imgH="241300" progId="Equation.KSEE3">
                  <p:embed/>
                </p:oleObj>
              </mc:Choice>
              <mc:Fallback>
                <p:oleObj name="" r:id="rId6" imgW="24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7305" y="825500"/>
                        <a:ext cx="811530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4223" y="1637030"/>
          <a:ext cx="793750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8" imgW="482600" imgH="393700" progId="Equation.KSEE3">
                  <p:embed/>
                </p:oleObj>
              </mc:Choice>
              <mc:Fallback>
                <p:oleObj name="" r:id="rId8" imgW="482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4223" y="1637030"/>
                        <a:ext cx="793750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4540" y="2285365"/>
          <a:ext cx="192214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1168400" imgH="393700" progId="Equation.KSEE3">
                  <p:embed/>
                </p:oleObj>
              </mc:Choice>
              <mc:Fallback>
                <p:oleObj name="" r:id="rId10" imgW="1168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34540" y="2285365"/>
                        <a:ext cx="1922145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4540" y="3008630"/>
          <a:ext cx="279971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1701800" imgH="419100" progId="Equation.KSEE3">
                  <p:embed/>
                </p:oleObj>
              </mc:Choice>
              <mc:Fallback>
                <p:oleObj name="" r:id="rId12" imgW="17018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34540" y="3008630"/>
                        <a:ext cx="2799715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2023" y="3873500"/>
          <a:ext cx="244475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4" imgW="1485900" imgH="419100" progId="Equation.KSEE3">
                  <p:embed/>
                </p:oleObj>
              </mc:Choice>
              <mc:Fallback>
                <p:oleObj name="" r:id="rId14" imgW="14859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12023" y="3873500"/>
                        <a:ext cx="2444750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2400" y="919480"/>
          <a:ext cx="62611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330200" imgH="419100" progId="Equation.KSEE3">
                  <p:embed/>
                </p:oleObj>
              </mc:Choice>
              <mc:Fallback>
                <p:oleObj name="" r:id="rId16" imgW="330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02400" y="919480"/>
                        <a:ext cx="62611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5163" y="1975485"/>
          <a:ext cx="2444750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8" imgW="1485900" imgH="444500" progId="Equation.KSEE3">
                  <p:embed/>
                </p:oleObj>
              </mc:Choice>
              <mc:Fallback>
                <p:oleObj name="" r:id="rId18" imgW="14859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45163" y="1975485"/>
                        <a:ext cx="2444750" cy="73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1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3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3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5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8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5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6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65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全屏显示(16:9)</PresentationFormat>
  <Paragraphs>119</Paragraphs>
  <Slides>13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Segoe Print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337</cp:revision>
  <dcterms:created xsi:type="dcterms:W3CDTF">2020-08-05T04:19:00Z</dcterms:created>
  <dcterms:modified xsi:type="dcterms:W3CDTF">2020-12-15T07:54:53Z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