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0" r:id="rId3"/>
    <p:sldId id="386" r:id="rId4"/>
    <p:sldId id="382" r:id="rId5"/>
    <p:sldId id="390" r:id="rId6"/>
    <p:sldId id="391" r:id="rId7"/>
    <p:sldId id="392" r:id="rId8"/>
    <p:sldId id="393" r:id="rId9"/>
    <p:sldId id="415" r:id="rId10"/>
    <p:sldId id="416" r:id="rId11"/>
    <p:sldId id="395" r:id="rId12"/>
    <p:sldId id="397" r:id="rId13"/>
    <p:sldId id="417" r:id="rId14"/>
    <p:sldId id="38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85F"/>
    <a:srgbClr val="354156"/>
    <a:srgbClr val="C49500"/>
    <a:srgbClr val="FBC852"/>
    <a:srgbClr val="58B69E"/>
    <a:srgbClr val="F15B67"/>
    <a:srgbClr val="EE3E20"/>
    <a:srgbClr val="E93C1C"/>
    <a:srgbClr val="FFC233"/>
    <a:srgbClr val="26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7404" autoAdjust="0"/>
  </p:normalViewPr>
  <p:slideViewPr>
    <p:cSldViewPr snapToGrid="0">
      <p:cViewPr varScale="1">
        <p:scale>
          <a:sx n="81" d="100"/>
          <a:sy n="81" d="100"/>
        </p:scale>
        <p:origin x="1104" y="44"/>
      </p:cViewPr>
      <p:guideLst>
        <p:guide orient="horz" pos="1593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33"/>
        <p:guide pos="21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../media/image5.png"/><Relationship Id="rId7" Type="http://schemas.openxmlformats.org/officeDocument/2006/relationships/tags" Target="../tags/tag52.xml"/><Relationship Id="rId6" Type="http://schemas.openxmlformats.org/officeDocument/2006/relationships/image" Target="../media/image4.png"/><Relationship Id="rId5" Type="http://schemas.openxmlformats.org/officeDocument/2006/relationships/tags" Target="../tags/tag51.xml"/><Relationship Id="rId4" Type="http://schemas.openxmlformats.org/officeDocument/2006/relationships/image" Target="../media/image3.png"/><Relationship Id="rId3" Type="http://schemas.openxmlformats.org/officeDocument/2006/relationships/tags" Target="../tags/tag50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55.xml"/><Relationship Id="rId11" Type="http://schemas.openxmlformats.org/officeDocument/2006/relationships/image" Target="../media/image6.png"/><Relationship Id="rId10" Type="http://schemas.openxmlformats.org/officeDocument/2006/relationships/tags" Target="../tags/tag54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0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0" Type="http://schemas.openxmlformats.org/officeDocument/2006/relationships/vmlDrawing" Target="../drawings/vmlDrawing2.v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png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1.xml"/><Relationship Id="rId11" Type="http://schemas.openxmlformats.org/officeDocument/2006/relationships/image" Target="../media/image6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5.png"/><Relationship Id="rId7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tags" Target="../tags/tag29.xml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3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8.xml"/><Relationship Id="rId5" Type="http://schemas.openxmlformats.org/officeDocument/2006/relationships/image" Target="../media/image6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8.xml"/><Relationship Id="rId5" Type="http://schemas.openxmlformats.org/officeDocument/2006/relationships/image" Target="../media/image6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38880" y="4397693"/>
            <a:ext cx="1423035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39758" y="254317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第</a:t>
            </a:r>
            <a:r>
              <a:rPr lang="zh-CN"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十一</a:t>
            </a:r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场题解讲解</a:t>
            </a:r>
            <a:endParaRPr sz="24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8390" y="1546860"/>
            <a:ext cx="7033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牛客编程巅峰赛S2赛季</a:t>
            </a:r>
            <a:endParaRPr lang="zh-CN" altLang="en-US" sz="48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3958590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标题</a:t>
            </a:r>
            <a:r>
              <a:rPr lang="en-US" altLang="zh-CN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XXX</a:t>
            </a:r>
            <a:endParaRPr lang="zh-CN" altLang="en-US"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05" y="1283335"/>
            <a:ext cx="325374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第四题 大逃离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个数随机选</a:t>
            </a:r>
            <a:r>
              <a:rPr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个数，最大的数胜出</a:t>
            </a:r>
            <a:r>
              <a:rPr sz="1600">
                <a:sym typeface="+mn-ea"/>
              </a:rPr>
              <a:t>。</a:t>
            </a:r>
            <a:r>
              <a:rPr lang="zh-CN" altLang="en-US" sz="1600">
                <a:sym typeface="+mn-ea"/>
              </a:rPr>
              <a:t>求每个数胜出的概率。</a:t>
            </a:r>
            <a:endParaRPr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n≤200000</a:t>
            </a:r>
            <a:endParaRPr lang="zh-CN" altLang="en-US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知识点：组合数学，逆元</a:t>
            </a:r>
            <a:endParaRPr altLang="zh-CN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310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大逃离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11225"/>
            <a:ext cx="6915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zh-CN">
                <a:ea typeface="宋体" panose="02010600030101010101" pitchFamily="2" charset="-122"/>
              </a:rPr>
              <a:t>数任选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个数，总方案数为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个数任选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个数，要求某数是最大的，方案数为多少？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1750" y="911225"/>
          <a:ext cx="31813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203200" imgH="241300" progId="Equation.KSEE3">
                  <p:embed/>
                </p:oleObj>
              </mc:Choice>
              <mc:Fallback>
                <p:oleObj name="" r:id="rId6" imgW="203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1750" y="911225"/>
                        <a:ext cx="31813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310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大逃离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94030" y="1864995"/>
            <a:ext cx="691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宋体" panose="02010600030101010101" pitchFamily="2" charset="-122"/>
              </a:rPr>
              <a:t>1 4 5 9 10 12 18 20</a:t>
            </a:r>
            <a:endParaRPr 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3910330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  <a:endParaRPr lang="en-US" altLang="zh-CN" sz="4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095" y="4424045"/>
            <a:ext cx="215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  <a:endParaRPr kumimoji="1" lang="zh-CN" altLang="en-US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牛客大学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kumimoji="1" lang="en-US" altLang="zh-CN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获取更多求职资料</a:t>
            </a:r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76419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第一题 牛牛做水题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3101975" cy="20300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题意：若一个数</a:t>
            </a:r>
            <a:r>
              <a:rPr altLang="zh-CN" sz="1600">
                <a:sym typeface="+mn-ea"/>
              </a:rPr>
              <a:t>x</a:t>
            </a:r>
            <a:r>
              <a:rPr lang="zh-CN" altLang="en-US" sz="1600">
                <a:sym typeface="+mn-ea"/>
              </a:rPr>
              <a:t>因子之和小于</a:t>
            </a:r>
            <a:r>
              <a:rPr altLang="zh-CN" sz="1600">
                <a:sym typeface="+mn-ea"/>
              </a:rPr>
              <a:t>x</a:t>
            </a:r>
            <a:r>
              <a:rPr lang="zh-CN" altLang="en-US" sz="1600">
                <a:sym typeface="+mn-ea"/>
              </a:rPr>
              <a:t>的两倍，则有</a:t>
            </a:r>
            <a:r>
              <a:rPr altLang="zh-CN" sz="1600">
                <a:sym typeface="+mn-ea"/>
              </a:rPr>
              <a:t>x</a:t>
            </a:r>
            <a:r>
              <a:rPr lang="zh-CN" altLang="en-US" sz="1600">
                <a:sym typeface="+mn-ea"/>
              </a:rPr>
              <a:t>贡献，否则贡献为</a:t>
            </a:r>
            <a:r>
              <a:rPr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求</a:t>
            </a:r>
            <a:r>
              <a:rPr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到</a:t>
            </a:r>
            <a:r>
              <a:rPr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所有数贡献之和。</a:t>
            </a:r>
            <a:endParaRPr lang="zh-CN" altLang="en-US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1≤n≤1000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</a:t>
            </a:r>
            <a:r>
              <a:rPr lang="zh-CN" altLang="en-US" sz="1600">
                <a:sym typeface="+mn-ea"/>
              </a:rPr>
              <a:t>数学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972969" y="166052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牛牛做水题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125" y="1179830"/>
            <a:ext cx="79076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模拟即可。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注意求因子之和只需要从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遍历到      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例如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的因子有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1,2,3,4,6,12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12=1*12=2*6=3*4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，一一对应。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特判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是完全平方数！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16=1*16=2*8=4*4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9345" y="1468755"/>
          <a:ext cx="338455" cy="30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241300" imgH="215900" progId="Equation.KSEE3">
                  <p:embed/>
                </p:oleObj>
              </mc:Choice>
              <mc:Fallback>
                <p:oleObj name="" r:id="rId7" imgW="241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9345" y="1468755"/>
                        <a:ext cx="338455" cy="30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894080" y="1252855"/>
            <a:ext cx="314769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第二题 牛牛浇树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21665" y="2101215"/>
            <a:ext cx="4402455" cy="17068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有</a:t>
            </a:r>
            <a:r>
              <a:rPr altLang="zh-CN" sz="1400">
                <a:sym typeface="+mn-ea"/>
              </a:rPr>
              <a:t>n</a:t>
            </a:r>
            <a:r>
              <a:rPr lang="zh-CN" altLang="en-US" sz="1400">
                <a:sym typeface="+mn-ea"/>
              </a:rPr>
              <a:t>个数，初始全</a:t>
            </a:r>
            <a:r>
              <a:rPr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，</a:t>
            </a:r>
            <a:r>
              <a:rPr lang="zh-CN" altLang="en-US" sz="1400">
                <a:sym typeface="+mn-ea"/>
              </a:rPr>
              <a:t>每次操作可以让区间</a:t>
            </a:r>
            <a:r>
              <a:rPr altLang="zh-CN" sz="1400">
                <a:sym typeface="+mn-ea"/>
              </a:rPr>
              <a:t>[l,r]</a:t>
            </a:r>
            <a:r>
              <a:rPr lang="zh-CN" altLang="en-US" sz="1400">
                <a:sym typeface="+mn-ea"/>
              </a:rPr>
              <a:t>上所有数</a:t>
            </a:r>
            <a:r>
              <a:rPr altLang="zh-CN" sz="1400">
                <a:sym typeface="+mn-ea"/>
              </a:rPr>
              <a:t>+1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问所有操作之后奇数的个数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数据范围：</a:t>
            </a:r>
            <a:r>
              <a:rPr altLang="zh-CN" sz="1400">
                <a:sym typeface="+mn-ea"/>
              </a:rPr>
              <a:t>n≤2e7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知识点：差分、前缀和</a:t>
            </a:r>
            <a:endParaRPr altLang="zh-CN" sz="1400"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牛牛浇树</a:t>
            </a:r>
            <a:endParaRPr lang="zh-CN" altLang="en-US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850" y="1339215"/>
            <a:ext cx="6365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如果</a:t>
            </a:r>
            <a:r>
              <a:rPr lang="en-US" altLang="zh-CN">
                <a:ea typeface="宋体" panose="02010600030101010101" pitchFamily="2" charset="-122"/>
              </a:rPr>
              <a:t>O(n^2)</a:t>
            </a:r>
            <a:r>
              <a:rPr lang="zh-CN" altLang="en-US">
                <a:ea typeface="宋体" panose="02010600030101010101" pitchFamily="2" charset="-122"/>
              </a:rPr>
              <a:t>模拟区间加一的过程，肯定超时。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开一个差分数组：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0 0 0 0 1 0 0 0 -1 0 0 0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前缀和之后变成：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0 0 0 0 1 1 1 1 0 0 0 0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因此，对于区间</a:t>
            </a:r>
            <a:r>
              <a:rPr lang="en-US" altLang="zh-CN">
                <a:ea typeface="宋体" panose="02010600030101010101" pitchFamily="2" charset="-122"/>
              </a:rPr>
              <a:t>[l,r]</a:t>
            </a:r>
            <a:r>
              <a:rPr lang="zh-CN" altLang="en-US">
                <a:ea typeface="宋体" panose="02010600030101010101" pitchFamily="2" charset="-122"/>
              </a:rPr>
              <a:t>上所有数加一，等价于差分数组中</a:t>
            </a:r>
            <a:r>
              <a:rPr lang="en-US" altLang="zh-CN">
                <a:ea typeface="宋体" panose="02010600030101010101" pitchFamily="2" charset="-122"/>
              </a:rPr>
              <a:t>a[l]++,a[r+1]--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最后前缀和即可。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05" y="1283335"/>
            <a:ext cx="352615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第三题 挑选方案问题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有</a:t>
            </a:r>
            <a:r>
              <a:rPr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个盘子，问选出</a:t>
            </a:r>
            <a:r>
              <a:rPr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个面包的方案数。</a:t>
            </a:r>
            <a:endParaRPr lang="zh-CN" altLang="en-US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n≤10^9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知识点：思维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641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挑选方案问题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6240" y="1287780"/>
            <a:ext cx="6964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ea typeface="宋体" panose="02010600030101010101" pitchFamily="2" charset="-122"/>
              </a:rPr>
              <a:t>第1个盘子里有无限个面包；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第2个盘子里只有1个面包；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第3个盘子里只有4个面包；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第4个盘子里也有无限个面包，但必须两个两个地拿；（必须拿</a:t>
            </a:r>
            <a:r>
              <a:rPr lang="en-US" altLang="zh-CN">
                <a:ea typeface="宋体" panose="02010600030101010101" pitchFamily="2" charset="-122"/>
              </a:rPr>
              <a:t>2a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第5个盘子里也有无限个面包，但必须5个5个地拿；（必须拿</a:t>
            </a:r>
            <a:r>
              <a:rPr lang="en-US" altLang="zh-CN">
                <a:ea typeface="宋体" panose="02010600030101010101" pitchFamily="2" charset="-122"/>
              </a:rPr>
              <a:t>5b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27785" y="3275330"/>
            <a:ext cx="480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方程：</a:t>
            </a:r>
            <a:r>
              <a:rPr lang="en-US" altLang="zh-CN"/>
              <a:t>x+y+z+2a+5b=n	</a:t>
            </a:r>
            <a:r>
              <a:rPr lang="zh-CN" altLang="en-US">
                <a:ea typeface="宋体" panose="02010600030101010101" pitchFamily="2" charset="-122"/>
              </a:rPr>
              <a:t>（其中</a:t>
            </a:r>
            <a:r>
              <a:rPr lang="en-US" altLang="zh-CN">
                <a:ea typeface="宋体" panose="02010600030101010101" pitchFamily="2" charset="-122"/>
              </a:rPr>
              <a:t>y≤1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z≤4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641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挑选方案问题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764030" y="1118235"/>
            <a:ext cx="480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方程：</a:t>
            </a:r>
            <a:r>
              <a:rPr lang="en-US" altLang="zh-CN"/>
              <a:t>x+y+z+2a+5b=n	</a:t>
            </a:r>
            <a:r>
              <a:rPr lang="zh-CN" altLang="en-US">
                <a:ea typeface="宋体" panose="02010600030101010101" pitchFamily="2" charset="-122"/>
              </a:rPr>
              <a:t>（其中</a:t>
            </a:r>
            <a:r>
              <a:rPr lang="en-US" altLang="zh-CN">
                <a:ea typeface="宋体" panose="02010600030101010101" pitchFamily="2" charset="-122"/>
              </a:rPr>
              <a:t>y≤1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z≤4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4030" y="2428875"/>
            <a:ext cx="4803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x+(2a+y)+(5b+z)=n	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（其中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y≤1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z≤4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78025" y="3721100"/>
            <a:ext cx="442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把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分成三个非负整数的和，有多少方案？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394710" y="1565910"/>
            <a:ext cx="565150" cy="784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641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挑选方案问题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2265" y="1189990"/>
            <a:ext cx="442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把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分成三个非负整数的和，有多少方案？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344930" y="238125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16200000">
            <a:off x="4368800" y="-137695"/>
            <a:ext cx="348615" cy="6396990"/>
          </a:xfrm>
          <a:prstGeom prst="leftBrace">
            <a:avLst>
              <a:gd name="adj1" fmla="val 8333"/>
              <a:gd name="adj2" fmla="val 52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53585" y="33553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10805" y="727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隔板法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4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1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8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3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8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1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3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5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60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65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全屏显示(16:9)</PresentationFormat>
  <Paragraphs>100</Paragraphs>
  <Slides>13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Microsoft YaHei Regular</vt:lpstr>
      <vt:lpstr>Lantinghei SC R</vt:lpstr>
      <vt:lpstr>微软雅黑</vt:lpstr>
      <vt:lpstr>Segoe UI</vt:lpstr>
      <vt:lpstr>微软雅黑 Light</vt:lpstr>
      <vt:lpstr>Arial Unicode MS</vt:lpstr>
      <vt:lpstr>Segoe Print</vt:lpstr>
      <vt:lpstr>Office Theme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lenovo</cp:lastModifiedBy>
  <cp:revision>340</cp:revision>
  <dcterms:created xsi:type="dcterms:W3CDTF">2020-08-05T04:19:00Z</dcterms:created>
  <dcterms:modified xsi:type="dcterms:W3CDTF">2020-12-22T08:01:23Z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