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1" r:id="rId4"/>
    <p:sldId id="259" r:id="rId5"/>
    <p:sldId id="266" r:id="rId6"/>
    <p:sldId id="265" r:id="rId7"/>
    <p:sldId id="267" r:id="rId8"/>
    <p:sldId id="272" r:id="rId9"/>
    <p:sldId id="268" r:id="rId10"/>
    <p:sldId id="273" r:id="rId11"/>
    <p:sldId id="274" r:id="rId12"/>
    <p:sldId id="269" r:id="rId13"/>
    <p:sldId id="270" r:id="rId14"/>
    <p:sldId id="264" r:id="rId15"/>
    <p:sldId id="258" r:id="rId16"/>
    <p:sldId id="261" r:id="rId17"/>
    <p:sldId id="262" r:id="rId18"/>
    <p:sldId id="263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1" autoAdjust="0"/>
  </p:normalViewPr>
  <p:slideViewPr>
    <p:cSldViewPr snapToGrid="0">
      <p:cViewPr varScale="1">
        <p:scale>
          <a:sx n="69" d="100"/>
          <a:sy n="69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C264B-38AC-4906-9CAF-305CF247CCAE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EE770-8A74-4994-9D2C-04F51F3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9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34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37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12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60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3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6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43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的作用是保证轨迹的合理性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6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6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9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9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16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82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E770-8A74-4994-9D2C-04F51F3CCD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7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695FF-DABE-CFE7-2126-07328A8A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22D60C-6B8E-E2EB-3CFA-32FF91EF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8B1CC-D35E-AC93-566F-22D0515D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53B45-BAF5-B31D-99BB-09334732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1B95C-CDD6-2674-36A5-70A359CD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8ED90-AE0C-1FBF-BECE-E217DBA3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304A37-69F1-DC2D-79C8-760657BF7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71585-750C-EB8B-F345-BDCF697F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57FF7-4DEC-C9A4-7903-EBFBCD95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D3A04-1936-D4FA-B3CA-EB9A7A8C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6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E15311-62B9-B189-2275-C0785500F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4836DF-DEDF-D004-4E15-FD5D90F79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6B05A-4D85-771C-C880-325FE49F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E1C62-3BB1-8AD2-6E5D-09802E51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D30A7-C1F9-ECEE-312B-2908A3DB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6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185D6-5B4F-CDB4-B91A-8C0BF29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DF2FF-1DCF-D7E5-9608-9B35C6DB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7E33A-384C-754B-4B90-BFB12218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901EC-6805-17D3-6C8F-57CCF0E5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6DE4D-E563-B827-03F6-6BE02DA6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8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14AEB-56C5-4E7B-F9D0-BF5B306D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52F66-9DE2-562F-6516-0DF0EBFA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27106-A768-B9F5-168E-FB51B808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4AB14-6D2F-D85D-0914-105C3E5F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C29F4-0634-0F5D-1605-87BE2A20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8A6D5-B43C-7FF1-4F65-79C6EB56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069EF-F266-7AEB-B157-823981B90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92C075-856B-DC1D-6F09-2C2F507B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900DF-A558-2032-691A-35800809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9DDCA-5C6A-91CC-E2E5-D2B58F8A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A66E4-F49D-9603-13C0-4529FF95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6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87D67-DA9A-07A5-5D66-E5BC115B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39E408-7646-5508-8716-69744A89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07F194-FCF0-7C3C-9EA2-397DE2FE1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F218C3-5B2B-9ED4-51B6-62A3F66ED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B9A479-3526-3573-9556-A5644234E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6F0446-5E7D-8D9B-1A20-B794B31E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427B7-7392-0BC8-C720-09755016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5378B3-DB1F-1AC7-7A84-4AA09A13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3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D5A6E-C7C5-7961-C88B-1968E8C7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F6BE23-B991-2C73-8569-839208F2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4C9559-4D51-8451-26EE-5E3FAD10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D49A01-A36F-1F8C-1E9C-419F35E4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8F73A-0D2B-5133-55B5-5409EDE2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9DA1E1-5808-367E-8D1B-D4E1ECDA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5B737-BB4E-5E49-D015-56FDC83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0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B8793-AE60-658A-04EB-3FDEB705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63DE4-B3F0-5232-0A7D-EF1761CE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7AA16B-57BD-9EB8-2320-E2CE6CF7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16FAC-8FDF-0290-8DC3-55C21B90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81060D-BF9B-8B1A-C7E7-B0DAA7E2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C4122-863D-D959-6050-5ABE3968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8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53078-E951-A754-4154-878E98E2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5345B-2C34-A587-3BF8-77436DB59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4E3A4-E8E0-98AA-923B-86746A32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8069B-7B26-B11F-DA2C-036D521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FE842-CDB3-9C23-F766-9F32C1FC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E3C61-CC95-E57F-0394-1B40796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6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D96934-E614-4697-14AD-407960DA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13625-BDF4-CFA3-A49F-6C08272AF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D9863-EBEC-11CE-3DD0-E49667D2B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DF59-91FB-4742-9229-396F270441A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65349-2572-5DFD-C8A5-A2C91F114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562E9-CFBD-F56D-3C26-8625592F1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EF3E-1A0B-49F7-8601-48A12DD31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AB70A-361D-6864-D454-782485F3A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Motion Decomposition in Video Generation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615" y="4016105"/>
            <a:ext cx="9144000" cy="1655762"/>
          </a:xfrm>
        </p:spPr>
        <p:txBody>
          <a:bodyPr/>
          <a:lstStyle/>
          <a:p>
            <a:r>
              <a:rPr lang="en-US" altLang="zh-CN" dirty="0"/>
              <a:t>Presented by </a:t>
            </a:r>
            <a:r>
              <a:rPr lang="en-US" altLang="zh-CN" dirty="0" err="1"/>
              <a:t>Sunqi</a:t>
            </a:r>
            <a:r>
              <a:rPr lang="en-US" altLang="zh-CN" dirty="0"/>
              <a:t> Fan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45520-34A6-C1B7-A34E-57BEA27D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0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44" y="6027713"/>
            <a:ext cx="10231080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Hu, Y., Chen, Z., &amp; Luo, C. (2023). </a:t>
            </a:r>
            <a:r>
              <a:rPr lang="en-US" altLang="zh-CN" sz="1600" dirty="0" err="1"/>
              <a:t>LaMD</a:t>
            </a:r>
            <a:r>
              <a:rPr lang="en-US" altLang="zh-CN" sz="1600" dirty="0"/>
              <a:t>: Latent Motion Diffusion for Video Generation.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arXiv:2304.11603.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10347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LaMD</a:t>
            </a:r>
            <a:endParaRPr lang="zh-CN" altLang="en-US" sz="32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8EFB1-E7E2-58C4-839D-921F6AAB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31A424-9022-5C6F-794A-BCEC41ECF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44" y="1986234"/>
            <a:ext cx="5799019" cy="19195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D49541-9B1F-B1D9-FAFF-C1D15B959197}"/>
              </a:ext>
            </a:extLst>
          </p:cNvPr>
          <p:cNvSpPr txBox="1"/>
          <p:nvPr/>
        </p:nvSpPr>
        <p:spPr>
          <a:xfrm>
            <a:off x="712844" y="1054672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training objective:</a:t>
            </a:r>
            <a:endParaRPr lang="zh-CN" altLang="en-US" sz="2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FCBEA1-38AD-E7FA-FAF4-7EA70C16921A}"/>
              </a:ext>
            </a:extLst>
          </p:cNvPr>
          <p:cNvCxnSpPr>
            <a:cxnSpLocks/>
          </p:cNvCxnSpPr>
          <p:nvPr/>
        </p:nvCxnSpPr>
        <p:spPr>
          <a:xfrm>
            <a:off x="5703870" y="2909343"/>
            <a:ext cx="143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6F74858-3A9B-D0B4-BC74-D1A27C3828E8}"/>
              </a:ext>
            </a:extLst>
          </p:cNvPr>
          <p:cNvSpPr txBox="1"/>
          <p:nvPr/>
        </p:nvSpPr>
        <p:spPr>
          <a:xfrm>
            <a:off x="7204882" y="2717042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improve the realism of reconstructions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61E82C-86D1-EF6B-5898-7428A4C7A8EB}"/>
              </a:ext>
            </a:extLst>
          </p:cNvPr>
          <p:cNvCxnSpPr>
            <a:cxnSpLocks/>
          </p:cNvCxnSpPr>
          <p:nvPr/>
        </p:nvCxnSpPr>
        <p:spPr>
          <a:xfrm>
            <a:off x="6019900" y="3283124"/>
            <a:ext cx="1117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6900063-823A-CA38-5501-120A7FD9C6D7}"/>
              </a:ext>
            </a:extLst>
          </p:cNvPr>
          <p:cNvSpPr txBox="1"/>
          <p:nvPr/>
        </p:nvSpPr>
        <p:spPr>
          <a:xfrm>
            <a:off x="7204882" y="308637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reconstruction loss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71B248-61B8-D29F-A0DE-A3391B8C9A43}"/>
              </a:ext>
            </a:extLst>
          </p:cNvPr>
          <p:cNvCxnSpPr>
            <a:cxnSpLocks/>
          </p:cNvCxnSpPr>
          <p:nvPr/>
        </p:nvCxnSpPr>
        <p:spPr>
          <a:xfrm>
            <a:off x="6470683" y="3652456"/>
            <a:ext cx="666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9525C6-ABCF-3BDF-D31E-4874CAC30A11}"/>
              </a:ext>
            </a:extLst>
          </p:cNvPr>
          <p:cNvSpPr txBox="1"/>
          <p:nvPr/>
        </p:nvSpPr>
        <p:spPr>
          <a:xfrm>
            <a:off x="7204882" y="3482495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a clean decomposition of motion latent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2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44" y="6027713"/>
            <a:ext cx="10231080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Hu, Y., Chen, Z., &amp; Luo, C. (2023). </a:t>
            </a:r>
            <a:r>
              <a:rPr lang="en-US" altLang="zh-CN" sz="1600" dirty="0" err="1"/>
              <a:t>LaMD</a:t>
            </a:r>
            <a:r>
              <a:rPr lang="en-US" altLang="zh-CN" sz="1600" dirty="0"/>
              <a:t>: Latent Motion Diffusion for Video Generation.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arXiv:2304.11603.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10347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LaMD</a:t>
            </a:r>
            <a:endParaRPr lang="zh-CN" altLang="en-US" sz="32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8EFB1-E7E2-58C4-839D-921F6AAB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D49541-9B1F-B1D9-FAFF-C1D15B959197}"/>
              </a:ext>
            </a:extLst>
          </p:cNvPr>
          <p:cNvSpPr txBox="1"/>
          <p:nvPr/>
        </p:nvSpPr>
        <p:spPr>
          <a:xfrm>
            <a:off x="712843" y="1054672"/>
            <a:ext cx="7266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ablation study on the </a:t>
            </a:r>
            <a:r>
              <a:rPr lang="en-US" altLang="zh-CN" sz="2400" b="1" dirty="0"/>
              <a:t>channels</a:t>
            </a:r>
            <a:r>
              <a:rPr lang="en-US" altLang="zh-CN" sz="2400" dirty="0"/>
              <a:t> of motion latent: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380F1F-CAAF-CA93-4DBD-C85AF7048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86" y="1768618"/>
            <a:ext cx="5416889" cy="2333558"/>
          </a:xfrm>
          <a:prstGeom prst="rect">
            <a:avLst/>
          </a:prstGeom>
        </p:spPr>
      </p:pic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75EE9BBE-DE4C-3DA7-5148-8CDA127F0CDE}"/>
              </a:ext>
            </a:extLst>
          </p:cNvPr>
          <p:cNvSpPr/>
          <p:nvPr/>
        </p:nvSpPr>
        <p:spPr>
          <a:xfrm>
            <a:off x="6535552" y="1593197"/>
            <a:ext cx="5416889" cy="343621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dirty="0"/>
              <a:t>MCD-VAE can achieve high reconstruction performance even with a small </a:t>
            </a:r>
            <a:r>
              <a:rPr lang="en-US" altLang="zh-CN"/>
              <a:t>channel size.</a:t>
            </a:r>
            <a:endParaRPr lang="en-US" altLang="zh-C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dirty="0"/>
              <a:t>There is significant redundancy in motion.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dirty="0"/>
              <a:t>video compression through motion decomposition and compression holds great potential.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13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44" y="6027713"/>
            <a:ext cx="10231080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Yu, S., Sohn, K., Kim, S., &amp; Shin, J. (2023). Video probabilistic diffusion models in projected latent space. In Proceedings of the IEEE/CVF Conference on Computer Vision and Pattern Recognition (pp. 18456-18466).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10347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PVDM</a:t>
            </a:r>
            <a:endParaRPr lang="zh-CN" altLang="en-US" sz="32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8EFB1-E7E2-58C4-839D-921F6AAB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9B399B-9F42-DAB0-EC3E-A253CF6D6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08" y="1306476"/>
            <a:ext cx="10488940" cy="40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5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44" y="6027713"/>
            <a:ext cx="10231080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Yu, S., Sohn, K., Kim, S., &amp; Shin, J. (2023). Video probabilistic diffusion models in projected latent space. In Proceedings of the IEEE/CVF Conference on Computer Vision and Pattern Recognition (pp. 18456-18466).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10347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PVDM</a:t>
            </a:r>
            <a:endParaRPr lang="zh-CN" altLang="en-US" sz="32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8EFB1-E7E2-58C4-839D-921F6AAB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346137-7D8E-9275-C40B-668BFA9CE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38" y="1193533"/>
            <a:ext cx="10424421" cy="41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6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366" y="6217527"/>
            <a:ext cx="7536007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Liu, B., Liu, X., Dai, A., Zeng, Z., Cui, Z., &amp; Yang, J. (2023). Dual-Stream Diffusion Net for Text-to-Video Generation.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arXiv:2308.08316.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26710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DSDN</a:t>
            </a:r>
            <a:endParaRPr lang="zh-CN" altLang="en-US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CDF991-4220-2AEE-66EA-D62C3545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383" y="959850"/>
            <a:ext cx="5768950" cy="3673502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543BD501-66D8-A389-6447-4CBCFA3A0757}"/>
              </a:ext>
            </a:extLst>
          </p:cNvPr>
          <p:cNvSpPr txBox="1">
            <a:spLocks/>
          </p:cNvSpPr>
          <p:nvPr/>
        </p:nvSpPr>
        <p:spPr>
          <a:xfrm>
            <a:off x="770595" y="5202238"/>
            <a:ext cx="753600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Motion Decomposition + Temporal Layer </a:t>
            </a:r>
            <a:endParaRPr lang="zh-CN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8EFB1-E7E2-58C4-839D-921F6AAB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31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366" y="6217527"/>
            <a:ext cx="7536007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Liu, B., Liu, X., Dai, A., Zeng, Z., Cui, Z., &amp; Yang, J. (2023). Dual-Stream Diffusion Net for Text-to-Video Generation.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arXiv:2308.08316.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2B6E55-4203-8DEF-D2DA-39D61776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31" y="794477"/>
            <a:ext cx="8598342" cy="50358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26710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DSDN</a:t>
            </a:r>
            <a:endParaRPr lang="zh-CN" altLang="en-US" sz="32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2E3C7E6-65BC-C3C3-45AA-5C97BBC9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7CDB3F-D583-65B1-DB3C-6FDD899D2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203" y="2688852"/>
            <a:ext cx="2711589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8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366" y="6217527"/>
            <a:ext cx="7536007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Liu, B., Liu, X., Dai, A., Zeng, Z., Cui, Z., &amp; Yang, J. (2023). Dual-Stream Diffusion Net for Text-to-Video Generation.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arXiv:2308.08316.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26710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DSDN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Motion Decomposer</a:t>
            </a:r>
            <a:endParaRPr lang="zh-CN" altLang="en-US" sz="32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2E3C7E6-65BC-C3C3-45AA-5C97BBC9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F981DD-4B05-4B93-8B30-0D0D5BBAD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67" y="839235"/>
            <a:ext cx="2537077" cy="517952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54DCDC-ADBC-7C03-5545-9EC61CE41A18}"/>
              </a:ext>
            </a:extLst>
          </p:cNvPr>
          <p:cNvCxnSpPr>
            <a:cxnSpLocks/>
          </p:cNvCxnSpPr>
          <p:nvPr/>
        </p:nvCxnSpPr>
        <p:spPr>
          <a:xfrm flipV="1">
            <a:off x="2647476" y="2145256"/>
            <a:ext cx="1773333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502C87-DAB1-2EC5-2ADD-7D6C207049A8}"/>
              </a:ext>
            </a:extLst>
          </p:cNvPr>
          <p:cNvSpPr txBox="1"/>
          <p:nvPr/>
        </p:nvSpPr>
        <p:spPr>
          <a:xfrm>
            <a:off x="4455907" y="1924129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reduce the channel, reduce the computation cost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91D72C2-AC6B-DB81-5DCB-858F8636C59A}"/>
              </a:ext>
            </a:extLst>
          </p:cNvPr>
          <p:cNvCxnSpPr>
            <a:cxnSpLocks/>
          </p:cNvCxnSpPr>
          <p:nvPr/>
        </p:nvCxnSpPr>
        <p:spPr>
          <a:xfrm>
            <a:off x="2518217" y="3342559"/>
            <a:ext cx="1851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39A27564-9C1B-89B2-16AB-9BD9FE4ED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809" y="3092546"/>
            <a:ext cx="2336653" cy="5000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B24189F-1FA5-5560-88EC-661E2272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205" y="2701765"/>
            <a:ext cx="2711589" cy="1016052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6E4247-CA38-1C2E-999C-ABF3FA0D7E26}"/>
              </a:ext>
            </a:extLst>
          </p:cNvPr>
          <p:cNvCxnSpPr>
            <a:cxnSpLocks/>
          </p:cNvCxnSpPr>
          <p:nvPr/>
        </p:nvCxnSpPr>
        <p:spPr>
          <a:xfrm flipV="1">
            <a:off x="2647477" y="4656113"/>
            <a:ext cx="1773333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13F5871-76C3-8665-D5F2-56B710608535}"/>
              </a:ext>
            </a:extLst>
          </p:cNvPr>
          <p:cNvSpPr txBox="1"/>
          <p:nvPr/>
        </p:nvSpPr>
        <p:spPr>
          <a:xfrm>
            <a:off x="4455907" y="441844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restore the 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23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366" y="6217527"/>
            <a:ext cx="7536007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Liu, B., Liu, X., Dai, A., Zeng, Z., Cui, Z., &amp; Yang, J. (2023). Dual-Stream Diffusion Net for Text-to-Video Generation.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arXiv:2308.08316.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26710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DSDN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Motion Combiner</a:t>
            </a:r>
            <a:endParaRPr lang="zh-CN" altLang="en-US" sz="32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2E3C7E6-65BC-C3C3-45AA-5C97BBC9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E502C87-DAB1-2EC5-2ADD-7D6C207049A8}"/>
              </a:ext>
            </a:extLst>
          </p:cNvPr>
          <p:cNvSpPr txBox="1"/>
          <p:nvPr/>
        </p:nvSpPr>
        <p:spPr>
          <a:xfrm>
            <a:off x="4420809" y="4215493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reduce the channel, reduce the computation cost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B24189F-1FA5-5560-88EC-661E22724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205" y="2701765"/>
            <a:ext cx="2711589" cy="10160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13F5871-76C3-8665-D5F2-56B710608535}"/>
              </a:ext>
            </a:extLst>
          </p:cNvPr>
          <p:cNvSpPr txBox="1"/>
          <p:nvPr/>
        </p:nvSpPr>
        <p:spPr>
          <a:xfrm>
            <a:off x="4359055" y="1687701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restore the channel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9D494-B47A-352F-9C4C-800F87383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43" y="660817"/>
            <a:ext cx="3079349" cy="5363481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6E4247-CA38-1C2E-999C-ABF3FA0D7E26}"/>
              </a:ext>
            </a:extLst>
          </p:cNvPr>
          <p:cNvCxnSpPr>
            <a:cxnSpLocks/>
          </p:cNvCxnSpPr>
          <p:nvPr/>
        </p:nvCxnSpPr>
        <p:spPr>
          <a:xfrm flipV="1">
            <a:off x="2580909" y="1872367"/>
            <a:ext cx="1773333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54DCDC-ADBC-7C03-5545-9EC61CE41A18}"/>
              </a:ext>
            </a:extLst>
          </p:cNvPr>
          <p:cNvCxnSpPr>
            <a:cxnSpLocks/>
          </p:cNvCxnSpPr>
          <p:nvPr/>
        </p:nvCxnSpPr>
        <p:spPr>
          <a:xfrm flipV="1">
            <a:off x="2647476" y="4418445"/>
            <a:ext cx="1773333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91D72C2-AC6B-DB81-5DCB-858F8636C59A}"/>
              </a:ext>
            </a:extLst>
          </p:cNvPr>
          <p:cNvCxnSpPr>
            <a:cxnSpLocks/>
          </p:cNvCxnSpPr>
          <p:nvPr/>
        </p:nvCxnSpPr>
        <p:spPr>
          <a:xfrm>
            <a:off x="3100009" y="3321453"/>
            <a:ext cx="1254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A6E689A8-DD7F-1BA6-F796-4FCDF132D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016" y="3033809"/>
            <a:ext cx="4167763" cy="5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3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366" y="6217527"/>
            <a:ext cx="7536007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Liu, B., Liu, X., Dai, A., Zeng, Z., Cui, Z., &amp; Yang, J. (2023). Dual-Stream Diffusion Net for Text-to-Video Generation.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arXiv:2308.08316.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26710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DSDN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Results</a:t>
            </a:r>
            <a:endParaRPr lang="zh-CN" altLang="en-US" sz="32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2E3C7E6-65BC-C3C3-45AA-5C97BBC9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024D46-634C-E36A-44E0-AB3EA8F41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4" y="868177"/>
            <a:ext cx="8695297" cy="48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FA51793-E4D6-50EB-7259-635133C3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90D34532-3B4B-C94E-01CC-AA7FD8433CAE}"/>
              </a:ext>
            </a:extLst>
          </p:cNvPr>
          <p:cNvSpPr txBox="1"/>
          <p:nvPr/>
        </p:nvSpPr>
        <p:spPr>
          <a:xfrm>
            <a:off x="646712" y="483418"/>
            <a:ext cx="9631163" cy="428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0" i="0" dirty="0">
                <a:solidFill>
                  <a:srgbClr val="24292F"/>
                </a:solidFill>
                <a:effectLst/>
                <a:latin typeface="-apple-system"/>
              </a:rPr>
              <a:t>Outline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24292F"/>
                </a:solidFill>
                <a:latin typeface="-apple-system"/>
              </a:rPr>
              <a:t>MoCoGAN</a:t>
            </a:r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    </a:t>
            </a:r>
            <a:r>
              <a:rPr lang="en-US" altLang="zh-CN" sz="2000" dirty="0" err="1"/>
              <a:t>Mocogan</a:t>
            </a:r>
            <a:r>
              <a:rPr lang="en-US" altLang="zh-CN" sz="2000" dirty="0"/>
              <a:t>: Decomposing motion and content for video generation</a:t>
            </a:r>
            <a:endParaRPr lang="en-US" altLang="zh-CN" sz="20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24292F"/>
                </a:solidFill>
                <a:latin typeface="-apple-system"/>
              </a:rPr>
              <a:t>LaMD</a:t>
            </a:r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             </a:t>
            </a:r>
            <a:r>
              <a:rPr lang="en-US" altLang="zh-CN" sz="2000" dirty="0" err="1"/>
              <a:t>LaMD</a:t>
            </a:r>
            <a:r>
              <a:rPr lang="en-US" altLang="zh-CN" sz="2000" dirty="0"/>
              <a:t>: Latent Motion Diffusion for Video Generation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PVDM            </a:t>
            </a:r>
            <a:r>
              <a:rPr lang="en-US" altLang="zh-CN" sz="2000" dirty="0"/>
              <a:t>Video probabilistic diffusion models in projected latent space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DSDN             </a:t>
            </a:r>
            <a:r>
              <a:rPr lang="en-US" altLang="zh-CN" sz="2000" dirty="0"/>
              <a:t>Dual-Stream Diffusion Net for Text-to-Video Generation</a:t>
            </a:r>
          </a:p>
        </p:txBody>
      </p:sp>
    </p:spTree>
    <p:extLst>
      <p:ext uri="{BB962C8B-B14F-4D97-AF65-F5344CB8AC3E}">
        <p14:creationId xmlns:p14="http://schemas.microsoft.com/office/powerpoint/2010/main" val="276607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FA51793-E4D6-50EB-7259-635133C3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336B121-EF76-4A27-200F-148AEDAF2244}"/>
              </a:ext>
            </a:extLst>
          </p:cNvPr>
          <p:cNvCxnSpPr/>
          <p:nvPr/>
        </p:nvCxnSpPr>
        <p:spPr>
          <a:xfrm>
            <a:off x="5775158" y="798897"/>
            <a:ext cx="0" cy="525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8659A5B-6860-41C5-2B3B-43ABF615BA0B}"/>
              </a:ext>
            </a:extLst>
          </p:cNvPr>
          <p:cNvSpPr/>
          <p:nvPr/>
        </p:nvSpPr>
        <p:spPr>
          <a:xfrm>
            <a:off x="683394" y="1491916"/>
            <a:ext cx="1049153" cy="567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957B12-DF76-81EC-C8B9-3E815FCA515E}"/>
              </a:ext>
            </a:extLst>
          </p:cNvPr>
          <p:cNvSpPr/>
          <p:nvPr/>
        </p:nvSpPr>
        <p:spPr>
          <a:xfrm>
            <a:off x="2563076" y="1491916"/>
            <a:ext cx="1049153" cy="567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3B1C08A-32C5-92DB-09C9-D1796CBA0E0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732547" y="1775861"/>
            <a:ext cx="830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F3DD148-6275-F355-63F2-8740BFCB29B2}"/>
              </a:ext>
            </a:extLst>
          </p:cNvPr>
          <p:cNvSpPr txBox="1"/>
          <p:nvPr/>
        </p:nvSpPr>
        <p:spPr>
          <a:xfrm>
            <a:off x="1747258" y="14065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inflate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0631DF-B0E9-608A-A4D4-57C026C56D9C}"/>
              </a:ext>
            </a:extLst>
          </p:cNvPr>
          <p:cNvCxnSpPr>
            <a:cxnSpLocks/>
          </p:cNvCxnSpPr>
          <p:nvPr/>
        </p:nvCxnSpPr>
        <p:spPr>
          <a:xfrm flipV="1">
            <a:off x="3087652" y="2146434"/>
            <a:ext cx="0" cy="55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55DADBD-E2D4-5A2B-7321-27C96E79B1FD}"/>
              </a:ext>
            </a:extLst>
          </p:cNvPr>
          <p:cNvSpPr txBox="1"/>
          <p:nvPr/>
        </p:nvSpPr>
        <p:spPr>
          <a:xfrm>
            <a:off x="3174267" y="225355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92C6FE-407D-3EDA-557D-65EACE7B21EF}"/>
              </a:ext>
            </a:extLst>
          </p:cNvPr>
          <p:cNvSpPr/>
          <p:nvPr/>
        </p:nvSpPr>
        <p:spPr>
          <a:xfrm>
            <a:off x="2475424" y="2791327"/>
            <a:ext cx="1287029" cy="567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Temporal layer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199CA9-3EE6-4088-1F18-7009179DD720}"/>
              </a:ext>
            </a:extLst>
          </p:cNvPr>
          <p:cNvSpPr txBox="1"/>
          <p:nvPr/>
        </p:nvSpPr>
        <p:spPr>
          <a:xfrm>
            <a:off x="642357" y="3898231"/>
            <a:ext cx="1920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Tune-A-Video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AnimateDiff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DSDN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F78982-57B4-F487-41E3-CC7B44D9A5C1}"/>
              </a:ext>
            </a:extLst>
          </p:cNvPr>
          <p:cNvSpPr/>
          <p:nvPr/>
        </p:nvSpPr>
        <p:spPr>
          <a:xfrm>
            <a:off x="6264440" y="2264418"/>
            <a:ext cx="1049153" cy="567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 Video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D07AE1-6114-FE49-7826-274322F08096}"/>
              </a:ext>
            </a:extLst>
          </p:cNvPr>
          <p:cNvSpPr/>
          <p:nvPr/>
        </p:nvSpPr>
        <p:spPr>
          <a:xfrm>
            <a:off x="8277147" y="1491916"/>
            <a:ext cx="1049153" cy="567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Motion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FA052E6-93E5-4FB7-4FF2-B9B75143C093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7313593" y="1775861"/>
            <a:ext cx="963554" cy="77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B9C0CE0-5D36-7EA9-DF14-9F4397BFA435}"/>
              </a:ext>
            </a:extLst>
          </p:cNvPr>
          <p:cNvSpPr txBox="1"/>
          <p:nvPr/>
        </p:nvSpPr>
        <p:spPr>
          <a:xfrm>
            <a:off x="6824311" y="159856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decompose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A0AA68-D98E-8E40-BCB4-A5C1DFFF942D}"/>
              </a:ext>
            </a:extLst>
          </p:cNvPr>
          <p:cNvSpPr/>
          <p:nvPr/>
        </p:nvSpPr>
        <p:spPr>
          <a:xfrm>
            <a:off x="8286077" y="3052449"/>
            <a:ext cx="1049153" cy="567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Content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111D496-C402-7DA4-92AF-E87C074773EF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313593" y="2548363"/>
            <a:ext cx="972484" cy="78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AA0A68E-D8CD-E6E7-1FB1-A90E05CE9CBE}"/>
              </a:ext>
            </a:extLst>
          </p:cNvPr>
          <p:cNvCxnSpPr>
            <a:cxnSpLocks/>
          </p:cNvCxnSpPr>
          <p:nvPr/>
        </p:nvCxnSpPr>
        <p:spPr>
          <a:xfrm flipH="1">
            <a:off x="9335230" y="1783230"/>
            <a:ext cx="104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1F4266D-803C-464B-3509-22E76BD0BFD1}"/>
              </a:ext>
            </a:extLst>
          </p:cNvPr>
          <p:cNvSpPr txBox="1"/>
          <p:nvPr/>
        </p:nvSpPr>
        <p:spPr>
          <a:xfrm>
            <a:off x="9342101" y="13452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diffusion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0D34532-3B4B-C94E-01CC-AA7FD8433CAE}"/>
              </a:ext>
            </a:extLst>
          </p:cNvPr>
          <p:cNvSpPr txBox="1"/>
          <p:nvPr/>
        </p:nvSpPr>
        <p:spPr>
          <a:xfrm>
            <a:off x="6537373" y="3917480"/>
            <a:ext cx="1099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LFDM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LaMD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PVDM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DSDN</a:t>
            </a:r>
          </a:p>
        </p:txBody>
      </p:sp>
    </p:spTree>
    <p:extLst>
      <p:ext uri="{BB962C8B-B14F-4D97-AF65-F5344CB8AC3E}">
        <p14:creationId xmlns:p14="http://schemas.microsoft.com/office/powerpoint/2010/main" val="16792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FA51793-E4D6-50EB-7259-635133C3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90D34532-3B4B-C94E-01CC-AA7FD8433CAE}"/>
              </a:ext>
            </a:extLst>
          </p:cNvPr>
          <p:cNvSpPr txBox="1"/>
          <p:nvPr/>
        </p:nvSpPr>
        <p:spPr>
          <a:xfrm>
            <a:off x="646712" y="483418"/>
            <a:ext cx="9631163" cy="428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0" i="0" dirty="0">
                <a:solidFill>
                  <a:srgbClr val="24292F"/>
                </a:solidFill>
                <a:effectLst/>
                <a:latin typeface="-apple-system"/>
              </a:rPr>
              <a:t>Outline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24292F"/>
                </a:solidFill>
                <a:latin typeface="-apple-system"/>
              </a:rPr>
              <a:t>MoCoGAN</a:t>
            </a:r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    </a:t>
            </a:r>
            <a:r>
              <a:rPr lang="en-US" altLang="zh-CN" sz="2000" dirty="0" err="1"/>
              <a:t>Mocogan</a:t>
            </a:r>
            <a:r>
              <a:rPr lang="en-US" altLang="zh-CN" sz="2000" dirty="0"/>
              <a:t>: Decomposing motion and content for video generation</a:t>
            </a:r>
            <a:endParaRPr lang="en-US" altLang="zh-CN" sz="20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24292F"/>
                </a:solidFill>
                <a:latin typeface="-apple-system"/>
              </a:rPr>
              <a:t>LaMD</a:t>
            </a:r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             </a:t>
            </a:r>
            <a:r>
              <a:rPr lang="en-US" altLang="zh-CN" sz="2000" dirty="0" err="1"/>
              <a:t>LaMD</a:t>
            </a:r>
            <a:r>
              <a:rPr lang="en-US" altLang="zh-CN" sz="2000" dirty="0"/>
              <a:t>: Latent Motion Diffusion for Video Generation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PVDM            </a:t>
            </a:r>
            <a:r>
              <a:rPr lang="en-US" altLang="zh-CN" sz="2000" dirty="0"/>
              <a:t>Video probabilistic diffusion models in projected latent space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DSDN             </a:t>
            </a:r>
            <a:r>
              <a:rPr lang="en-US" altLang="zh-CN" sz="2000" dirty="0"/>
              <a:t>Dual-Stream Diffusion Net for Text-to-Video Generation</a:t>
            </a:r>
          </a:p>
        </p:txBody>
      </p:sp>
    </p:spTree>
    <p:extLst>
      <p:ext uri="{BB962C8B-B14F-4D97-AF65-F5344CB8AC3E}">
        <p14:creationId xmlns:p14="http://schemas.microsoft.com/office/powerpoint/2010/main" val="334131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26710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MoCoGAN</a:t>
            </a:r>
            <a:endParaRPr lang="zh-CN" altLang="en-US" sz="32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8EFB1-E7E2-58C4-839D-921F6AAB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副标题 2">
            <a:extLst>
              <a:ext uri="{FF2B5EF4-FFF2-40B4-BE49-F238E27FC236}">
                <a16:creationId xmlns:a16="http://schemas.microsoft.com/office/drawing/2014/main" id="{B9327646-6DDD-BF21-18F3-F0D85CAD3AA9}"/>
              </a:ext>
            </a:extLst>
          </p:cNvPr>
          <p:cNvSpPr txBox="1">
            <a:spLocks/>
          </p:cNvSpPr>
          <p:nvPr/>
        </p:nvSpPr>
        <p:spPr>
          <a:xfrm>
            <a:off x="831556" y="6178766"/>
            <a:ext cx="1023108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Tulyakov</a:t>
            </a:r>
            <a:r>
              <a:rPr lang="en-US" altLang="zh-CN" sz="1600" dirty="0"/>
              <a:t>, S., Liu, M. Y., Yang, X., &amp; Kautz, J. (2018). </a:t>
            </a:r>
            <a:r>
              <a:rPr lang="en-US" altLang="zh-CN" sz="1600" dirty="0" err="1"/>
              <a:t>Mocogan</a:t>
            </a:r>
            <a:r>
              <a:rPr lang="en-US" altLang="zh-CN" sz="1600" dirty="0"/>
              <a:t>: Decomposing motion and content for video generation. In Proceedings of the IEEE conference on computer vision and pattern recognition (pp. 1526-1535).</a:t>
            </a:r>
            <a:endParaRPr lang="zh-CN" altLang="en-US" sz="16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BE4E7BD-B4F0-0B2C-B9BF-4BAA39637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530" y="750841"/>
            <a:ext cx="4069369" cy="5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6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26710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MoCoGAN</a:t>
            </a:r>
            <a:endParaRPr lang="zh-CN" altLang="en-US" sz="32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8EFB1-E7E2-58C4-839D-921F6AAB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E6D668-699D-4309-6E9C-96A928811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61" y="2522197"/>
            <a:ext cx="5767545" cy="1012525"/>
          </a:xfrm>
          <a:prstGeom prst="rect">
            <a:avLst/>
          </a:prstGeom>
        </p:spPr>
      </p:pic>
      <p:sp>
        <p:nvSpPr>
          <p:cNvPr id="11" name="副标题 2">
            <a:extLst>
              <a:ext uri="{FF2B5EF4-FFF2-40B4-BE49-F238E27FC236}">
                <a16:creationId xmlns:a16="http://schemas.microsoft.com/office/drawing/2014/main" id="{6B17A9E9-CB8A-DC14-5F96-2794DA0E5687}"/>
              </a:ext>
            </a:extLst>
          </p:cNvPr>
          <p:cNvSpPr txBox="1">
            <a:spLocks/>
          </p:cNvSpPr>
          <p:nvPr/>
        </p:nvSpPr>
        <p:spPr>
          <a:xfrm>
            <a:off x="344103" y="1372698"/>
            <a:ext cx="753600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The compressed latent representation in </a:t>
            </a:r>
            <a:r>
              <a:rPr lang="en-US" altLang="zh-CN" b="1" dirty="0" err="1"/>
              <a:t>MoCoGAN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AA4A5C0-351F-8821-F51F-CD189BED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364" y="2662180"/>
            <a:ext cx="2863997" cy="14161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7D709DF-1316-22D4-B4E4-85FE00DCA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161" y="3977862"/>
            <a:ext cx="3238340" cy="1595146"/>
          </a:xfrm>
          <a:prstGeom prst="rect">
            <a:avLst/>
          </a:prstGeom>
        </p:spPr>
      </p:pic>
      <p:sp>
        <p:nvSpPr>
          <p:cNvPr id="17" name="副标题 16">
            <a:extLst>
              <a:ext uri="{FF2B5EF4-FFF2-40B4-BE49-F238E27FC236}">
                <a16:creationId xmlns:a16="http://schemas.microsoft.com/office/drawing/2014/main" id="{E0CFE76B-3667-D915-3BF3-5BC86ECFF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B9327646-6DDD-BF21-18F3-F0D85CAD3AA9}"/>
              </a:ext>
            </a:extLst>
          </p:cNvPr>
          <p:cNvSpPr txBox="1">
            <a:spLocks/>
          </p:cNvSpPr>
          <p:nvPr/>
        </p:nvSpPr>
        <p:spPr>
          <a:xfrm>
            <a:off x="831556" y="6178766"/>
            <a:ext cx="1023108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/>
              <a:t>Tulyakov, S., Liu, M. Y., Yang, X., &amp; Kautz, J. (2018). Mocogan: Decomposing motion and content for video generation. In Proceedings of the IEEE conference on computer vision and pattern recognition (pp. 1526-1535).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274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366" y="6217527"/>
            <a:ext cx="10231080" cy="1655762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Tulyakov</a:t>
            </a:r>
            <a:r>
              <a:rPr lang="en-US" altLang="zh-CN" sz="1600" dirty="0"/>
              <a:t>, S., Liu, M. Y., Yang, X., &amp; Kautz, J. (2018). </a:t>
            </a:r>
            <a:r>
              <a:rPr lang="en-US" altLang="zh-CN" sz="1600" dirty="0" err="1"/>
              <a:t>Mocogan</a:t>
            </a:r>
            <a:r>
              <a:rPr lang="en-US" altLang="zh-CN" sz="1600" dirty="0"/>
              <a:t>: Decomposing motion and content for video generation. In Proceedings of the IEEE conference on computer vision and pattern recognition (pp. 1526-1535).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267101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MoCoGAN</a:t>
            </a:r>
            <a:endParaRPr lang="zh-CN" altLang="en-US" sz="32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8EFB1-E7E2-58C4-839D-921F6AAB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D5A20A-FB47-6CCC-ADB4-2AD361FC2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651" y="129055"/>
            <a:ext cx="4688062" cy="60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0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44" y="6027713"/>
            <a:ext cx="10231080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Hu, Y., Chen, Z., &amp; Luo, C. (2023). </a:t>
            </a:r>
            <a:r>
              <a:rPr lang="en-US" altLang="zh-CN" sz="1600" dirty="0" err="1"/>
              <a:t>LaMD</a:t>
            </a:r>
            <a:r>
              <a:rPr lang="en-US" altLang="zh-CN" sz="1600" dirty="0"/>
              <a:t>: Latent Motion Diffusion for Video Generation.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arXiv:2304.11603.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267101" y="19103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LaMD</a:t>
            </a:r>
            <a:endParaRPr lang="zh-CN" altLang="en-US" sz="32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8EFB1-E7E2-58C4-839D-921F6AAB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D2A925-43F7-A2EB-ADF3-0446F7D2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44" y="2070884"/>
            <a:ext cx="10534346" cy="28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3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44" y="6027713"/>
            <a:ext cx="10231080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Hu, Y., Chen, Z., &amp; Luo, C. (2023). </a:t>
            </a:r>
            <a:r>
              <a:rPr lang="en-US" altLang="zh-CN" sz="1600" dirty="0" err="1"/>
              <a:t>LaMD</a:t>
            </a:r>
            <a:r>
              <a:rPr lang="en-US" altLang="zh-CN" sz="1600" dirty="0"/>
              <a:t>: Latent Motion Diffusion for Video Generation.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arXiv:2304.11603.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267101" y="19103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LaMD</a:t>
            </a:r>
            <a:endParaRPr lang="zh-CN" altLang="en-US" sz="32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8EFB1-E7E2-58C4-839D-921F6AAB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0D8635-7432-06FE-3B38-E172955F0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468" y="964431"/>
            <a:ext cx="7175804" cy="46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8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D74EA7-80AE-6FCC-6502-24DCF029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44" y="6027713"/>
            <a:ext cx="10231080" cy="165576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Hu, Y., Chen, Z., &amp; Luo, C. (2023). </a:t>
            </a:r>
            <a:r>
              <a:rPr lang="en-US" altLang="zh-CN" sz="1600" dirty="0" err="1"/>
              <a:t>LaMD</a:t>
            </a:r>
            <a:r>
              <a:rPr lang="en-US" altLang="zh-CN" sz="1600" dirty="0"/>
              <a:t>: Latent Motion Diffusion for Video Generation.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arXiv:2304.11603.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AABA1-6E5C-1111-E35D-786EFD1CA902}"/>
              </a:ext>
            </a:extLst>
          </p:cNvPr>
          <p:cNvSpPr txBox="1"/>
          <p:nvPr/>
        </p:nvSpPr>
        <p:spPr>
          <a:xfrm>
            <a:off x="113096" y="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LaMD</a:t>
            </a:r>
            <a:endParaRPr lang="zh-CN" altLang="en-US" sz="32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8EFB1-E7E2-58C4-839D-921F6AAB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2406"/>
            <a:ext cx="26574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E6124C-08AB-B1D1-95BF-7446A9B86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71" y="584775"/>
            <a:ext cx="9043159" cy="52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0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840</Words>
  <Application>Microsoft Office PowerPoint</Application>
  <PresentationFormat>宽屏</PresentationFormat>
  <Paragraphs>89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-apple-system</vt:lpstr>
      <vt:lpstr>等线</vt:lpstr>
      <vt:lpstr>等线 Light</vt:lpstr>
      <vt:lpstr>Arial</vt:lpstr>
      <vt:lpstr>Office 主题​​</vt:lpstr>
      <vt:lpstr>Motion Decomposition in Video Generation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Decomposition in Video Generation</dc:title>
  <dc:creator>范 孙奇</dc:creator>
  <cp:lastModifiedBy>范 孙奇</cp:lastModifiedBy>
  <cp:revision>32</cp:revision>
  <dcterms:created xsi:type="dcterms:W3CDTF">2023-09-03T02:30:52Z</dcterms:created>
  <dcterms:modified xsi:type="dcterms:W3CDTF">2023-09-06T14:43:17Z</dcterms:modified>
</cp:coreProperties>
</file>