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D7D31"/>
    <a:srgbClr val="00B050"/>
    <a:srgbClr val="B2B2B2"/>
    <a:srgbClr val="202020"/>
    <a:srgbClr val="323232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/>
          <p:cNvSpPr txBox="1"/>
          <p:nvPr/>
        </p:nvSpPr>
        <p:spPr>
          <a:xfrm>
            <a:off x="3935095" y="4051300"/>
            <a:ext cx="76708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935095" y="2268855"/>
            <a:ext cx="76708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4421505" y="3254375"/>
            <a:ext cx="1092200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en-US" altLang="zh-CN"/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n(L-2)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/>
          </a:p>
          <a:p>
            <a:r>
              <a:rPr lang="en-US" altLang="zh-CN"/>
              <a:t>b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n(L-2)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873625" y="1198245"/>
            <a:ext cx="778510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en-US" altLang="zh-CN"/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/>
          </a:p>
          <a:p>
            <a:r>
              <a:rPr lang="en-US" altLang="zh-CN"/>
              <a:t>b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266950" y="3613150"/>
            <a:ext cx="728980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en-US" altLang="zh-CN"/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/>
          </a:p>
          <a:p>
            <a:r>
              <a:rPr lang="en-US" altLang="zh-CN"/>
              <a:t>b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226945" y="2112010"/>
            <a:ext cx="646430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en-US" altLang="zh-CN"/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/>
          </a:p>
          <a:p>
            <a:r>
              <a:rPr lang="en-US" altLang="zh-CN"/>
              <a:t>b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6785" y="755650"/>
            <a:ext cx="60198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46785" y="1722755"/>
            <a:ext cx="60198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6785" y="2728595"/>
            <a:ext cx="60198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3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46785" y="4149090"/>
            <a:ext cx="60198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sz="1400" baseline="-25000">
                <a:solidFill>
                  <a:schemeClr val="bg1"/>
                </a:solidFill>
                <a:uFillTx/>
              </a:rPr>
              <a:t>n0</a:t>
            </a:r>
            <a:endParaRPr lang="en-US" altLang="zh-CN" sz="1400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6950" y="3508375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10" name="椭圆 9"/>
          <p:cNvSpPr/>
          <p:nvPr/>
        </p:nvSpPr>
        <p:spPr>
          <a:xfrm>
            <a:off x="3047365" y="791210"/>
            <a:ext cx="887730" cy="887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47365" y="2359660"/>
            <a:ext cx="887730" cy="887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47365" y="4079875"/>
            <a:ext cx="887730" cy="887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52135" y="1583690"/>
            <a:ext cx="887730" cy="887730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52135" y="3662045"/>
            <a:ext cx="887730" cy="887730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23275" y="2353310"/>
            <a:ext cx="976630" cy="9766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86605" y="2688590"/>
            <a:ext cx="927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......</a:t>
            </a:r>
            <a:endParaRPr lang="en-US" altLang="zh-CN" sz="2800"/>
          </a:p>
        </p:txBody>
      </p:sp>
      <p:sp>
        <p:nvSpPr>
          <p:cNvPr id="18" name="左大括号 17"/>
          <p:cNvSpPr/>
          <p:nvPr/>
        </p:nvSpPr>
        <p:spPr>
          <a:xfrm rot="16200000">
            <a:off x="1148715" y="4710430"/>
            <a:ext cx="197485" cy="937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4921250" y="3206750"/>
            <a:ext cx="295910" cy="4043680"/>
          </a:xfrm>
          <a:prstGeom prst="leftBrac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73795" y="4710430"/>
            <a:ext cx="197485" cy="93726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5" y="561848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15815" y="569404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Hidden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404225" y="56940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193415" y="387350"/>
            <a:ext cx="59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4360" y="1956435"/>
            <a:ext cx="59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37230" y="3338195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3134360" y="373316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98185" y="1117600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2155" y="3244850"/>
            <a:ext cx="104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n(L-2)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47735" y="184340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[L-1]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86450" y="2609850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cxnSp>
        <p:nvCxnSpPr>
          <p:cNvPr id="29" name="直接箭头连接符 28"/>
          <p:cNvCxnSpPr>
            <a:stCxn id="15" idx="6"/>
          </p:cNvCxnSpPr>
          <p:nvPr/>
        </p:nvCxnSpPr>
        <p:spPr>
          <a:xfrm>
            <a:off x="9399905" y="2841625"/>
            <a:ext cx="61150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09835" y="2716530"/>
            <a:ext cx="7416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y_hat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13" idx="6"/>
            <a:endCxn id="15" idx="2"/>
          </p:cNvCxnSpPr>
          <p:nvPr/>
        </p:nvCxnSpPr>
        <p:spPr>
          <a:xfrm>
            <a:off x="6539865" y="2027555"/>
            <a:ext cx="1883410" cy="814070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6"/>
          </p:cNvCxnSpPr>
          <p:nvPr/>
        </p:nvCxnSpPr>
        <p:spPr>
          <a:xfrm flipV="1">
            <a:off x="6539865" y="2974975"/>
            <a:ext cx="1854200" cy="11309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6"/>
            <a:endCxn id="10" idx="2"/>
          </p:cNvCxnSpPr>
          <p:nvPr/>
        </p:nvCxnSpPr>
        <p:spPr>
          <a:xfrm>
            <a:off x="1548765" y="1056640"/>
            <a:ext cx="1498600" cy="17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6"/>
          </p:cNvCxnSpPr>
          <p:nvPr/>
        </p:nvCxnSpPr>
        <p:spPr>
          <a:xfrm flipV="1">
            <a:off x="1548765" y="1297940"/>
            <a:ext cx="1430020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6"/>
          </p:cNvCxnSpPr>
          <p:nvPr/>
        </p:nvCxnSpPr>
        <p:spPr>
          <a:xfrm flipV="1">
            <a:off x="1548765" y="1416050"/>
            <a:ext cx="1478915" cy="161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0" idx="3"/>
          </p:cNvCxnSpPr>
          <p:nvPr/>
        </p:nvCxnSpPr>
        <p:spPr>
          <a:xfrm flipV="1">
            <a:off x="1548765" y="1548765"/>
            <a:ext cx="1628775" cy="290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9380000">
            <a:off x="2557780" y="1673225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460500" y="1269365"/>
            <a:ext cx="1717040" cy="1220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6"/>
          </p:cNvCxnSpPr>
          <p:nvPr/>
        </p:nvCxnSpPr>
        <p:spPr>
          <a:xfrm>
            <a:off x="1548765" y="2023745"/>
            <a:ext cx="1498600" cy="5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" idx="6"/>
          </p:cNvCxnSpPr>
          <p:nvPr/>
        </p:nvCxnSpPr>
        <p:spPr>
          <a:xfrm flipV="1">
            <a:off x="1548765" y="2915920"/>
            <a:ext cx="145923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6"/>
          </p:cNvCxnSpPr>
          <p:nvPr/>
        </p:nvCxnSpPr>
        <p:spPr>
          <a:xfrm flipV="1">
            <a:off x="1548765" y="3044190"/>
            <a:ext cx="1489075" cy="1405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 rot="19380000">
            <a:off x="2479040" y="2835910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cxnSp>
        <p:nvCxnSpPr>
          <p:cNvPr id="45" name="直接箭头连接符 44"/>
          <p:cNvCxnSpPr>
            <a:endCxn id="12" idx="1"/>
          </p:cNvCxnSpPr>
          <p:nvPr/>
        </p:nvCxnSpPr>
        <p:spPr>
          <a:xfrm>
            <a:off x="1380490" y="1367155"/>
            <a:ext cx="1797050" cy="284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460500" y="2236470"/>
            <a:ext cx="1586865" cy="208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5"/>
          </p:cNvCxnSpPr>
          <p:nvPr/>
        </p:nvCxnSpPr>
        <p:spPr>
          <a:xfrm>
            <a:off x="1460500" y="3242310"/>
            <a:ext cx="1527810" cy="119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5"/>
            <a:endCxn id="12" idx="3"/>
          </p:cNvCxnSpPr>
          <p:nvPr/>
        </p:nvCxnSpPr>
        <p:spPr>
          <a:xfrm>
            <a:off x="1460500" y="4662805"/>
            <a:ext cx="1717040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473960" y="4291965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cxnSp>
        <p:nvCxnSpPr>
          <p:cNvPr id="50" name="直接连接符 49"/>
          <p:cNvCxnSpPr>
            <a:stCxn id="17" idx="2"/>
            <a:endCxn id="10" idx="4"/>
          </p:cNvCxnSpPr>
          <p:nvPr/>
        </p:nvCxnSpPr>
        <p:spPr>
          <a:xfrm>
            <a:off x="3491230" y="755650"/>
            <a:ext cx="0" cy="923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0"/>
            <a:endCxn id="11" idx="4"/>
          </p:cNvCxnSpPr>
          <p:nvPr/>
        </p:nvCxnSpPr>
        <p:spPr>
          <a:xfrm>
            <a:off x="3491230" y="2359660"/>
            <a:ext cx="0" cy="887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3" idx="2"/>
            <a:endCxn id="12" idx="4"/>
          </p:cNvCxnSpPr>
          <p:nvPr/>
        </p:nvCxnSpPr>
        <p:spPr>
          <a:xfrm>
            <a:off x="3473450" y="4101465"/>
            <a:ext cx="17780" cy="8661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0"/>
            <a:endCxn id="13" idx="4"/>
          </p:cNvCxnSpPr>
          <p:nvPr/>
        </p:nvCxnSpPr>
        <p:spPr>
          <a:xfrm>
            <a:off x="6096000" y="1583690"/>
            <a:ext cx="0" cy="887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4" idx="0"/>
            <a:endCxn id="14" idx="4"/>
          </p:cNvCxnSpPr>
          <p:nvPr/>
        </p:nvCxnSpPr>
        <p:spPr>
          <a:xfrm>
            <a:off x="6096000" y="3662045"/>
            <a:ext cx="0" cy="887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5" idx="0"/>
            <a:endCxn id="15" idx="4"/>
          </p:cNvCxnSpPr>
          <p:nvPr/>
        </p:nvCxnSpPr>
        <p:spPr>
          <a:xfrm>
            <a:off x="8911590" y="2353310"/>
            <a:ext cx="0" cy="976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266950" y="327660"/>
            <a:ext cx="646430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en-US" altLang="zh-CN"/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/>
          </a:p>
          <a:p>
            <a:r>
              <a:rPr lang="en-US" altLang="zh-CN"/>
              <a:t>b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69225" y="1678940"/>
            <a:ext cx="778510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en-US" altLang="zh-CN"/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[L-1]</a:t>
            </a:r>
            <a:endParaRPr lang="en-US" altLang="zh-CN"/>
          </a:p>
          <a:p>
            <a:r>
              <a:rPr lang="en-US" altLang="zh-CN"/>
              <a:t>b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2909570" y="695960"/>
            <a:ext cx="33528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2879725" y="2688590"/>
            <a:ext cx="17780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3007995" y="3843020"/>
            <a:ext cx="197485" cy="137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5622290" y="1465580"/>
            <a:ext cx="276225" cy="13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5483860" y="3645535"/>
            <a:ext cx="295910" cy="1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 rot="1020000">
            <a:off x="8171815" y="2370455"/>
            <a:ext cx="365125" cy="128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10" idx="6"/>
            <a:endCxn id="13" idx="2"/>
          </p:cNvCxnSpPr>
          <p:nvPr/>
        </p:nvCxnSpPr>
        <p:spPr>
          <a:xfrm>
            <a:off x="3935095" y="1235075"/>
            <a:ext cx="1717040" cy="792480"/>
          </a:xfrm>
          <a:prstGeom prst="straightConnector1">
            <a:avLst/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6"/>
          </p:cNvCxnSpPr>
          <p:nvPr/>
        </p:nvCxnSpPr>
        <p:spPr>
          <a:xfrm flipV="1">
            <a:off x="3935095" y="2146300"/>
            <a:ext cx="1696720" cy="657225"/>
          </a:xfrm>
          <a:prstGeom prst="straightConnector1">
            <a:avLst/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2" idx="6"/>
            <a:endCxn id="13" idx="3"/>
          </p:cNvCxnSpPr>
          <p:nvPr/>
        </p:nvCxnSpPr>
        <p:spPr>
          <a:xfrm flipV="1">
            <a:off x="3935095" y="2341245"/>
            <a:ext cx="1847215" cy="2182495"/>
          </a:xfrm>
          <a:prstGeom prst="straightConnector1">
            <a:avLst/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5"/>
            <a:endCxn id="14" idx="2"/>
          </p:cNvCxnSpPr>
          <p:nvPr/>
        </p:nvCxnSpPr>
        <p:spPr>
          <a:xfrm>
            <a:off x="3804920" y="1548765"/>
            <a:ext cx="1847215" cy="2557145"/>
          </a:xfrm>
          <a:prstGeom prst="straightConnector1">
            <a:avLst/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5"/>
          </p:cNvCxnSpPr>
          <p:nvPr/>
        </p:nvCxnSpPr>
        <p:spPr>
          <a:xfrm>
            <a:off x="3804920" y="3117215"/>
            <a:ext cx="1837055" cy="1120140"/>
          </a:xfrm>
          <a:prstGeom prst="straightConnector1">
            <a:avLst/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5"/>
            <a:endCxn id="14" idx="3"/>
          </p:cNvCxnSpPr>
          <p:nvPr/>
        </p:nvCxnSpPr>
        <p:spPr>
          <a:xfrm flipV="1">
            <a:off x="3804920" y="4419600"/>
            <a:ext cx="1977390" cy="417830"/>
          </a:xfrm>
          <a:prstGeom prst="straightConnector1">
            <a:avLst/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 rot="19380000">
            <a:off x="5144135" y="2221230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79" name="文本框 78"/>
          <p:cNvSpPr txBox="1"/>
          <p:nvPr/>
        </p:nvSpPr>
        <p:spPr>
          <a:xfrm rot="780000">
            <a:off x="5105400" y="4036695"/>
            <a:ext cx="551815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 fontAlgn="ctr"/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80" name="文本框 79"/>
          <p:cNvSpPr txBox="1"/>
          <p:nvPr/>
        </p:nvSpPr>
        <p:spPr>
          <a:xfrm>
            <a:off x="3935095" y="604520"/>
            <a:ext cx="76708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6525895" y="1447165"/>
            <a:ext cx="76708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6539865" y="4294505"/>
            <a:ext cx="76708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9341485" y="2146300"/>
            <a:ext cx="100838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Sigmoid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8854440" y="158750"/>
                <a:ext cx="2824480" cy="10394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p>
                <a:r>
                  <a:rPr lang="en-US" altLang="zh-CN"/>
                  <a:t>Activation Function</a:t>
                </a:r>
                <a:endParaRPr lang="en-US" altLang="zh-CN"/>
              </a:p>
              <a:p>
                <a:r>
                  <a:rPr lang="en-US" altLang="zh-CN"/>
                  <a:t>ReLU: a = f(x) = max(0, x)</a:t>
                </a:r>
                <a:endParaRPr lang="en-US" altLang="zh-CN"/>
              </a:p>
              <a:p>
                <a:r>
                  <a:rPr lang="en-US" altLang="zh-CN"/>
                  <a:t>Sigmoid: a =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40" y="158750"/>
                <a:ext cx="2824480" cy="10394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/>
          <p:cNvSpPr txBox="1"/>
          <p:nvPr/>
        </p:nvSpPr>
        <p:spPr>
          <a:xfrm>
            <a:off x="3430905" y="106743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25190" y="263715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430905" y="44196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057900" y="1781810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096000" y="3751580"/>
            <a:ext cx="1003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n(L-2)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854440" y="2672715"/>
            <a:ext cx="60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019425" y="978535"/>
            <a:ext cx="54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007360" y="2549525"/>
            <a:ext cx="54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959735" y="433959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522595" y="1845945"/>
            <a:ext cx="676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434965" y="4115435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n(L-2)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[L-2]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94700" y="2514600"/>
            <a:ext cx="59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[L-1]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8989060" y="3751580"/>
                <a:ext cx="1922145" cy="6451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p>
                <a:r>
                  <a:rPr lang="en-US" altLang="zh-CN"/>
                  <a:t>Linear Function:</a:t>
                </a:r>
                <a:endParaRPr lang="en-US" altLang="zh-CN"/>
              </a:p>
              <a:p>
                <a:r>
                  <a:rPr lang="en-US" altLang="zh-CN"/>
                  <a:t>z = f(x) = W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</m:oMath>
                </a14:m>
                <a:r>
                  <a:rPr lang="en-US" altLang="zh-CN"/>
                  <a:t>x + b</a:t>
                </a:r>
                <a:endParaRPr lang="en-US" altLang="zh-CN"/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60" y="3751580"/>
                <a:ext cx="192214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107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Arial Black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fansuregrin</cp:lastModifiedBy>
  <cp:revision>9</cp:revision>
  <dcterms:created xsi:type="dcterms:W3CDTF">2022-03-12T04:34:13Z</dcterms:created>
  <dcterms:modified xsi:type="dcterms:W3CDTF">2022-03-12T04:34:13Z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