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39D62F-7058-42B8-A88D-47EA8E1A3F6D}">
  <a:tblStyle styleId="{EC39D62F-7058-42B8-A88D-47EA8E1A3F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a3dd2ef9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a3dd2ef9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a3dd2ef9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a3dd2ef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3dd2ef9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3dd2ef9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a3dd2ef9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a3dd2ef9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3dd2ef9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3dd2ef9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a3dd2ef9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a3dd2ef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3dd2ef9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3dd2ef9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3dd2ef9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3dd2ef9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a3dd2ef9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a3dd2ef9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a3dd2ef9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a3dd2ef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a3dd2ef9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a3dd2ef9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a3dd2ef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a3dd2ef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a3dd2ef9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a3dd2ef9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a3dd2ef9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a3dd2ef9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a3dd2ef9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a3dd2ef9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a3dd2ef9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a3dd2ef9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a3dd2ef9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a3dd2ef9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a3dd2ef9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a3dd2ef9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a3dd2ef9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a3dd2ef9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a3dd2ef9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a3dd2ef9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a3dd2ef9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a3dd2ef9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a3dd2ef9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a3dd2ef9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3dd2ef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3dd2ef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3dd2ef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3dd2ef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3dd2ef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3dd2ef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3dd2ef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3dd2ef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a3dd2ef9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a3dd2ef9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3dd2ef9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3dd2ef9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800" y="0"/>
            <a:ext cx="9202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22"/>
          <p:cNvGraphicFramePr/>
          <p:nvPr/>
        </p:nvGraphicFramePr>
        <p:xfrm>
          <a:off x="952500" y="89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Рост выпуска по отраслям, 1890-1900, %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Чугун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Уголь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Сталь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Нефть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486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175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1905-1913, %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69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M. E. Falkus, «The Industrialisation of Russia 1700-1914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»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The Macmillan Press, 1972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3"/>
          <p:cNvGraphicFramePr/>
          <p:nvPr/>
        </p:nvGraphicFramePr>
        <p:xfrm>
          <a:off x="176725" y="80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5474675"/>
                <a:gridCol w="1012525"/>
                <a:gridCol w="832275"/>
                <a:gridCol w="1359825"/>
              </a:tblGrid>
              <a:tr h="45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Машиностроительная продукция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Продукция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1908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1913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Прирост, %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Сельскохозяйственных уборочных машин, тыс. ед.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46,8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113,4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Подвижного железнодорожного состава, единиц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11.290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21.146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“Россия 1913 год. Статистико-документальный справочник”, Институт российской истории РАН, 1995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4"/>
          <p:cNvGraphicFramePr/>
          <p:nvPr/>
        </p:nvGraphicFramePr>
        <p:xfrm>
          <a:off x="2122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1230550"/>
                <a:gridCol w="1230550"/>
                <a:gridCol w="1230550"/>
                <a:gridCol w="1230550"/>
                <a:gridCol w="1230550"/>
                <a:gridCol w="1230550"/>
                <a:gridCol w="1230550"/>
              </a:tblGrid>
              <a:tr h="381000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Среднегодовые темпы железнодорожного строительства, км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1881-85</a:t>
                      </a:r>
                      <a:endParaRPr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1886-90</a:t>
                      </a:r>
                      <a:endParaRPr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1891-95</a:t>
                      </a:r>
                      <a:endParaRPr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1896-00</a:t>
                      </a:r>
                      <a:endParaRPr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1901-05</a:t>
                      </a:r>
                      <a:endParaRPr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1906-10</a:t>
                      </a:r>
                      <a:endParaRPr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1911-13</a:t>
                      </a:r>
                      <a:endParaRPr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632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1.294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3.235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1.570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1.099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1.192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25"/>
          <p:cNvGraphicFramePr/>
          <p:nvPr/>
        </p:nvGraphicFramePr>
        <p:xfrm>
          <a:off x="952500" y="52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Годовые темпы роста после начала современного экономического роста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Страна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Период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ВВП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ВВП на душу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Россия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1890-1913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Франция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1820-1850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Германия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1820-1850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Италия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1870-1880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Япония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1890-1913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Maddison, «Monitoring the World Economy 1820-1992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»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Paris, OECD, 1995.</a:t>
                      </a:r>
                      <a:endParaRPr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Дата начала роста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на основе A. Gershenkron, «Economic Backwardness in Historical Perspective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»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Harvard University Press, 1962.</a:t>
                      </a:r>
                      <a:endParaRPr i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26"/>
          <p:cNvGraphicFramePr/>
          <p:nvPr/>
        </p:nvGraphicFramePr>
        <p:xfrm>
          <a:off x="158425" y="35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2023775"/>
                <a:gridCol w="2567550"/>
                <a:gridCol w="2254200"/>
                <a:gridCol w="1981600"/>
              </a:tblGrid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Накопление капитала, % ВВП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Чистое внутреннее накопление капитала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Сальдо экспорта капитала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Внутреннее валовое накопление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Россия, 1909-13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12,2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-1,4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Дания, 1890-1913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8,6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-2,4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6,2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Норвегия, 1885-1914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9,5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-5,2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Япония, 1909-1913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-1,6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962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P. Gregory, «Economic growth of Russian Empire (end of XIX - beginning of XX century): </a:t>
                      </a:r>
                      <a:endParaRPr i="1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estimates and calculations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»</a:t>
                      </a:r>
                      <a:r>
                        <a:rPr i="1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Heuston, 2003.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7"/>
          <p:cNvGraphicFramePr/>
          <p:nvPr/>
        </p:nvGraphicFramePr>
        <p:xfrm>
          <a:off x="869550" y="112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Отношение национального долга к ВВП, %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Год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Франция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Британия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Германия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Россия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1887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1913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indent="45720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N. Ferguson, «The Pity of War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»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The Penguin Press, 1998.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8"/>
          <p:cNvGraphicFramePr/>
          <p:nvPr/>
        </p:nvGraphicFramePr>
        <p:xfrm>
          <a:off x="235900" y="12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1693075"/>
                <a:gridCol w="1693075"/>
                <a:gridCol w="1693075"/>
                <a:gridCol w="1693075"/>
                <a:gridCol w="1693075"/>
              </a:tblGrid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Золотой запас, тонн, 1913</a:t>
                      </a:r>
                      <a:endParaRPr b="1" sz="3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Россия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США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Франция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Британия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Германия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1185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394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1023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 (727)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420</a:t>
                      </a:r>
                      <a:endParaRPr sz="2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9"/>
          <p:cNvGraphicFramePr/>
          <p:nvPr/>
        </p:nvGraphicFramePr>
        <p:xfrm>
          <a:off x="1237800" y="106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3403000"/>
                <a:gridCol w="1134350"/>
                <a:gridCol w="2268650"/>
              </a:tblGrid>
              <a:tr h="3810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Оборотные капиталы</a:t>
                      </a:r>
                      <a:r>
                        <a:rPr lang="en"/>
                        <a:t>, млн руб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1905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1913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Кредитных товариществ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9,5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Ссудо-сберегательных обществ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Всего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614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30"/>
          <p:cNvGraphicFramePr/>
          <p:nvPr/>
        </p:nvGraphicFramePr>
        <p:xfrm>
          <a:off x="881375" y="42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3776775"/>
                <a:gridCol w="377677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Подушевой продукт</a:t>
                      </a:r>
                      <a:r>
                        <a:rPr lang="en"/>
                        <a:t>, в долларах 1990 года, по состоянию на 1897 год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Российская империя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1182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Санкт-Петербургская губерния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6826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Тургайская область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567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Великобритания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4428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США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3780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Португалия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1182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Япония 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1062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9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Markevich, «Economic Development of the late Russian Empire in a Regional Perspective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»</a:t>
                      </a:r>
                      <a:r>
                        <a:rPr i="1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2014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31"/>
          <p:cNvGraphicFramePr/>
          <p:nvPr/>
        </p:nvGraphicFramePr>
        <p:xfrm>
          <a:off x="952500" y="19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Подушевой ВРП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Губерния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рублей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Воронежская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Лодзинская (Польша)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Кубанская область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Ярославская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Владимирская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Екатеринославская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Лифляндская (Рижская)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Московская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Приморская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Санкт-Петербургская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131800"/>
            <a:ext cx="8520600" cy="4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“Будущее принадлежит России, которая усиливается и усиливается и нависает над нами, как ночной кошмар” - </a:t>
            </a:r>
            <a:r>
              <a:rPr i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Курт Рицлер, секретарь канцлера Германии фон Бетман-Гольвега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“К середине текущего столетия Россия будет господствовать над Европой как в политической, так и в экономическом и финансовом отношении” - </a:t>
            </a:r>
            <a:r>
              <a:rPr i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Эдмон Тери, главный редактор журнала “Экономист Европы”</a:t>
            </a:r>
            <a:endParaRPr i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“Перспективы будущего угнетают. Через два или три года Россия завершит перевооружение. Мощь наших противников будет чрезвычайно велика” - </a:t>
            </a:r>
            <a:r>
              <a:rPr i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министр иностранных дел Германии фон Ягов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896" y="0"/>
            <a:ext cx="373962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idx="1" type="subTitle"/>
          </p:nvPr>
        </p:nvSpPr>
        <p:spPr>
          <a:xfrm>
            <a:off x="311700" y="262175"/>
            <a:ext cx="8520600" cy="43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3"/>
          <p:cNvGraphicFramePr/>
          <p:nvPr/>
        </p:nvGraphicFramePr>
        <p:xfrm>
          <a:off x="952500" y="100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Продукция</a:t>
                      </a:r>
                      <a:endParaRPr b="1" sz="1800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В среднем за год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Прирост 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1898-1902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1908-1912</a:t>
                      </a:r>
                      <a:endParaRPr sz="1800"/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Пшеница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157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37,5 %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Все зерновые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508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622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22,5 %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Сахарная свекла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42 %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34"/>
          <p:cNvGraphicFramePr/>
          <p:nvPr/>
        </p:nvGraphicFramePr>
        <p:xfrm>
          <a:off x="952500" y="96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Средний размер крестьянского хозяйства, десятин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США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Англия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Германия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Франция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Бельгия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Япония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Россия, все хозяйства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Россия, крестьянские хозяйства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21,3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13,5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 gridSpan="6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Горемыкин М. И., "Аграрный вопрос. Некоторые данные к обсуждению его в Государственной Думе", СПб., 1907.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idx="1" type="subTitle"/>
          </p:nvPr>
        </p:nvSpPr>
        <p:spPr>
          <a:xfrm>
            <a:off x="311700" y="262175"/>
            <a:ext cx="8520600" cy="43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35"/>
          <p:cNvGraphicFramePr/>
          <p:nvPr/>
        </p:nvGraphicFramePr>
        <p:xfrm>
          <a:off x="1047300" y="102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Миллионов десятин в Центральной России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Крестьянских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Дворянских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1887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1913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S. F. Williams, "Liberal Reform in an Illiberal Regime: The Creation of Private Property in Russia, 1906-1915", Stanford, 2008.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36"/>
          <p:cNvGraphicFramePr/>
          <p:nvPr/>
        </p:nvGraphicFramePr>
        <p:xfrm>
          <a:off x="1059150" y="76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Переехало в Сибирь, тыс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Переехало из Сибири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Семейных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2.869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Одиноких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Неорганизованных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Всего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3.772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1.027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Осталось в Сибири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2.746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М. А. Давыдов, “Двадцать лет до Великой войны: российская модернизация Витте - Столыпина”, СПб, 2016.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37"/>
          <p:cNvGraphicFramePr/>
          <p:nvPr/>
        </p:nvGraphicFramePr>
        <p:xfrm>
          <a:off x="224125" y="28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4406600"/>
                <a:gridCol w="1176900"/>
                <a:gridCol w="1120675"/>
                <a:gridCol w="954825"/>
                <a:gridCol w="1025875"/>
              </a:tblGrid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Сословный состав студентов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Сословия</a:t>
                      </a:r>
                      <a:endParaRPr b="1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1900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1914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число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доля, %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число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доля, %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Дети дворян, чиновников и офицеров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Дети мещан, купцов, цеховых, крестьян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17744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Дети лиц духовного звания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Иные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Итого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15490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35695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Иванов А.Е., “Высшая школа России в конце XIX - начале XX века”, М., 1991.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38"/>
          <p:cNvGraphicFramePr/>
          <p:nvPr/>
        </p:nvGraphicFramePr>
        <p:xfrm>
          <a:off x="217650" y="121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1244100"/>
                <a:gridCol w="1244100"/>
                <a:gridCol w="1244100"/>
                <a:gridCol w="1244100"/>
                <a:gridCol w="1244100"/>
                <a:gridCol w="1244100"/>
                <a:gridCol w="1244100"/>
              </a:tblGrid>
              <a:tr h="381000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Доля грамотных рекрутов, %</a:t>
                      </a:r>
                      <a:endParaRPr b="1" sz="24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1768-87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1811-20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1871-80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1882-1891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1892-1901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1902-1911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1911-1913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0,3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Б. Н. Миронов, “Благосостояние народа и революции в имперской России”, М., 2012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39"/>
          <p:cNvGraphicFramePr/>
          <p:nvPr/>
        </p:nvGraphicFramePr>
        <p:xfrm>
          <a:off x="232350" y="49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5097125"/>
                <a:gridCol w="1292825"/>
                <a:gridCol w="1115050"/>
                <a:gridCol w="1174300"/>
              </a:tblGrid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Прогресс народного просвещения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1894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прироста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Бюджет Министерства народного просвещения, млн руб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Учащихся в средних учебных заведениях, тыс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 начальных учебных заведениях, тыс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3.275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6.416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высших учебных заведениях, тыс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>
            <p:ph idx="1" type="subTitle"/>
          </p:nvPr>
        </p:nvSpPr>
        <p:spPr>
          <a:xfrm>
            <a:off x="311700" y="214775"/>
            <a:ext cx="8520600" cy="4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“Если бы Россия после войны удержалась бы на пути рыночной модели развития, показатели роста её экономики были бы никак не меньшими, чем до войны. В этом случае темпы её развития опережали бы среднеевропейские. Есть, однако, все основания считать, что за счёт преодоления многих институциональных препятствий (путём завершения аграрной реформы, улучшения системы законодательства в сфере регулирования бизнеса) темпы роста России превысили бы довоенные показатели” - Грегори</a:t>
            </a:r>
            <a:endParaRPr sz="2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>
            <p:ph idx="1" type="subTitle"/>
          </p:nvPr>
        </p:nvSpPr>
        <p:spPr>
          <a:xfrm>
            <a:off x="311700" y="321425"/>
            <a:ext cx="8520600" cy="4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“Внимание всего мира будет обращено на Россию. И европейские, и американские газеты восхищаются великолепием этой империи, неиспользованными ещё ею богатствами и огромными возможностями. После окончания войны возникнет огромная конкуренция за торговлю с Россией. Американские предприятия уже смотрят заинтересованными глазами на минеральные ресурсы, огромную водную мощь и возможности железнодорожного строительства. Среди возвращающихся домой американцев нет ни одного, кто не планировал бы возвратиться в Россию.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Нет на земле страны, сравнимой с нею”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273850"/>
            <a:ext cx="8520600" cy="46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«Растущее в течение XVII в. бремя повинностей, усиление зависимости крестьян от государства-феодала, несомненно, тормозили процесс сельскохозяйственного освоения края русскими переселенцами…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XVIII — первой половине XIX в. чрезмерный объем платежей и сохранившиеся формы натуральных повинностей разоряли часть крестьянства, держали многих земледельцев на грани нищеты… </a:t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конце XIX — начале ХХ в. происходит дальнейшее обнищание бедняцких и середняцких хозяйств, расширение хозяйств кулаков за счет эксплуатации беднейших крестьян… В годы первой мировой войны ухудшилось положение трудящихся масс деревни».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0" y="273850"/>
            <a:ext cx="8520600" cy="46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0" name="Google Shape;70;p16"/>
          <p:cNvGraphicFramePr/>
          <p:nvPr/>
        </p:nvGraphicFramePr>
        <p:xfrm>
          <a:off x="415375" y="47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1551600"/>
                <a:gridCol w="1551600"/>
                <a:gridCol w="1551600"/>
                <a:gridCol w="1551600"/>
                <a:gridCol w="18226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1913</a:t>
                      </a:r>
                      <a:endParaRPr i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1928</a:t>
                      </a:r>
                      <a:endParaRPr i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1940</a:t>
                      </a:r>
                      <a:endParaRPr i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1950</a:t>
                      </a:r>
                      <a:endParaRPr i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1955</a:t>
                      </a:r>
                      <a:endParaRPr i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Национальный доход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611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1686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Промышленный выпуск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132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852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1476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2723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“Народное хозяйство СССР: статистический сборник”, 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ЦСУ при СовМине СССР, М., 1956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114300"/>
            <a:ext cx="813435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601" y="0"/>
            <a:ext cx="6018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19"/>
          <p:cNvGraphicFramePr/>
          <p:nvPr/>
        </p:nvGraphicFramePr>
        <p:xfrm>
          <a:off x="103875" y="11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1276600"/>
                <a:gridCol w="1276600"/>
                <a:gridCol w="1276600"/>
                <a:gridCol w="1276600"/>
                <a:gridCol w="1276600"/>
                <a:gridCol w="1155625"/>
                <a:gridCol w="1397600"/>
              </a:tblGrid>
              <a:tr h="381000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Оценка темпов годового промышленного роста в Российской империи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Годы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1885-9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1890-9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1900-6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1907-13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1910-13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все годы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Рост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6,10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8,03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1,43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6,25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7,50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6,45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48600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Gerschenkron, «The Rate of Industrial Growth in Russia since 1885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»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The Journal of Economic History, № 7, 1947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20"/>
          <p:cNvGraphicFramePr/>
          <p:nvPr/>
        </p:nvGraphicFramePr>
        <p:xfrm>
          <a:off x="137525" y="66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1642450"/>
                <a:gridCol w="1760950"/>
                <a:gridCol w="2436450"/>
                <a:gridCol w="2863150"/>
              </a:tblGrid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Годовые темпы роста в Российской империи</a:t>
                      </a:r>
                      <a:endParaRPr sz="3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Рост ВВП, %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Рост населения, %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Рост ВВП на душу, %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Грегори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1861-1883</a:t>
                      </a:r>
                      <a:endParaRPr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1,8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1,1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0,7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1883-1913</a:t>
                      </a:r>
                      <a:endParaRPr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3,25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1,6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1,6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Мэдиссон</a:t>
                      </a:r>
                      <a:endParaRPr b="1" sz="18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1883-1913</a:t>
                      </a:r>
                      <a:endParaRPr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3,72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1,6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2,1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21"/>
          <p:cNvGraphicFramePr/>
          <p:nvPr/>
        </p:nvGraphicFramePr>
        <p:xfrm>
          <a:off x="259600" y="34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{EC39D62F-7058-42B8-A88D-47EA8E1A3F6D}</a:tableStyleId>
              </a:tblPr>
              <a:tblGrid>
                <a:gridCol w="2468875"/>
                <a:gridCol w="1843525"/>
                <a:gridCol w="1707625"/>
                <a:gridCol w="2006675"/>
              </a:tblGrid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Годовые темпы роста</a:t>
                      </a:r>
                      <a:endParaRPr sz="3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Общий рост производства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На душу населения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На одного рабочего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Дореволюционный период, </a:t>
                      </a:r>
                      <a:r>
                        <a:rPr b="1" lang="en" sz="1800"/>
                        <a:t>1885-1913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3,3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1,7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1,7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Сталинская индустриализация, </a:t>
                      </a:r>
                      <a:r>
                        <a:rPr b="1" lang="en" sz="1800"/>
                        <a:t>1928-1940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5,1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3,9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1,4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P. R. Gregory, «Before Command: An Economic History of Russia from Emancipation to First Five-years Plan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»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Princeton University Press, 1994.</a:t>
                      </a:r>
                      <a:endParaRPr sz="18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