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87" r:id="rId5"/>
    <p:sldId id="275" r:id="rId6"/>
    <p:sldId id="277" r:id="rId7"/>
    <p:sldId id="268" r:id="rId8"/>
    <p:sldId id="259" r:id="rId9"/>
    <p:sldId id="270" r:id="rId10"/>
    <p:sldId id="262" r:id="rId11"/>
    <p:sldId id="267" r:id="rId12"/>
    <p:sldId id="282" r:id="rId13"/>
    <p:sldId id="283" r:id="rId14"/>
    <p:sldId id="284" r:id="rId15"/>
    <p:sldId id="285" r:id="rId16"/>
    <p:sldId id="269" r:id="rId17"/>
    <p:sldId id="28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рий Соснин" initials="ЮС" lastIdx="2" clrIdx="0">
    <p:extLst>
      <p:ext uri="{19B8F6BF-5375-455C-9EA6-DF929625EA0E}">
        <p15:presenceInfo xmlns:p15="http://schemas.microsoft.com/office/powerpoint/2012/main" userId="Юрий Сосни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5006" autoAdjust="0"/>
  </p:normalViewPr>
  <p:slideViewPr>
    <p:cSldViewPr snapToGrid="0">
      <p:cViewPr varScale="1">
        <p:scale>
          <a:sx n="86" d="100"/>
          <a:sy n="86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>
                <a:solidFill>
                  <a:schemeClr val="tx1"/>
                </a:solidFill>
                <a:latin typeface="+mj-lt"/>
              </a:rPr>
              <a:t>ВНП</a:t>
            </a:r>
            <a:r>
              <a:rPr lang="ru-RU" sz="2000" baseline="0" dirty="0">
                <a:solidFill>
                  <a:schemeClr val="tx1"/>
                </a:solidFill>
                <a:latin typeface="+mj-lt"/>
              </a:rPr>
              <a:t> Российской империи, в ценах 1913</a:t>
            </a:r>
            <a:endParaRPr lang="ru-RU" sz="2000" dirty="0">
              <a:solidFill>
                <a:schemeClr val="tx1"/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Лист1!$A$2:$A$30</c:f>
              <c:numCache>
                <c:formatCode>General</c:formatCode>
                <c:ptCount val="29"/>
                <c:pt idx="0">
                  <c:v>1885</c:v>
                </c:pt>
                <c:pt idx="1">
                  <c:v>1886</c:v>
                </c:pt>
                <c:pt idx="2">
                  <c:v>1887</c:v>
                </c:pt>
                <c:pt idx="3">
                  <c:v>1888</c:v>
                </c:pt>
                <c:pt idx="4">
                  <c:v>1889</c:v>
                </c:pt>
                <c:pt idx="5">
                  <c:v>1890</c:v>
                </c:pt>
                <c:pt idx="6">
                  <c:v>1891</c:v>
                </c:pt>
                <c:pt idx="7">
                  <c:v>1892</c:v>
                </c:pt>
                <c:pt idx="8">
                  <c:v>1893</c:v>
                </c:pt>
                <c:pt idx="9">
                  <c:v>1894</c:v>
                </c:pt>
                <c:pt idx="10">
                  <c:v>1895</c:v>
                </c:pt>
                <c:pt idx="11">
                  <c:v>1896</c:v>
                </c:pt>
                <c:pt idx="12">
                  <c:v>1897</c:v>
                </c:pt>
                <c:pt idx="13">
                  <c:v>1898</c:v>
                </c:pt>
                <c:pt idx="14">
                  <c:v>1899</c:v>
                </c:pt>
                <c:pt idx="15">
                  <c:v>1900</c:v>
                </c:pt>
                <c:pt idx="16">
                  <c:v>1901</c:v>
                </c:pt>
                <c:pt idx="17">
                  <c:v>1902</c:v>
                </c:pt>
                <c:pt idx="18">
                  <c:v>1903</c:v>
                </c:pt>
                <c:pt idx="19">
                  <c:v>1904</c:v>
                </c:pt>
                <c:pt idx="20">
                  <c:v>1905</c:v>
                </c:pt>
                <c:pt idx="21">
                  <c:v>1906</c:v>
                </c:pt>
                <c:pt idx="22">
                  <c:v>1907</c:v>
                </c:pt>
                <c:pt idx="23">
                  <c:v>1908</c:v>
                </c:pt>
                <c:pt idx="24">
                  <c:v>1909</c:v>
                </c:pt>
                <c:pt idx="25">
                  <c:v>1910</c:v>
                </c:pt>
                <c:pt idx="26">
                  <c:v>1911</c:v>
                </c:pt>
                <c:pt idx="27">
                  <c:v>1912</c:v>
                </c:pt>
                <c:pt idx="28">
                  <c:v>1913</c:v>
                </c:pt>
              </c:numCache>
            </c:numRef>
          </c:cat>
          <c:val>
            <c:numRef>
              <c:f>Лист1!$B$2:$B$30</c:f>
              <c:numCache>
                <c:formatCode>General</c:formatCode>
                <c:ptCount val="29"/>
                <c:pt idx="0">
                  <c:v>6286</c:v>
                </c:pt>
                <c:pt idx="1">
                  <c:v>5920</c:v>
                </c:pt>
                <c:pt idx="2">
                  <c:v>7217</c:v>
                </c:pt>
                <c:pt idx="3">
                  <c:v>7576</c:v>
                </c:pt>
                <c:pt idx="4">
                  <c:v>6803</c:v>
                </c:pt>
                <c:pt idx="5">
                  <c:v>6800</c:v>
                </c:pt>
                <c:pt idx="6">
                  <c:v>6574</c:v>
                </c:pt>
                <c:pt idx="7">
                  <c:v>7523</c:v>
                </c:pt>
                <c:pt idx="8">
                  <c:v>7973</c:v>
                </c:pt>
                <c:pt idx="9">
                  <c:v>8433</c:v>
                </c:pt>
                <c:pt idx="10">
                  <c:v>7725</c:v>
                </c:pt>
                <c:pt idx="11">
                  <c:v>8531</c:v>
                </c:pt>
                <c:pt idx="12">
                  <c:v>9172</c:v>
                </c:pt>
                <c:pt idx="13">
                  <c:v>10038</c:v>
                </c:pt>
                <c:pt idx="14">
                  <c:v>11163</c:v>
                </c:pt>
                <c:pt idx="15">
                  <c:v>10962</c:v>
                </c:pt>
                <c:pt idx="16">
                  <c:v>11390</c:v>
                </c:pt>
                <c:pt idx="17">
                  <c:v>12678</c:v>
                </c:pt>
                <c:pt idx="18">
                  <c:v>11952</c:v>
                </c:pt>
                <c:pt idx="19">
                  <c:v>13255</c:v>
                </c:pt>
                <c:pt idx="20">
                  <c:v>12503</c:v>
                </c:pt>
                <c:pt idx="21">
                  <c:v>12684</c:v>
                </c:pt>
                <c:pt idx="22">
                  <c:v>13470</c:v>
                </c:pt>
                <c:pt idx="23">
                  <c:v>15062</c:v>
                </c:pt>
                <c:pt idx="24">
                  <c:v>16130</c:v>
                </c:pt>
                <c:pt idx="25">
                  <c:v>17204</c:v>
                </c:pt>
                <c:pt idx="26">
                  <c:v>16957</c:v>
                </c:pt>
                <c:pt idx="27">
                  <c:v>19603</c:v>
                </c:pt>
                <c:pt idx="28">
                  <c:v>20266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98-4287-B619-6ECEB3897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9687632"/>
        <c:axId val="2089687216"/>
      </c:lineChart>
      <c:catAx>
        <c:axId val="208968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89687216"/>
        <c:crosses val="autoZero"/>
        <c:auto val="1"/>
        <c:lblAlgn val="ctr"/>
        <c:lblOffset val="100"/>
        <c:noMultiLvlLbl val="0"/>
      </c:catAx>
      <c:valAx>
        <c:axId val="208968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8968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123-B65F-447B-9337-E4B124F18E7B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137-E389-40F7-9EA4-71F8584A1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1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123-B65F-447B-9337-E4B124F18E7B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137-E389-40F7-9EA4-71F8584A1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47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123-B65F-447B-9337-E4B124F18E7B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137-E389-40F7-9EA4-71F8584A1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13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123-B65F-447B-9337-E4B124F18E7B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137-E389-40F7-9EA4-71F8584A1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5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123-B65F-447B-9337-E4B124F18E7B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137-E389-40F7-9EA4-71F8584A1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06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123-B65F-447B-9337-E4B124F18E7B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137-E389-40F7-9EA4-71F8584A1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8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123-B65F-447B-9337-E4B124F18E7B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137-E389-40F7-9EA4-71F8584A1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86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123-B65F-447B-9337-E4B124F18E7B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137-E389-40F7-9EA4-71F8584A1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16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123-B65F-447B-9337-E4B124F18E7B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137-E389-40F7-9EA4-71F8584A1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34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123-B65F-447B-9337-E4B124F18E7B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137-E389-40F7-9EA4-71F8584A1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7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57123-B65F-447B-9337-E4B124F18E7B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D137-E389-40F7-9EA4-71F8584A1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84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57123-B65F-447B-9337-E4B124F18E7B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6D137-E389-40F7-9EA4-71F8584A11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67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ussia-migrations-1897.herokuapp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1B21E-8248-4631-8C48-19024E740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Применение гравитационной модели к анализу миграций в поздней Российской империи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2314E7-6179-4B67-AE23-78EABF51C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Соснин Юрий, 182</a:t>
            </a:r>
          </a:p>
          <a:p>
            <a:r>
              <a:rPr lang="ru-RU" dirty="0"/>
              <a:t>Академический руководитель – Куга Я.Т.</a:t>
            </a:r>
          </a:p>
        </p:txBody>
      </p:sp>
    </p:spTree>
    <p:extLst>
      <p:ext uri="{BB962C8B-B14F-4D97-AF65-F5344CB8AC3E}">
        <p14:creationId xmlns:p14="http://schemas.microsoft.com/office/powerpoint/2010/main" val="21133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A382C-DF79-4C18-81C6-7335F85C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Гравитационная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262A8B4-55AA-411C-A18D-EFF0F0868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p>
                    </m:sSubSup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M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ij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– число переселенцев из региона i в регион j; P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и P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j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– население региона-источника и региона-назначения, D – расстояние, e – случайный фактор.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ru-RU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/>
                  <a:t>Лог-линейная спецификация: 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endParaRPr lang="ru-RU" sz="2400" dirty="0"/>
              </a:p>
              <a:p>
                <a:r>
                  <a:rPr lang="en-US" sz="2400" dirty="0"/>
                  <a:t>PPML</a:t>
                </a:r>
                <a:r>
                  <a:rPr lang="en-US" sz="1800" dirty="0"/>
                  <a:t> (Silva &amp; </a:t>
                </a:r>
                <a:r>
                  <a:rPr lang="en-US" sz="1800" dirty="0" err="1"/>
                  <a:t>Tenreyro</a:t>
                </a:r>
                <a:r>
                  <a:rPr lang="en-US" sz="1800" dirty="0"/>
                  <a:t>, 2009)</a:t>
                </a:r>
                <a:r>
                  <a:rPr lang="en-US" sz="2400" dirty="0"/>
                  <a:t>:</a:t>
                </a:r>
                <a:endParaRPr lang="ru-R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 1, …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ru-RU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262A8B4-55AA-411C-A18D-EFF0F0868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840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5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622DE-7A59-4E9F-A42D-62AA1752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49ED6B4-2D73-4CF1-8901-16278D8545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192914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1. </a:t>
                </a:r>
                <a:r>
                  <a:rPr lang="ru-RU" sz="2400" dirty="0"/>
                  <a:t>На ранних этапах экономического развития, население концентрируется в крупных центрах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Migration and the phases of population redistribution</a:t>
                </a:r>
                <a:r>
                  <a:rPr lang="ru-RU" sz="2400" dirty="0"/>
                  <a:t> </a:t>
                </a:r>
                <a:r>
                  <a:rPr lang="ru-RU" sz="1800" dirty="0"/>
                  <a:t>(</a:t>
                </a:r>
                <a:r>
                  <a:rPr lang="en-US" sz="1800" dirty="0"/>
                  <a:t>Long, 1985</a:t>
                </a:r>
                <a:r>
                  <a:rPr lang="ru-RU" sz="1800" dirty="0"/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ru-RU" sz="2400" dirty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1800" dirty="0"/>
                  <a:t>(</a:t>
                </a:r>
                <a:r>
                  <a:rPr lang="en-US" sz="1800" dirty="0"/>
                  <a:t>Poot et al,</a:t>
                </a:r>
                <a:r>
                  <a:rPr lang="ru-RU" sz="1800" dirty="0"/>
                  <a:t> 2016)</a:t>
                </a:r>
              </a:p>
              <a:p>
                <a:pPr marL="0" indent="0">
                  <a:buNone/>
                </a:pPr>
                <a:r>
                  <a:rPr lang="en-US" sz="2400" dirty="0"/>
                  <a:t>2. </a:t>
                </a:r>
                <a:r>
                  <a:rPr lang="ru-RU" sz="2400" dirty="0"/>
                  <a:t>Экономическое развитие </a:t>
                </a:r>
                <a:r>
                  <a:rPr lang="en-US" sz="2400" dirty="0"/>
                  <a:t>(</a:t>
                </a:r>
                <a:r>
                  <a:rPr lang="ru-RU" sz="2400" dirty="0"/>
                  <a:t>грамотность, выпуск промышленности) – </a:t>
                </a:r>
                <a:r>
                  <a:rPr lang="en-US" sz="2400" dirty="0"/>
                  <a:t>pull-</a:t>
                </a:r>
                <a:r>
                  <a:rPr lang="ru-RU" sz="2400" dirty="0"/>
                  <a:t>факторы</a:t>
                </a:r>
              </a:p>
              <a:p>
                <a:pPr marL="0" indent="0">
                  <a:buNone/>
                </a:pPr>
                <a:r>
                  <a:rPr lang="ru-RU" sz="2400" dirty="0"/>
                  <a:t>3. Перенаселение и низкая урбанизация – </a:t>
                </a:r>
                <a:r>
                  <a:rPr lang="en-US" sz="2400" dirty="0"/>
                  <a:t>push-</a:t>
                </a:r>
                <a:r>
                  <a:rPr lang="ru-RU" sz="2400" dirty="0"/>
                  <a:t>факторы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ru-RU" sz="2400" dirty="0"/>
                  <a:t>4. «Непохожесть» отталкивает</a:t>
                </a:r>
                <a:r>
                  <a:rPr lang="en-US" sz="2400" dirty="0"/>
                  <a:t> </a:t>
                </a:r>
                <a:r>
                  <a:rPr lang="ru-RU" sz="1800" dirty="0"/>
                  <a:t>(</a:t>
                </a:r>
                <a:r>
                  <a:rPr lang="en-US" sz="1800" dirty="0"/>
                  <a:t>Anderson, 1980)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49ED6B4-2D73-4CF1-8901-16278D854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192914" cy="4351338"/>
              </a:xfrm>
              <a:blipFill>
                <a:blip r:embed="rId2"/>
                <a:stretch>
                  <a:fillRect l="-1084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DA4FA7D0-779F-402F-8C4B-0A3F74A6A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014376"/>
              </p:ext>
            </p:extLst>
          </p:nvPr>
        </p:nvGraphicFramePr>
        <p:xfrm>
          <a:off x="7093260" y="1825625"/>
          <a:ext cx="4260540" cy="4089702"/>
        </p:xfrm>
        <a:graphic>
          <a:graphicData uri="http://schemas.openxmlformats.org/drawingml/2006/table">
            <a:tbl>
              <a:tblPr firstRow="1" firstCol="1" bandRow="1"/>
              <a:tblGrid>
                <a:gridCol w="2109489">
                  <a:extLst>
                    <a:ext uri="{9D8B030D-6E8A-4147-A177-3AD203B41FA5}">
                      <a16:colId xmlns:a16="http://schemas.microsoft.com/office/drawing/2014/main" val="1507822213"/>
                    </a:ext>
                  </a:extLst>
                </a:gridCol>
                <a:gridCol w="2151051">
                  <a:extLst>
                    <a:ext uri="{9D8B030D-6E8A-4147-A177-3AD203B41FA5}">
                      <a16:colId xmlns:a16="http://schemas.microsoft.com/office/drawing/2014/main" val="2975978004"/>
                    </a:ext>
                  </a:extLst>
                </a:gridCol>
              </a:tblGrid>
              <a:tr h="4197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Переменная</a:t>
                      </a:r>
                      <a:endParaRPr lang="ru-R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Гипотеза</a:t>
                      </a:r>
                      <a:endParaRPr lang="ru-R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421031"/>
                  </a:ext>
                </a:extLst>
              </a:tr>
              <a:tr h="7290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population_i</a:t>
                      </a: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population_j</a:t>
                      </a:r>
                      <a:endParaRPr lang="ru-R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∈</a:t>
                      </a: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(0,2)</a:t>
                      </a:r>
                      <a:endParaRPr lang="ru-RU" sz="2000" dirty="0">
                        <a:effectLst/>
                        <a:latin typeface="+mj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pop_j</a:t>
                      </a: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&gt; </a:t>
                      </a:r>
                      <a:r>
                        <a:rPr lang="en-US" sz="2000" dirty="0" err="1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pop_i</a:t>
                      </a:r>
                      <a:endParaRPr lang="ru-R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4497970"/>
                  </a:ext>
                </a:extLst>
              </a:tr>
              <a:tr h="4197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distance</a:t>
                      </a:r>
                      <a:endParaRPr lang="ru-R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6294740"/>
                  </a:ext>
                </a:extLst>
              </a:tr>
              <a:tr h="4197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urbanization</a:t>
                      </a:r>
                      <a:endParaRPr lang="ru-R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6986406"/>
                  </a:ext>
                </a:extLst>
              </a:tr>
              <a:tr h="4197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density</a:t>
                      </a:r>
                      <a:endParaRPr lang="ru-R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5065260"/>
                  </a:ext>
                </a:extLst>
              </a:tr>
              <a:tr h="4197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literacy</a:t>
                      </a:r>
                      <a:endParaRPr lang="ru-R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0147971"/>
                  </a:ext>
                </a:extLst>
              </a:tr>
              <a:tr h="4197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industrial output</a:t>
                      </a:r>
                      <a:endParaRPr lang="ru-R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381328"/>
                  </a:ext>
                </a:extLst>
              </a:tr>
              <a:tr h="4197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climate quality</a:t>
                      </a:r>
                      <a:endParaRPr lang="ru-R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ru-R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7539491"/>
                  </a:ext>
                </a:extLst>
              </a:tr>
              <a:tr h="4197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absolute difference</a:t>
                      </a:r>
                      <a:endParaRPr lang="ru-R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ru-R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904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50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21EC3-DACB-4259-8B31-FFA9CE9A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C2AF3B-7801-424A-94E4-19962FDF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9445"/>
            <a:ext cx="10248900" cy="1977517"/>
          </a:xfrm>
        </p:spPr>
        <p:txBody>
          <a:bodyPr>
            <a:normAutofit/>
          </a:bodyPr>
          <a:lstStyle/>
          <a:p>
            <a:r>
              <a:rPr lang="ru-RU" dirty="0"/>
              <a:t>Все коэффициенты «правильных» знаков.</a:t>
            </a:r>
          </a:p>
          <a:p>
            <a:r>
              <a:rPr lang="ru-RU" dirty="0"/>
              <a:t>Гипотеза об «укрупнении» регионов подтверждается с добавлением контрольных переменных.</a:t>
            </a:r>
          </a:p>
        </p:txBody>
      </p:sp>
      <p:graphicFrame>
        <p:nvGraphicFramePr>
          <p:cNvPr id="4" name="Объект 13">
            <a:extLst>
              <a:ext uri="{FF2B5EF4-FFF2-40B4-BE49-F238E27FC236}">
                <a16:creationId xmlns:a16="http://schemas.microsoft.com/office/drawing/2014/main" id="{0A2065C5-0C76-44D4-A7DF-BEBCF37CA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046655"/>
              </p:ext>
            </p:extLst>
          </p:nvPr>
        </p:nvGraphicFramePr>
        <p:xfrm>
          <a:off x="4284951" y="1027906"/>
          <a:ext cx="7068849" cy="2508759"/>
        </p:xfrm>
        <a:graphic>
          <a:graphicData uri="http://schemas.openxmlformats.org/drawingml/2006/table">
            <a:tbl>
              <a:tblPr/>
              <a:tblGrid>
                <a:gridCol w="1232013">
                  <a:extLst>
                    <a:ext uri="{9D8B030D-6E8A-4147-A177-3AD203B41FA5}">
                      <a16:colId xmlns:a16="http://schemas.microsoft.com/office/drawing/2014/main" val="634058404"/>
                    </a:ext>
                  </a:extLst>
                </a:gridCol>
                <a:gridCol w="1499842">
                  <a:extLst>
                    <a:ext uri="{9D8B030D-6E8A-4147-A177-3AD203B41FA5}">
                      <a16:colId xmlns:a16="http://schemas.microsoft.com/office/drawing/2014/main" val="1431735582"/>
                    </a:ext>
                  </a:extLst>
                </a:gridCol>
                <a:gridCol w="1499842">
                  <a:extLst>
                    <a:ext uri="{9D8B030D-6E8A-4147-A177-3AD203B41FA5}">
                      <a16:colId xmlns:a16="http://schemas.microsoft.com/office/drawing/2014/main" val="4192838399"/>
                    </a:ext>
                  </a:extLst>
                </a:gridCol>
                <a:gridCol w="1337310">
                  <a:extLst>
                    <a:ext uri="{9D8B030D-6E8A-4147-A177-3AD203B41FA5}">
                      <a16:colId xmlns:a16="http://schemas.microsoft.com/office/drawing/2014/main" val="2502384456"/>
                    </a:ext>
                  </a:extLst>
                </a:gridCol>
                <a:gridCol w="1499842">
                  <a:extLst>
                    <a:ext uri="{9D8B030D-6E8A-4147-A177-3AD203B41FA5}">
                      <a16:colId xmlns:a16="http://schemas.microsoft.com/office/drawing/2014/main" val="2732662258"/>
                    </a:ext>
                  </a:extLst>
                </a:gridCol>
              </a:tblGrid>
              <a:tr h="228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Industry shares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Industry outputs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Fixed effects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945473"/>
                  </a:ext>
                </a:extLst>
              </a:tr>
              <a:tr h="228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mig_total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mig_total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mig_total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mig_total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574266"/>
                  </a:ext>
                </a:extLst>
              </a:tr>
              <a:tr h="228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pop_i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0.927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0.832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0.729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006075"/>
                  </a:ext>
                </a:extLst>
              </a:tr>
              <a:tr h="228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(11.54)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(9.05)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(8.02)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912838"/>
                  </a:ext>
                </a:extLst>
              </a:tr>
              <a:tr h="228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919265"/>
                  </a:ext>
                </a:extLst>
              </a:tr>
              <a:tr h="228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pop_j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0.523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1.176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1.073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429445"/>
                  </a:ext>
                </a:extLst>
              </a:tr>
              <a:tr h="228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(8.71)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(13.67)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(13.70)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152459"/>
                  </a:ext>
                </a:extLst>
              </a:tr>
              <a:tr h="228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764600"/>
                  </a:ext>
                </a:extLst>
              </a:tr>
              <a:tr h="228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-1.204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-0.926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-0.864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-1.173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079473"/>
                  </a:ext>
                </a:extLst>
              </a:tr>
              <a:tr h="228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(-25.36)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(-12.21)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(-11.05)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(-13.33)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924742"/>
                  </a:ext>
                </a:extLst>
              </a:tr>
              <a:tr h="228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…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…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…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…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…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955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2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FF4B0-D95C-4F21-A211-07D23E47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FE24E-2F9E-44CB-AE57-1CC6FFD8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7775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Жители более грамотных в среднем регионов более склонны к миграции.</a:t>
            </a:r>
          </a:p>
          <a:p>
            <a:r>
              <a:rPr lang="ru-RU" dirty="0"/>
              <a:t>Урбанизация привлекает – еще одно доказательство преимущественного притока в крупные регионы.</a:t>
            </a:r>
          </a:p>
          <a:p>
            <a:r>
              <a:rPr lang="ru-RU" dirty="0"/>
              <a:t>Естественный прирост населения – видимо, прокси количества еды, – значимый </a:t>
            </a:r>
            <a:r>
              <a:rPr lang="en-US" dirty="0"/>
              <a:t>pull-</a:t>
            </a:r>
            <a:r>
              <a:rPr lang="ru-RU" dirty="0"/>
              <a:t>фактор.</a:t>
            </a:r>
          </a:p>
          <a:p>
            <a:r>
              <a:rPr lang="ru-RU" dirty="0"/>
              <a:t>Плотность населения – </a:t>
            </a:r>
            <a:r>
              <a:rPr lang="en-US" dirty="0"/>
              <a:t>push-</a:t>
            </a:r>
            <a:r>
              <a:rPr lang="ru-RU" dirty="0"/>
              <a:t>фактор. Это доказывает перенаселение в центральных областях.</a:t>
            </a:r>
          </a:p>
        </p:txBody>
      </p:sp>
      <p:graphicFrame>
        <p:nvGraphicFramePr>
          <p:cNvPr id="4" name="Объект 14">
            <a:extLst>
              <a:ext uri="{FF2B5EF4-FFF2-40B4-BE49-F238E27FC236}">
                <a16:creationId xmlns:a16="http://schemas.microsoft.com/office/drawing/2014/main" id="{15D54F22-2AF7-4D12-9BDA-5613BEAC85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741756"/>
              </p:ext>
            </p:extLst>
          </p:nvPr>
        </p:nvGraphicFramePr>
        <p:xfrm>
          <a:off x="6096000" y="504189"/>
          <a:ext cx="4453351" cy="5849622"/>
        </p:xfrm>
        <a:graphic>
          <a:graphicData uri="http://schemas.openxmlformats.org/drawingml/2006/table">
            <a:tbl>
              <a:tblPr/>
              <a:tblGrid>
                <a:gridCol w="1430711">
                  <a:extLst>
                    <a:ext uri="{9D8B030D-6E8A-4147-A177-3AD203B41FA5}">
                      <a16:colId xmlns:a16="http://schemas.microsoft.com/office/drawing/2014/main" val="3815308219"/>
                    </a:ext>
                  </a:extLst>
                </a:gridCol>
                <a:gridCol w="1280906">
                  <a:extLst>
                    <a:ext uri="{9D8B030D-6E8A-4147-A177-3AD203B41FA5}">
                      <a16:colId xmlns:a16="http://schemas.microsoft.com/office/drawing/2014/main" val="3462118017"/>
                    </a:ext>
                  </a:extLst>
                </a:gridCol>
                <a:gridCol w="1741734">
                  <a:extLst>
                    <a:ext uri="{9D8B030D-6E8A-4147-A177-3AD203B41FA5}">
                      <a16:colId xmlns:a16="http://schemas.microsoft.com/office/drawing/2014/main" val="585329897"/>
                    </a:ext>
                  </a:extLst>
                </a:gridCol>
              </a:tblGrid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Industry shares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Industry outputs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550758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mig_total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mig_total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832193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652969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lit_i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0.277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0.373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88502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(3.05)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(3.46)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917239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146005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lit_j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-0.00861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0.310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831861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(-0.09)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(3.16)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929271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575479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urb_i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0.143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-0.149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364372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(0.89)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(-1.55)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687895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365091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urb_j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0.474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1.228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447822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(3.84)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(13.65)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8717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986260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r_i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-0.319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-0.391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844445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(-2.84)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(-3.69)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802626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006108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r_j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1.055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1.168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934080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(7.62)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(8.08)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931267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665266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den_i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0.485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0.509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999990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(7.47)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(7.60)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595034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860007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den_j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-1.002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-1.021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00505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(-15.29)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(-16.79)</a:t>
                      </a:r>
                      <a:endParaRPr lang="ru-RU" sz="13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116031"/>
                  </a:ext>
                </a:extLst>
              </a:tr>
              <a:tr h="206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…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…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…</a:t>
                      </a:r>
                      <a:endParaRPr lang="ru-RU" sz="13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72" marR="7927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4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65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99371-CC5D-4191-9837-3034DF90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98E5EF-AAD0-4230-950C-E8781BD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205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Промышленный и сельскохозяйственный выпуск или доля населения, занятые в том или ином секторе, оказываются неустойчивыми и зависят от спецификации, к тому же дают «неправильные» знаки. </a:t>
            </a:r>
          </a:p>
          <a:p>
            <a:r>
              <a:rPr lang="ru-RU" dirty="0"/>
              <a:t>Скорее всего, проблема в неверно выбранных переменных – увы, других нет.</a:t>
            </a:r>
          </a:p>
        </p:txBody>
      </p:sp>
      <p:graphicFrame>
        <p:nvGraphicFramePr>
          <p:cNvPr id="4" name="Объект 11">
            <a:extLst>
              <a:ext uri="{FF2B5EF4-FFF2-40B4-BE49-F238E27FC236}">
                <a16:creationId xmlns:a16="http://schemas.microsoft.com/office/drawing/2014/main" id="{9F5094A8-579E-4010-A250-C56511D38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712711"/>
              </p:ext>
            </p:extLst>
          </p:nvPr>
        </p:nvGraphicFramePr>
        <p:xfrm>
          <a:off x="6096000" y="1027906"/>
          <a:ext cx="4529558" cy="4972905"/>
        </p:xfrm>
        <a:graphic>
          <a:graphicData uri="http://schemas.openxmlformats.org/drawingml/2006/table">
            <a:tbl>
              <a:tblPr/>
              <a:tblGrid>
                <a:gridCol w="997776">
                  <a:extLst>
                    <a:ext uri="{9D8B030D-6E8A-4147-A177-3AD203B41FA5}">
                      <a16:colId xmlns:a16="http://schemas.microsoft.com/office/drawing/2014/main" val="3768542959"/>
                    </a:ext>
                  </a:extLst>
                </a:gridCol>
                <a:gridCol w="1332929">
                  <a:extLst>
                    <a:ext uri="{9D8B030D-6E8A-4147-A177-3AD203B41FA5}">
                      <a16:colId xmlns:a16="http://schemas.microsoft.com/office/drawing/2014/main" val="2590942717"/>
                    </a:ext>
                  </a:extLst>
                </a:gridCol>
                <a:gridCol w="848551">
                  <a:extLst>
                    <a:ext uri="{9D8B030D-6E8A-4147-A177-3AD203B41FA5}">
                      <a16:colId xmlns:a16="http://schemas.microsoft.com/office/drawing/2014/main" val="1510281183"/>
                    </a:ext>
                  </a:extLst>
                </a:gridCol>
                <a:gridCol w="1350302">
                  <a:extLst>
                    <a:ext uri="{9D8B030D-6E8A-4147-A177-3AD203B41FA5}">
                      <a16:colId xmlns:a16="http://schemas.microsoft.com/office/drawing/2014/main" val="588726683"/>
                    </a:ext>
                  </a:extLst>
                </a:gridCol>
              </a:tblGrid>
              <a:tr h="331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Industry shares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Industry outputs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951204"/>
                  </a:ext>
                </a:extLst>
              </a:tr>
              <a:tr h="331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mig_total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mig_total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651247"/>
                  </a:ext>
                </a:extLst>
              </a:tr>
              <a:tr h="331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158628"/>
                  </a:ext>
                </a:extLst>
              </a:tr>
              <a:tr h="331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ind_share_i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-0.00423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ind_i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-0.0793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475420"/>
                  </a:ext>
                </a:extLst>
              </a:tr>
              <a:tr h="331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(-0.04)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(-1.88)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209925"/>
                  </a:ext>
                </a:extLst>
              </a:tr>
              <a:tr h="331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602785"/>
                  </a:ext>
                </a:extLst>
              </a:tr>
              <a:tr h="331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ind_share_j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0.0388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ind_j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-0.125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299502"/>
                  </a:ext>
                </a:extLst>
              </a:tr>
              <a:tr h="331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(0.43)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(-2.59)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914038"/>
                  </a:ext>
                </a:extLst>
              </a:tr>
              <a:tr h="331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699566"/>
                  </a:ext>
                </a:extLst>
              </a:tr>
              <a:tr h="331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agr_share_i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0.788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agr_i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0.110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15125"/>
                  </a:ext>
                </a:extLst>
              </a:tr>
              <a:tr h="331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(2.24)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(2.28)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041026"/>
                  </a:ext>
                </a:extLst>
              </a:tr>
              <a:tr h="331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81337"/>
                  </a:ext>
                </a:extLst>
              </a:tr>
              <a:tr h="331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agr_share_j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-1.366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agr_j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-0.0315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24264"/>
                  </a:ext>
                </a:extLst>
              </a:tr>
              <a:tr h="331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(-5.28)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(-1.02)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50932"/>
                  </a:ext>
                </a:extLst>
              </a:tr>
              <a:tr h="331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…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…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…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13" marR="6391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81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2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FF88E-D14F-49FE-94A7-11132C22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09D5FB-5B88-4DF8-BA8D-DAEF4B8EA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8225" cy="4351338"/>
          </a:xfrm>
        </p:spPr>
        <p:txBody>
          <a:bodyPr/>
          <a:lstStyle/>
          <a:p>
            <a:r>
              <a:rPr lang="ru-RU" dirty="0"/>
              <a:t>Гипотеза </a:t>
            </a:r>
            <a:r>
              <a:rPr lang="en-US" dirty="0"/>
              <a:t>B. Anderson</a:t>
            </a:r>
            <a:r>
              <a:rPr lang="ru-RU" dirty="0"/>
              <a:t> не подтверждается результатами гравитационной модели.</a:t>
            </a:r>
          </a:p>
          <a:p>
            <a:r>
              <a:rPr lang="ru-RU" dirty="0"/>
              <a:t>В оригинальной работе – просто корреляции – я  подозреваю, мои результаты лучше.</a:t>
            </a:r>
          </a:p>
        </p:txBody>
      </p:sp>
      <p:graphicFrame>
        <p:nvGraphicFramePr>
          <p:cNvPr id="4" name="Объект 5">
            <a:extLst>
              <a:ext uri="{FF2B5EF4-FFF2-40B4-BE49-F238E27FC236}">
                <a16:creationId xmlns:a16="http://schemas.microsoft.com/office/drawing/2014/main" id="{4FC78452-4770-4060-A65B-721D171F5C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116879"/>
              </p:ext>
            </p:extLst>
          </p:nvPr>
        </p:nvGraphicFramePr>
        <p:xfrm>
          <a:off x="6112621" y="497205"/>
          <a:ext cx="5241179" cy="5863590"/>
        </p:xfrm>
        <a:graphic>
          <a:graphicData uri="http://schemas.openxmlformats.org/drawingml/2006/table">
            <a:tbl>
              <a:tblPr/>
              <a:tblGrid>
                <a:gridCol w="1196023">
                  <a:extLst>
                    <a:ext uri="{9D8B030D-6E8A-4147-A177-3AD203B41FA5}">
                      <a16:colId xmlns:a16="http://schemas.microsoft.com/office/drawing/2014/main" val="2633793974"/>
                    </a:ext>
                  </a:extLst>
                </a:gridCol>
                <a:gridCol w="1388848">
                  <a:extLst>
                    <a:ext uri="{9D8B030D-6E8A-4147-A177-3AD203B41FA5}">
                      <a16:colId xmlns:a16="http://schemas.microsoft.com/office/drawing/2014/main" val="537694929"/>
                    </a:ext>
                  </a:extLst>
                </a:gridCol>
                <a:gridCol w="1267460">
                  <a:extLst>
                    <a:ext uri="{9D8B030D-6E8A-4147-A177-3AD203B41FA5}">
                      <a16:colId xmlns:a16="http://schemas.microsoft.com/office/drawing/2014/main" val="144609211"/>
                    </a:ext>
                  </a:extLst>
                </a:gridCol>
                <a:gridCol w="1388848">
                  <a:extLst>
                    <a:ext uri="{9D8B030D-6E8A-4147-A177-3AD203B41FA5}">
                      <a16:colId xmlns:a16="http://schemas.microsoft.com/office/drawing/2014/main" val="31215312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Industry shares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Industry output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Fixed effects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377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mig_total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mig_total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mig_total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089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01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lit_abs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-0.928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-1.694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-1.348</a:t>
                      </a:r>
                      <a:r>
                        <a:rPr lang="en-US" sz="14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099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(-1.95)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(-3.29)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(-2.24)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145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494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urb_abs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1.779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0.0546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1.181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474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(2.40)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(0.10)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(1.63)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6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446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r_abs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0.0120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-0.0134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-0.160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096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(0.15)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(-0.17)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(-2.27)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75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92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den_abs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0.00286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0.00362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0.00235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641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(1.44)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(1.76)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(1.34)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42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72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ind_share_abs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-0.345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-0.0549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379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(-0.31)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(-0.05)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27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814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agr_share_abs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-1.629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-0.815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407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(-2.45)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(-1.23)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962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98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ind_abs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0.00146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407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(-1.02)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95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16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agr_abs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-0.393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778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(-4.93)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393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83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904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E091D-C7E5-4D63-9081-FCBF670B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2DB42-E541-480E-9C5C-30C718E6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Отсутствие некоторых переменных</a:t>
            </a:r>
          </a:p>
          <a:p>
            <a:pPr marL="0" indent="0">
              <a:buNone/>
            </a:pPr>
            <a:r>
              <a:rPr lang="ru-RU" dirty="0"/>
              <a:t>Данные существуют, но их сложно добыть (процент крепостных, распределение земли среди крестьян</a:t>
            </a:r>
            <a:r>
              <a:rPr lang="en-US" dirty="0"/>
              <a:t>; </a:t>
            </a:r>
            <a:r>
              <a:rPr lang="ru-RU" dirty="0"/>
              <a:t>ВРП, производительность труда - А. Маркевич)</a:t>
            </a:r>
          </a:p>
        </p:txBody>
      </p:sp>
    </p:spTree>
    <p:extLst>
      <p:ext uri="{BB962C8B-B14F-4D97-AF65-F5344CB8AC3E}">
        <p14:creationId xmlns:p14="http://schemas.microsoft.com/office/powerpoint/2010/main" val="406650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E8FAB-665C-4B69-9C01-BD4C1FDD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D7EB4-29F9-41E6-B8C6-2DD0EEF6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>
                <a:effectLst/>
              </a:rPr>
              <a:t>Anderson, B. A. (1980). </a:t>
            </a:r>
            <a:r>
              <a:rPr lang="en-US" sz="1600" i="1" dirty="0">
                <a:effectLst/>
              </a:rPr>
              <a:t>Internal Migration During Modernization in Late Nineteenth-Century Russia</a:t>
            </a:r>
            <a:r>
              <a:rPr lang="en-US" sz="1600" dirty="0">
                <a:effectLst/>
              </a:rPr>
              <a:t>. Princeton University Press.</a:t>
            </a:r>
          </a:p>
          <a:p>
            <a:r>
              <a:rPr lang="en-US" sz="1600" dirty="0">
                <a:effectLst/>
              </a:rPr>
              <a:t>Gregory, P. R. (1983). </a:t>
            </a:r>
            <a:r>
              <a:rPr lang="en-US" sz="1600" i="1" dirty="0">
                <a:effectLst/>
              </a:rPr>
              <a:t>Russian National Income, 1885–1913</a:t>
            </a:r>
            <a:r>
              <a:rPr lang="en-US" sz="1600" dirty="0">
                <a:effectLst/>
              </a:rPr>
              <a:t>. Cambridge University Press. </a:t>
            </a:r>
          </a:p>
          <a:p>
            <a:r>
              <a:rPr lang="en-US" sz="1600" dirty="0" err="1">
                <a:effectLst/>
              </a:rPr>
              <a:t>Leasure</a:t>
            </a:r>
            <a:r>
              <a:rPr lang="en-US" sz="1600" dirty="0">
                <a:effectLst/>
              </a:rPr>
              <a:t>, J. W., &amp; Lewis, R. A. (1968). Internal Migration in Russia in the Late Nineteenth Century. </a:t>
            </a:r>
            <a:r>
              <a:rPr lang="en-US" sz="1600" i="1" dirty="0">
                <a:effectLst/>
              </a:rPr>
              <a:t>Slavic Review</a:t>
            </a:r>
            <a:r>
              <a:rPr lang="en-US" sz="1600" dirty="0">
                <a:effectLst/>
              </a:rPr>
              <a:t>, </a:t>
            </a:r>
            <a:r>
              <a:rPr lang="en-US" sz="1600" i="1" dirty="0">
                <a:effectLst/>
              </a:rPr>
              <a:t>27</a:t>
            </a:r>
            <a:r>
              <a:rPr lang="en-US" sz="1600" dirty="0">
                <a:effectLst/>
              </a:rPr>
              <a:t>(3), 375–394.</a:t>
            </a:r>
          </a:p>
          <a:p>
            <a:r>
              <a:rPr lang="en-US" sz="1600" dirty="0">
                <a:effectLst/>
              </a:rPr>
              <a:t>Long, J. F. (1985). Migration and the phases of population redistribution. </a:t>
            </a:r>
            <a:r>
              <a:rPr lang="en-US" sz="1600" i="1" dirty="0">
                <a:effectLst/>
              </a:rPr>
              <a:t>Journal of Development Economics</a:t>
            </a:r>
            <a:r>
              <a:rPr lang="en-US" sz="1600" dirty="0">
                <a:effectLst/>
              </a:rPr>
              <a:t>, </a:t>
            </a:r>
            <a:r>
              <a:rPr lang="en-US" sz="1600" i="1" dirty="0">
                <a:effectLst/>
              </a:rPr>
              <a:t>17</a:t>
            </a:r>
            <a:r>
              <a:rPr lang="en-US" sz="1600" dirty="0">
                <a:effectLst/>
              </a:rPr>
              <a:t>(1), 29–42.</a:t>
            </a:r>
          </a:p>
          <a:p>
            <a:r>
              <a:rPr lang="en-US" sz="1600" dirty="0">
                <a:effectLst/>
              </a:rPr>
              <a:t>Markevich, A. (2019). </a:t>
            </a:r>
            <a:r>
              <a:rPr lang="en-US" sz="1600" i="1" dirty="0">
                <a:effectLst/>
              </a:rPr>
              <a:t>A Regional Perspective on the Economic Development of the late Russian Empire</a:t>
            </a:r>
            <a:r>
              <a:rPr lang="en-US" sz="1600" dirty="0">
                <a:effectLst/>
              </a:rPr>
              <a:t> (SSRN Scholarly Paper ID 2555273). Social Science Research Network. </a:t>
            </a:r>
          </a:p>
          <a:p>
            <a:r>
              <a:rPr lang="en-US" sz="1600" dirty="0" err="1">
                <a:effectLst/>
              </a:rPr>
              <a:t>Ravenstein</a:t>
            </a:r>
            <a:r>
              <a:rPr lang="en-US" sz="1600" dirty="0">
                <a:effectLst/>
              </a:rPr>
              <a:t>, E. G. (1885). The Laws of Migration. </a:t>
            </a:r>
            <a:r>
              <a:rPr lang="en-US" sz="1600" i="1" dirty="0">
                <a:effectLst/>
              </a:rPr>
              <a:t>Journal of the Statistical Society of London</a:t>
            </a:r>
            <a:r>
              <a:rPr lang="en-US" sz="1600" dirty="0">
                <a:effectLst/>
              </a:rPr>
              <a:t>, </a:t>
            </a:r>
            <a:r>
              <a:rPr lang="en-US" sz="1600" i="1" dirty="0">
                <a:effectLst/>
              </a:rPr>
              <a:t>48</a:t>
            </a:r>
            <a:r>
              <a:rPr lang="en-US" sz="1600" dirty="0">
                <a:effectLst/>
              </a:rPr>
              <a:t>(2), 167–235. </a:t>
            </a:r>
          </a:p>
          <a:p>
            <a:r>
              <a:rPr lang="en-US" sz="1600" dirty="0" err="1">
                <a:effectLst/>
              </a:rPr>
              <a:t>Sablin</a:t>
            </a:r>
            <a:r>
              <a:rPr lang="en-US" sz="1600" dirty="0">
                <a:effectLst/>
              </a:rPr>
              <a:t>, I., </a:t>
            </a:r>
            <a:r>
              <a:rPr lang="en-US" sz="1600" dirty="0" err="1">
                <a:effectLst/>
              </a:rPr>
              <a:t>Kuchinskiy</a:t>
            </a:r>
            <a:r>
              <a:rPr lang="en-US" sz="1600" dirty="0">
                <a:effectLst/>
              </a:rPr>
              <a:t>, A., </a:t>
            </a:r>
            <a:r>
              <a:rPr lang="en-US" sz="1600" dirty="0" err="1">
                <a:effectLst/>
              </a:rPr>
              <a:t>Korobeinikov</a:t>
            </a:r>
            <a:r>
              <a:rPr lang="en-US" sz="1600" dirty="0">
                <a:effectLst/>
              </a:rPr>
              <a:t>, A., </a:t>
            </a:r>
            <a:r>
              <a:rPr lang="en-US" sz="1600" dirty="0" err="1">
                <a:effectLst/>
              </a:rPr>
              <a:t>Mikhaylov</a:t>
            </a:r>
            <a:r>
              <a:rPr lang="en-US" sz="1600" dirty="0">
                <a:effectLst/>
              </a:rPr>
              <a:t>, S., </a:t>
            </a:r>
            <a:r>
              <a:rPr lang="en-US" sz="1600" dirty="0" err="1">
                <a:effectLst/>
              </a:rPr>
              <a:t>Kudinov</a:t>
            </a:r>
            <a:r>
              <a:rPr lang="en-US" sz="1600" dirty="0">
                <a:effectLst/>
              </a:rPr>
              <a:t>, O., </a:t>
            </a:r>
            <a:r>
              <a:rPr lang="en-US" sz="1600" dirty="0" err="1">
                <a:effectLst/>
              </a:rPr>
              <a:t>Kitaeva</a:t>
            </a:r>
            <a:r>
              <a:rPr lang="en-US" sz="1600" dirty="0">
                <a:effectLst/>
              </a:rPr>
              <a:t>, Y., </a:t>
            </a:r>
            <a:r>
              <a:rPr lang="en-US" sz="1600" dirty="0" err="1">
                <a:effectLst/>
              </a:rPr>
              <a:t>Aleksandrov</a:t>
            </a:r>
            <a:r>
              <a:rPr lang="en-US" sz="1600" dirty="0">
                <a:effectLst/>
              </a:rPr>
              <a:t>, P., </a:t>
            </a:r>
            <a:r>
              <a:rPr lang="en-US" sz="1600" dirty="0" err="1">
                <a:effectLst/>
              </a:rPr>
              <a:t>Zimina</a:t>
            </a:r>
            <a:r>
              <a:rPr lang="en-US" sz="1600" dirty="0">
                <a:effectLst/>
              </a:rPr>
              <a:t>, M., &amp; </a:t>
            </a:r>
            <a:r>
              <a:rPr lang="en-US" sz="1600" dirty="0" err="1">
                <a:effectLst/>
              </a:rPr>
              <a:t>Zhidkov</a:t>
            </a:r>
            <a:r>
              <a:rPr lang="en-US" sz="1600" dirty="0">
                <a:effectLst/>
              </a:rPr>
              <a:t>, G. (2018). </a:t>
            </a:r>
            <a:r>
              <a:rPr lang="en-US" sz="1600" i="1" dirty="0">
                <a:effectLst/>
              </a:rPr>
              <a:t>Transcultural Empire: Geographic Information System of the 1897 and 1926 General Censuses in the Russian Empire and Soviet Union</a:t>
            </a:r>
            <a:r>
              <a:rPr lang="en-US" sz="1600" dirty="0">
                <a:effectLst/>
              </a:rPr>
              <a:t> [Data set]. </a:t>
            </a:r>
            <a:r>
              <a:rPr lang="en-US" sz="1600" dirty="0" err="1">
                <a:effectLst/>
              </a:rPr>
              <a:t>heiDATA</a:t>
            </a:r>
            <a:r>
              <a:rPr lang="en-US" sz="1600" dirty="0">
                <a:effectLst/>
              </a:rPr>
              <a:t>.</a:t>
            </a:r>
          </a:p>
          <a:p>
            <a:r>
              <a:rPr lang="en-US" sz="1600" dirty="0">
                <a:effectLst/>
              </a:rPr>
              <a:t>Silva, J. M. C. S., &amp; </a:t>
            </a:r>
            <a:r>
              <a:rPr lang="en-US" sz="1600" dirty="0" err="1">
                <a:effectLst/>
              </a:rPr>
              <a:t>Tenreyro</a:t>
            </a:r>
            <a:r>
              <a:rPr lang="en-US" sz="1600" dirty="0">
                <a:effectLst/>
              </a:rPr>
              <a:t>, S. (2006). The Log of Gravity. </a:t>
            </a:r>
            <a:r>
              <a:rPr lang="en-US" sz="1600" i="1" dirty="0">
                <a:effectLst/>
              </a:rPr>
              <a:t>The Review of Economics and Statistics</a:t>
            </a:r>
            <a:r>
              <a:rPr lang="en-US" sz="1600" dirty="0">
                <a:effectLst/>
              </a:rPr>
              <a:t>, </a:t>
            </a:r>
            <a:r>
              <a:rPr lang="en-US" sz="1600" i="1" dirty="0">
                <a:effectLst/>
              </a:rPr>
              <a:t>88</a:t>
            </a:r>
            <a:r>
              <a:rPr lang="en-US" sz="1600" dirty="0">
                <a:effectLst/>
              </a:rPr>
              <a:t>(4), 641–658.</a:t>
            </a:r>
          </a:p>
          <a:p>
            <a:r>
              <a:rPr lang="ru-RU" sz="1600" dirty="0" err="1">
                <a:effectLst/>
              </a:rPr>
              <a:t>Кесслер</a:t>
            </a:r>
            <a:r>
              <a:rPr lang="ru-RU" sz="1600" dirty="0">
                <a:effectLst/>
              </a:rPr>
              <a:t> </a:t>
            </a:r>
            <a:r>
              <a:rPr lang="ru-RU" sz="1600" dirty="0" err="1">
                <a:effectLst/>
              </a:rPr>
              <a:t>Хайс</a:t>
            </a:r>
            <a:r>
              <a:rPr lang="ru-RU" sz="1600" dirty="0">
                <a:effectLst/>
              </a:rPr>
              <a:t> и Маркевич Андрей, Электронный архив Российской исторической статистики, XVIII – XXI вв., Режим доступа: https://ristat.org/, Версия I (2020).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2325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EDE8C-A7CE-49AC-935E-3B206F48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D0EF31-9B80-41A8-A464-935139E9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russia-migrations-1897.herokuapp.com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9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64E4D-3E55-4E1B-9621-873EB8DD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647" y="365125"/>
            <a:ext cx="6689153" cy="1325563"/>
          </a:xfrm>
        </p:spPr>
        <p:txBody>
          <a:bodyPr/>
          <a:lstStyle/>
          <a:p>
            <a:r>
              <a:rPr lang="ru-RU" dirty="0"/>
              <a:t>Внутренние миграции: экономическая история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374B8B-FA97-4E72-8F30-3E82A11B4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9687" r="11211" b="11440"/>
          <a:stretch/>
        </p:blipFill>
        <p:spPr>
          <a:xfrm>
            <a:off x="330978" y="225699"/>
            <a:ext cx="4076757" cy="64118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82278-E8C3-4BF5-B7F7-63CC4C0538C3}"/>
              </a:ext>
            </a:extLst>
          </p:cNvPr>
          <p:cNvSpPr txBox="1"/>
          <p:nvPr/>
        </p:nvSpPr>
        <p:spPr>
          <a:xfrm>
            <a:off x="4664647" y="6272697"/>
            <a:ext cx="697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Ravenstein</a:t>
            </a:r>
            <a:r>
              <a:rPr lang="en-US" dirty="0">
                <a:latin typeface="+mj-lt"/>
              </a:rPr>
              <a:t>, 1885; </a:t>
            </a:r>
            <a:r>
              <a:rPr lang="en-US" dirty="0" err="1">
                <a:latin typeface="+mj-lt"/>
              </a:rPr>
              <a:t>Leasure</a:t>
            </a:r>
            <a:r>
              <a:rPr lang="en-US" dirty="0">
                <a:latin typeface="+mj-lt"/>
              </a:rPr>
              <a:t> &amp; Lewis, 1968</a:t>
            </a:r>
          </a:p>
          <a:p>
            <a:endParaRPr lang="ru-RU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99502B-7307-4DE7-9C86-48656AC7E8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2" t="44272" r="13904" b="26343"/>
          <a:stretch/>
        </p:blipFill>
        <p:spPr>
          <a:xfrm>
            <a:off x="4664647" y="1628548"/>
            <a:ext cx="7066625" cy="460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5D639-20E3-4A31-87A6-CE31964F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Российская империя в 19 веке</a:t>
            </a:r>
          </a:p>
        </p:txBody>
      </p:sp>
      <p:graphicFrame>
        <p:nvGraphicFramePr>
          <p:cNvPr id="8" name="Google Shape;140;p30">
            <a:extLst>
              <a:ext uri="{FF2B5EF4-FFF2-40B4-BE49-F238E27FC236}">
                <a16:creationId xmlns:a16="http://schemas.microsoft.com/office/drawing/2014/main" id="{4AAB0C5E-5D42-42D6-9EC8-90EF7144D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242860"/>
              </p:ext>
            </p:extLst>
          </p:nvPr>
        </p:nvGraphicFramePr>
        <p:xfrm>
          <a:off x="6212284" y="1825625"/>
          <a:ext cx="5181634" cy="41108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3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269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latin typeface="+mj-lt"/>
                        </a:rPr>
                        <a:t>Подушевой продукт</a:t>
                      </a:r>
                      <a:r>
                        <a:rPr lang="en" sz="2000" dirty="0">
                          <a:latin typeface="+mj-lt"/>
                        </a:rPr>
                        <a:t>, 1897, в долларах 1990</a:t>
                      </a:r>
                      <a:endParaRPr sz="2000" dirty="0">
                        <a:latin typeface="+mj-lt"/>
                      </a:endParaRPr>
                    </a:p>
                  </a:txBody>
                  <a:tcPr marL="64134" marR="64134" marT="32067" marB="3206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2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j-lt"/>
                        </a:rPr>
                        <a:t>Российская империя</a:t>
                      </a:r>
                      <a:endParaRPr sz="1600">
                        <a:latin typeface="+mj-lt"/>
                      </a:endParaRPr>
                    </a:p>
                  </a:txBody>
                  <a:tcPr marL="64124" marR="64124" marT="64124" marB="641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+mj-lt"/>
                        </a:rPr>
                        <a:t>1182</a:t>
                      </a:r>
                      <a:endParaRPr sz="1600" dirty="0">
                        <a:latin typeface="+mj-lt"/>
                      </a:endParaRPr>
                    </a:p>
                  </a:txBody>
                  <a:tcPr marL="64124" marR="64124" marT="64124" marB="641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2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j-lt"/>
                        </a:rPr>
                        <a:t>Санкт-Петербургская губерния</a:t>
                      </a:r>
                      <a:endParaRPr sz="1600">
                        <a:latin typeface="+mj-lt"/>
                      </a:endParaRPr>
                    </a:p>
                  </a:txBody>
                  <a:tcPr marL="64124" marR="64124" marT="64124" marB="641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j-lt"/>
                        </a:rPr>
                        <a:t>6826</a:t>
                      </a:r>
                      <a:endParaRPr sz="1600">
                        <a:latin typeface="+mj-lt"/>
                      </a:endParaRPr>
                    </a:p>
                  </a:txBody>
                  <a:tcPr marL="64124" marR="64124" marT="64124" marB="641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2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j-lt"/>
                        </a:rPr>
                        <a:t>Тургайская область</a:t>
                      </a:r>
                      <a:endParaRPr sz="1600">
                        <a:latin typeface="+mj-lt"/>
                      </a:endParaRPr>
                    </a:p>
                  </a:txBody>
                  <a:tcPr marL="64124" marR="64124" marT="64124" marB="641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j-lt"/>
                        </a:rPr>
                        <a:t>567</a:t>
                      </a:r>
                      <a:endParaRPr sz="1600">
                        <a:latin typeface="+mj-lt"/>
                      </a:endParaRPr>
                    </a:p>
                  </a:txBody>
                  <a:tcPr marL="64124" marR="64124" marT="64124" marB="641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2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j-lt"/>
                        </a:rPr>
                        <a:t>Великобритания</a:t>
                      </a:r>
                      <a:endParaRPr sz="1600">
                        <a:latin typeface="+mj-lt"/>
                      </a:endParaRPr>
                    </a:p>
                  </a:txBody>
                  <a:tcPr marL="64124" marR="64124" marT="64124" marB="641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j-lt"/>
                        </a:rPr>
                        <a:t>4428</a:t>
                      </a:r>
                      <a:endParaRPr sz="1600">
                        <a:latin typeface="+mj-lt"/>
                      </a:endParaRPr>
                    </a:p>
                  </a:txBody>
                  <a:tcPr marL="64124" marR="64124" marT="64124" marB="641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2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j-lt"/>
                        </a:rPr>
                        <a:t>США</a:t>
                      </a:r>
                      <a:endParaRPr sz="1600">
                        <a:latin typeface="+mj-lt"/>
                      </a:endParaRPr>
                    </a:p>
                  </a:txBody>
                  <a:tcPr marL="64124" marR="64124" marT="64124" marB="641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j-lt"/>
                        </a:rPr>
                        <a:t>3780</a:t>
                      </a:r>
                      <a:endParaRPr sz="1600">
                        <a:latin typeface="+mj-lt"/>
                      </a:endParaRPr>
                    </a:p>
                  </a:txBody>
                  <a:tcPr marL="64124" marR="64124" marT="64124" marB="641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2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+mj-lt"/>
                        </a:rPr>
                        <a:t>Португалия</a:t>
                      </a:r>
                      <a:endParaRPr sz="1600" dirty="0">
                        <a:latin typeface="+mj-lt"/>
                      </a:endParaRPr>
                    </a:p>
                  </a:txBody>
                  <a:tcPr marL="64124" marR="64124" marT="64124" marB="641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+mj-lt"/>
                        </a:rPr>
                        <a:t>1182</a:t>
                      </a:r>
                      <a:endParaRPr sz="1600" dirty="0">
                        <a:latin typeface="+mj-lt"/>
                      </a:endParaRPr>
                    </a:p>
                  </a:txBody>
                  <a:tcPr marL="64124" marR="64124" marT="64124" marB="641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2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+mj-lt"/>
                        </a:rPr>
                        <a:t>Япония </a:t>
                      </a:r>
                      <a:endParaRPr sz="1600">
                        <a:latin typeface="+mj-lt"/>
                      </a:endParaRPr>
                    </a:p>
                  </a:txBody>
                  <a:tcPr marL="64124" marR="64124" marT="64124" marB="641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+mj-lt"/>
                        </a:rPr>
                        <a:t>1062</a:t>
                      </a:r>
                      <a:endParaRPr sz="1600" dirty="0">
                        <a:latin typeface="+mj-lt"/>
                      </a:endParaRPr>
                    </a:p>
                  </a:txBody>
                  <a:tcPr marL="64124" marR="64124" marT="64124" marB="641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8B267A74-0444-48E5-A4A4-A4B744C5EB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169539"/>
              </p:ext>
            </p:extLst>
          </p:nvPr>
        </p:nvGraphicFramePr>
        <p:xfrm>
          <a:off x="798081" y="1690689"/>
          <a:ext cx="4821669" cy="4129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A272FB8-2F35-4095-9026-5B672465AE50}"/>
              </a:ext>
            </a:extLst>
          </p:cNvPr>
          <p:cNvSpPr txBox="1"/>
          <p:nvPr/>
        </p:nvSpPr>
        <p:spPr>
          <a:xfrm>
            <a:off x="7890480" y="6123543"/>
            <a:ext cx="321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Gregory, 1983; Markevich, 2019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105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0974E-441A-4C5C-906A-50AA970C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Исследовательский вопрос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5DA63-6F28-4BA4-A2A7-B8909FE6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Какие характеристики регионов влияли на внутренние миграции в Российской империи конца 19 века?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Я анализирую влияние:</a:t>
            </a:r>
          </a:p>
          <a:p>
            <a:pPr marL="0" indent="0">
              <a:buNone/>
            </a:pPr>
            <a:r>
              <a:rPr lang="ru-RU" dirty="0"/>
              <a:t>плотности населения и урбанизации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ru-RU" sz="2800" dirty="0"/>
              <a:t>социального развития </a:t>
            </a:r>
            <a:r>
              <a:rPr lang="en-US" sz="2800" dirty="0"/>
              <a:t>(</a:t>
            </a:r>
            <a:r>
              <a:rPr lang="ru-RU" sz="2800" dirty="0"/>
              <a:t>грамотности, естественного прироста населения)</a:t>
            </a:r>
            <a:r>
              <a:rPr lang="en-US" sz="2800" dirty="0"/>
              <a:t>;</a:t>
            </a:r>
            <a:endParaRPr lang="ru-RU" sz="2800" dirty="0"/>
          </a:p>
          <a:p>
            <a:pPr marL="0" indent="0">
              <a:buNone/>
            </a:pPr>
            <a:r>
              <a:rPr lang="ru-RU" dirty="0"/>
              <a:t>индустриального выпуска на душу населения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абсолютных различий в этих факторах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5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9F582-EBFB-4DCB-A9BD-C1508845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0759D2-1C8E-4F20-85F8-77ABF95D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D17005-30ED-4076-A6F5-C71EC8F3C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571"/>
          <a:stretch/>
        </p:blipFill>
        <p:spPr>
          <a:xfrm>
            <a:off x="-14085" y="-90135"/>
            <a:ext cx="6163986" cy="69481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4350CB-6DD9-4C2F-A4FB-C8B5D0FBD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8" b="12775"/>
          <a:stretch/>
        </p:blipFill>
        <p:spPr>
          <a:xfrm>
            <a:off x="6119162" y="-53631"/>
            <a:ext cx="6072838" cy="6911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5EE12-89E5-4CE9-8799-39EFB9BA85B2}"/>
              </a:ext>
            </a:extLst>
          </p:cNvPr>
          <p:cNvSpPr txBox="1"/>
          <p:nvPr/>
        </p:nvSpPr>
        <p:spPr>
          <a:xfrm>
            <a:off x="4177852" y="5253633"/>
            <a:ext cx="70578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Первая всеобщая перепись населения Российской империи 1897 года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5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96082-8471-4A67-8D22-14AEBC09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68643-E68F-4D23-A221-3F9CEDA4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Один год, кросс-секция</a:t>
            </a:r>
          </a:p>
          <a:p>
            <a:r>
              <a:rPr lang="ru-RU" sz="3200" dirty="0"/>
              <a:t>«Пожизненная» миграция</a:t>
            </a:r>
          </a:p>
          <a:p>
            <a:r>
              <a:rPr lang="ru-RU" sz="3200" dirty="0"/>
              <a:t>Нет данных о миграции внутри регионов</a:t>
            </a:r>
          </a:p>
          <a:p>
            <a:r>
              <a:rPr lang="ru-RU" sz="3200" dirty="0"/>
              <a:t>Нет важных экономических показателей и прочих переменных</a:t>
            </a:r>
          </a:p>
          <a:p>
            <a:pPr marL="0" indent="0">
              <a:buNone/>
            </a:pPr>
            <a:r>
              <a:rPr lang="ru-RU" sz="3200" dirty="0"/>
              <a:t>→ ограниченная возможность делать каузальные выводы</a:t>
            </a:r>
          </a:p>
        </p:txBody>
      </p:sp>
    </p:spTree>
    <p:extLst>
      <p:ext uri="{BB962C8B-B14F-4D97-AF65-F5344CB8AC3E}">
        <p14:creationId xmlns:p14="http://schemas.microsoft.com/office/powerpoint/2010/main" val="104690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AB6953-DF8A-4CE1-877E-EF7ABD3E0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788"/>
            <a:ext cx="10972822" cy="617221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3AFD8-D470-4325-AE2D-F4A48DA6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In-migration rate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3AE5C-7B57-40A7-9BF6-ADAF5B2E231D}"/>
              </a:ext>
            </a:extLst>
          </p:cNvPr>
          <p:cNvSpPr txBox="1"/>
          <p:nvPr/>
        </p:nvSpPr>
        <p:spPr>
          <a:xfrm>
            <a:off x="5829819" y="6332815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russia-migrations-1897.herokuapp.com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403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6FD606E-B845-4D5B-A929-6289E25B3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788"/>
            <a:ext cx="10972822" cy="617221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24132-38F0-4A01-8B5B-B08F7DE3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Out-migration rate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274BB-5B86-4206-A40F-76401B529045}"/>
              </a:ext>
            </a:extLst>
          </p:cNvPr>
          <p:cNvSpPr txBox="1"/>
          <p:nvPr/>
        </p:nvSpPr>
        <p:spPr>
          <a:xfrm>
            <a:off x="5829819" y="6332815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russia-migrations-1897.herokuapp.com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211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83632E6-D8AE-48A9-9D41-592F7B1C6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788"/>
            <a:ext cx="10972822" cy="617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6E4588-EDA5-457E-9F0C-33B8676F3AF0}"/>
              </a:ext>
            </a:extLst>
          </p:cNvPr>
          <p:cNvSpPr txBox="1"/>
          <p:nvPr/>
        </p:nvSpPr>
        <p:spPr>
          <a:xfrm>
            <a:off x="5829819" y="6332815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russia-migrations-1897.herokuapp.com</a:t>
            </a:r>
            <a:endParaRPr lang="ru-RU" dirty="0">
              <a:latin typeface="+mj-l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76792-599E-4F23-9008-95E3EEDB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Кубанская область</a:t>
            </a:r>
            <a:r>
              <a:rPr lang="en-US" dirty="0"/>
              <a:t>, in-migration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7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6059</TotalTime>
  <Words>1431</Words>
  <Application>Microsoft Office PowerPoint</Application>
  <PresentationFormat>Широкоэкранный</PresentationFormat>
  <Paragraphs>414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Office Theme</vt:lpstr>
      <vt:lpstr>Применение гравитационной модели к анализу миграций в поздней Российской империи</vt:lpstr>
      <vt:lpstr>Внутренние миграции: экономическая история</vt:lpstr>
      <vt:lpstr>Российская империя в 19 веке</vt:lpstr>
      <vt:lpstr>Исследовательский вопрос</vt:lpstr>
      <vt:lpstr>f</vt:lpstr>
      <vt:lpstr>Недостатки данных</vt:lpstr>
      <vt:lpstr>In-migration rate</vt:lpstr>
      <vt:lpstr>Out-migration rate</vt:lpstr>
      <vt:lpstr>Кубанская область, in-migration</vt:lpstr>
      <vt:lpstr>Гравитационная модель</vt:lpstr>
      <vt:lpstr>Гипотезы</vt:lpstr>
      <vt:lpstr>Результаты</vt:lpstr>
      <vt:lpstr>Результаты</vt:lpstr>
      <vt:lpstr>Результаты</vt:lpstr>
      <vt:lpstr>Результаты</vt:lpstr>
      <vt:lpstr>Ограничения</vt:lpstr>
      <vt:lpstr>Список литературы</vt:lpstr>
      <vt:lpstr>Приложение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Соснин</dc:creator>
  <cp:lastModifiedBy>Юрий Соснин</cp:lastModifiedBy>
  <cp:revision>113</cp:revision>
  <dcterms:created xsi:type="dcterms:W3CDTF">2021-05-10T12:55:11Z</dcterms:created>
  <dcterms:modified xsi:type="dcterms:W3CDTF">2021-05-18T10:21:07Z</dcterms:modified>
</cp:coreProperties>
</file>