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1"/>
  </p:sldMasterIdLst>
  <p:notesMasterIdLst>
    <p:notesMasterId r:id="rId27"/>
  </p:notesMasterIdLst>
  <p:sldIdLst>
    <p:sldId id="284" r:id="rId2"/>
    <p:sldId id="288" r:id="rId3"/>
    <p:sldId id="293" r:id="rId4"/>
    <p:sldId id="289" r:id="rId5"/>
    <p:sldId id="300" r:id="rId6"/>
    <p:sldId id="290" r:id="rId7"/>
    <p:sldId id="291" r:id="rId8"/>
    <p:sldId id="292" r:id="rId9"/>
    <p:sldId id="296" r:id="rId10"/>
    <p:sldId id="295" r:id="rId11"/>
    <p:sldId id="302" r:id="rId12"/>
    <p:sldId id="301" r:id="rId13"/>
    <p:sldId id="297" r:id="rId14"/>
    <p:sldId id="299" r:id="rId15"/>
    <p:sldId id="303" r:id="rId16"/>
    <p:sldId id="298" r:id="rId17"/>
    <p:sldId id="304" r:id="rId18"/>
    <p:sldId id="310" r:id="rId19"/>
    <p:sldId id="311" r:id="rId20"/>
    <p:sldId id="305" r:id="rId21"/>
    <p:sldId id="308" r:id="rId22"/>
    <p:sldId id="306" r:id="rId23"/>
    <p:sldId id="307" r:id="rId24"/>
    <p:sldId id="309" r:id="rId25"/>
    <p:sldId id="261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23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808" y="2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380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78FB-FCA6-4BC9-BE7F-C08E94C8F30D}" type="datetimeFigureOut">
              <a:rPr lang="en-IE" smtClean="0"/>
              <a:t>10/09/2021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244B6-578E-453B-B3AB-92199D76125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8482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9A4822-CB46-4973-A294-25D5EFD4EA4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14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63">
            <a:extLst>
              <a:ext uri="{FF2B5EF4-FFF2-40B4-BE49-F238E27FC236}">
                <a16:creationId xmlns:a16="http://schemas.microsoft.com/office/drawing/2014/main" id="{257D91A4-FE68-D740-8964-AC815358F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Freeform: Shape 65">
            <a:extLst>
              <a:ext uri="{FF2B5EF4-FFF2-40B4-BE49-F238E27FC236}">
                <a16:creationId xmlns:a16="http://schemas.microsoft.com/office/drawing/2014/main" id="{F57C1BF4-49B2-C44C-AC2E-8230F8E10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" name="Freeform: Shape 67">
            <a:extLst>
              <a:ext uri="{FF2B5EF4-FFF2-40B4-BE49-F238E27FC236}">
                <a16:creationId xmlns:a16="http://schemas.microsoft.com/office/drawing/2014/main" id="{9F845BF1-A189-B549-B763-5E2FDBF11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9">
            <a:extLst>
              <a:ext uri="{FF2B5EF4-FFF2-40B4-BE49-F238E27FC236}">
                <a16:creationId xmlns:a16="http://schemas.microsoft.com/office/drawing/2014/main" id="{2E8C9D2F-8403-7C4D-8520-E68E97572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C0E4E6-909F-124A-9D5B-0D17DFBCC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20042619-93BF-B64F-9849-5E45941CB2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372" y="-94742"/>
            <a:ext cx="6400800" cy="287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0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9">
            <a:extLst>
              <a:ext uri="{FF2B5EF4-FFF2-40B4-BE49-F238E27FC236}">
                <a16:creationId xmlns:a16="http://schemas.microsoft.com/office/drawing/2014/main" id="{36511066-0501-7745-9A7C-A62715B4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02028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20E3366D-4293-F040-99CF-3A4333D686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340" y="0"/>
            <a:ext cx="6400800" cy="287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7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686C4-FAD2-5545-8CBD-C6645AB45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1722"/>
            <a:ext cx="10515600" cy="51352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Footer Placeholder 22">
            <a:extLst>
              <a:ext uri="{FF2B5EF4-FFF2-40B4-BE49-F238E27FC236}">
                <a16:creationId xmlns:a16="http://schemas.microsoft.com/office/drawing/2014/main" id="{68F3A597-D4B3-394D-AF65-BA4F3D35E0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04741" y="6597350"/>
            <a:ext cx="265963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53E3C69-7C8F-434F-814E-4824EBAA9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GB" dirty="0"/>
              <a:t>Click to edit Master title style</a:t>
            </a:r>
            <a:endParaRPr lang="en-RU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CD310B48-68E7-984F-ACBA-E16B48D6A2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1" t="7533" r="27965" b="48763"/>
          <a:stretch/>
        </p:blipFill>
        <p:spPr>
          <a:xfrm>
            <a:off x="11522148" y="6181403"/>
            <a:ext cx="669852" cy="67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1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ойной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443E1-9625-EB44-861A-57249E1D7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8842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GB" dirty="0"/>
              <a:t>Click to edit Master title style</a:t>
            </a:r>
            <a:endParaRPr lang="en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72236-9FBA-B54B-A13C-D8D54754B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053549"/>
            <a:ext cx="5157787" cy="54665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501128-CAEB-E44A-B87C-1616FEA09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00201"/>
            <a:ext cx="5157787" cy="45894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83C10A-5E4C-CA44-B223-205E8F492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53549"/>
            <a:ext cx="5183188" cy="54665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8AD54-3072-2847-BD32-7D9ACCFB7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00201"/>
            <a:ext cx="5183188" cy="45894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Footer Placeholder 22">
            <a:extLst>
              <a:ext uri="{FF2B5EF4-FFF2-40B4-BE49-F238E27FC236}">
                <a16:creationId xmlns:a16="http://schemas.microsoft.com/office/drawing/2014/main" id="{41C75931-DF44-1F49-B930-56486AADE4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04741" y="6605301"/>
            <a:ext cx="265963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769599B-8309-7541-BC48-B8F6DB3B16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1" t="7533" r="27965" b="48763"/>
          <a:stretch/>
        </p:blipFill>
        <p:spPr>
          <a:xfrm>
            <a:off x="11522148" y="6181403"/>
            <a:ext cx="669852" cy="67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6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ойн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7E1AE-1E98-3847-BB7D-26C853A8A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727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GB" dirty="0"/>
              <a:t>Click to edit Master title style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667E5-E5B5-CD4F-804B-3230FA546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03852"/>
            <a:ext cx="5181600" cy="51731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1EA10-2F41-9741-BECC-C03CCEA97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03852"/>
            <a:ext cx="5181600" cy="51731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Footer Placeholder 22">
            <a:extLst>
              <a:ext uri="{FF2B5EF4-FFF2-40B4-BE49-F238E27FC236}">
                <a16:creationId xmlns:a16="http://schemas.microsoft.com/office/drawing/2014/main" id="{F67526EA-9A4E-6843-98FE-C577A4F4C8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504741" y="6597350"/>
            <a:ext cx="265963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99C475BB-4E25-114E-A6BB-A50D36C9CF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1" t="7533" r="27965" b="48763"/>
          <a:stretch/>
        </p:blipFill>
        <p:spPr>
          <a:xfrm>
            <a:off x="11522148" y="6181403"/>
            <a:ext cx="669852" cy="67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8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">
    <p:bg>
      <p:bgPr>
        <a:blipFill dpi="0" rotWithShape="1">
          <a:blip r:embed="rId2">
            <a:lum/>
          </a:blip>
          <a:srcRect/>
          <a:stretch>
            <a:fillRect t="-33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25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ычный слайд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51125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685800" indent="-228600">
              <a:buFont typeface="Calibri Light" panose="020F0302020204030204" pitchFamily="34" charset="0"/>
              <a:buChar char="‐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0"/>
          </p:nvPr>
        </p:nvSpPr>
        <p:spPr>
          <a:xfrm>
            <a:off x="611471" y="6597349"/>
            <a:ext cx="4114800" cy="260650"/>
          </a:xfrm>
          <a:prstGeom prst="rect">
            <a:avLst/>
          </a:prstGeom>
        </p:spPr>
        <p:txBody>
          <a:bodyPr/>
          <a:lstStyle>
            <a:lvl1pPr algn="l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ROUTE - </a:t>
            </a:r>
            <a:r>
              <a:rPr lang="ru-RU"/>
              <a:t>Протокол </a:t>
            </a:r>
            <a:r>
              <a:rPr lang="en-US"/>
              <a:t>BGP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9600" y="369987"/>
            <a:ext cx="10972800" cy="648000"/>
          </a:xfrm>
          <a:prstGeom prst="rect">
            <a:avLst/>
          </a:prstGeom>
        </p:spPr>
        <p:txBody>
          <a:bodyPr/>
          <a:lstStyle>
            <a:lvl1pPr>
              <a:defRPr b="1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9E9D4303-BC38-41FE-91E6-E428AD9A14AC}"/>
              </a:ext>
            </a:extLst>
          </p:cNvPr>
          <p:cNvSpPr txBox="1">
            <a:spLocks/>
          </p:cNvSpPr>
          <p:nvPr/>
        </p:nvSpPr>
        <p:spPr>
          <a:xfrm>
            <a:off x="4742576" y="6597349"/>
            <a:ext cx="2723155" cy="26065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ctr">
              <a:defRPr sz="1000" b="0" cap="none" spc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9AD8889-AB12-4D17-995A-50DB4EE0957A}" type="slidenum">
              <a:rPr lang="en-IE" smtClean="0"/>
              <a:pPr lvl="0"/>
              <a:t>‹#›</a:t>
            </a:fld>
            <a:endParaRPr lang="en-I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80937C-1ACF-485A-8788-30154DA8AC7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40000" y="438970"/>
            <a:ext cx="1742400" cy="54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74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Титул"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828800" y="2709000"/>
            <a:ext cx="8534400" cy="22796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8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ru-RU" dirty="0"/>
              <a:t>Код курса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88624"/>
            <a:ext cx="8534400" cy="103237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Название курса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1961211"/>
            <a:ext cx="8534400" cy="7477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ru-RU" dirty="0"/>
              <a:t>Онлайн-курс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48271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28800" y="812624"/>
            <a:ext cx="2457816" cy="7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6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36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692" r:id="rId3"/>
    <p:sldLayoutId id="2147483709" r:id="rId4"/>
    <p:sldLayoutId id="2147483708" r:id="rId5"/>
    <p:sldLayoutId id="2147483716" r:id="rId6"/>
    <p:sldLayoutId id="2147483719" r:id="rId7"/>
    <p:sldLayoutId id="2147483720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VLANs and Ports</a:t>
            </a:r>
          </a:p>
        </p:txBody>
      </p:sp>
    </p:spTree>
    <p:extLst>
      <p:ext uri="{BB962C8B-B14F-4D97-AF65-F5344CB8AC3E}">
        <p14:creationId xmlns:p14="http://schemas.microsoft.com/office/powerpoint/2010/main" val="186299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7384D5-9275-9743-8965-D72818BC4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Ethernet v1</a:t>
            </a:r>
          </a:p>
          <a:p>
            <a:pPr lvl="1"/>
            <a:r>
              <a:rPr lang="ru-RU" dirty="0"/>
              <a:t>Довольно редкий вид</a:t>
            </a:r>
          </a:p>
          <a:p>
            <a:pPr lvl="1"/>
            <a:r>
              <a:rPr lang="ru-RU" dirty="0"/>
              <a:t>Из известного мне – применяется только в </a:t>
            </a:r>
            <a:r>
              <a:rPr lang="en-US" dirty="0"/>
              <a:t>IS-IS</a:t>
            </a:r>
          </a:p>
          <a:p>
            <a:r>
              <a:rPr lang="en-US" dirty="0"/>
              <a:t>Ethernet v2</a:t>
            </a:r>
            <a:endParaRPr lang="ru-RU" dirty="0"/>
          </a:p>
          <a:p>
            <a:pPr lvl="1"/>
            <a:r>
              <a:rPr lang="ru-RU" dirty="0"/>
              <a:t>Именно с ним Вы работаете ежедневно</a:t>
            </a:r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4A416E-FD54-B748-87A8-1EB69B9AE2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VLAN</a:t>
            </a:r>
            <a:r>
              <a:rPr lang="ru-RU" dirty="0"/>
              <a:t>ы и типы портов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4D5EF0-2662-6447-A626-1824872A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</a:t>
            </a:r>
            <a:r>
              <a:rPr lang="en-US" dirty="0"/>
              <a:t>Ethernet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226599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F30F497-66DF-BC4F-8712-A95AC19637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681764"/>
            <a:ext cx="10515600" cy="185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BB3706-DE9A-0643-BFBD-BF2768565E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VLAN</a:t>
            </a:r>
            <a:r>
              <a:rPr lang="ru-RU" dirty="0"/>
              <a:t>ы и типы портов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85C608-6BB6-EB43-BCA9-E5B368CD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 кадра </a:t>
            </a:r>
            <a:r>
              <a:rPr lang="en-US" dirty="0"/>
              <a:t>DIX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379031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7384D5-9275-9743-8965-D72818BC4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Порты 2-го уровня</a:t>
            </a:r>
          </a:p>
          <a:p>
            <a:pPr lvl="1"/>
            <a:r>
              <a:rPr lang="en-US" dirty="0"/>
              <a:t>Access</a:t>
            </a:r>
          </a:p>
          <a:p>
            <a:pPr lvl="1"/>
            <a:r>
              <a:rPr lang="en-US" dirty="0"/>
              <a:t>Trunk</a:t>
            </a:r>
          </a:p>
          <a:p>
            <a:pPr lvl="1"/>
            <a:r>
              <a:rPr lang="en-US" dirty="0"/>
              <a:t>Tunnel</a:t>
            </a:r>
          </a:p>
          <a:p>
            <a:pPr lvl="1"/>
            <a:r>
              <a:rPr lang="ru-RU" dirty="0"/>
              <a:t>и др.</a:t>
            </a:r>
          </a:p>
          <a:p>
            <a:r>
              <a:rPr lang="ru-RU" dirty="0"/>
              <a:t>Порты 3-го уровня</a:t>
            </a:r>
          </a:p>
          <a:p>
            <a:pPr lvl="1"/>
            <a:r>
              <a:rPr lang="en-US" dirty="0"/>
              <a:t>SVI</a:t>
            </a:r>
          </a:p>
          <a:p>
            <a:pPr lvl="1"/>
            <a:r>
              <a:rPr lang="en-US" dirty="0"/>
              <a:t>no switchport</a:t>
            </a:r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4A416E-FD54-B748-87A8-1EB69B9AE2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VLAN</a:t>
            </a:r>
            <a:r>
              <a:rPr lang="ru-RU" dirty="0"/>
              <a:t>ы и типы портов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4D5EF0-2662-6447-A626-1824872A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портов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048252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5F596D-898A-1146-B3A6-88181F071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U" dirty="0"/>
              <a:t>Access</a:t>
            </a:r>
          </a:p>
          <a:p>
            <a:pPr lvl="1"/>
            <a:r>
              <a:rPr lang="ru-RU" dirty="0"/>
              <a:t>Позволяют передавать трафик для одной </a:t>
            </a:r>
            <a:r>
              <a:rPr lang="en-RU" dirty="0"/>
              <a:t>VLAN</a:t>
            </a:r>
          </a:p>
          <a:p>
            <a:pPr lvl="2"/>
            <a:r>
              <a:rPr lang="en-GB" dirty="0"/>
              <a:t>s</a:t>
            </a:r>
            <a:r>
              <a:rPr lang="en-RU" dirty="0"/>
              <a:t>witchport mode access</a:t>
            </a:r>
          </a:p>
          <a:p>
            <a:r>
              <a:rPr lang="en-RU" dirty="0"/>
              <a:t>Trunk</a:t>
            </a:r>
            <a:endParaRPr lang="ru-RU" dirty="0"/>
          </a:p>
          <a:p>
            <a:pPr lvl="1"/>
            <a:r>
              <a:rPr lang="ru-RU" dirty="0"/>
              <a:t>Позволяют передавать трафик для одной или более </a:t>
            </a:r>
            <a:r>
              <a:rPr lang="en-RU" dirty="0"/>
              <a:t>VLAN</a:t>
            </a:r>
          </a:p>
          <a:p>
            <a:pPr lvl="2"/>
            <a:r>
              <a:rPr lang="en-GB" dirty="0"/>
              <a:t>s</a:t>
            </a:r>
            <a:r>
              <a:rPr lang="en-RU" dirty="0"/>
              <a:t>witchport mode trunk</a:t>
            </a:r>
          </a:p>
          <a:p>
            <a:r>
              <a:rPr lang="en-US" dirty="0"/>
              <a:t>Tunnel</a:t>
            </a:r>
          </a:p>
          <a:p>
            <a:pPr lvl="1"/>
            <a:r>
              <a:rPr lang="ru-RU" dirty="0"/>
              <a:t>Прозрачная передача </a:t>
            </a:r>
            <a:r>
              <a:rPr lang="en-US" dirty="0"/>
              <a:t>L2 </a:t>
            </a:r>
            <a:r>
              <a:rPr lang="ru-RU" dirty="0"/>
              <a:t>трафика сквозь некое «облако»</a:t>
            </a:r>
            <a:endParaRPr lang="en-US" dirty="0"/>
          </a:p>
          <a:p>
            <a:pPr lvl="2"/>
            <a:r>
              <a:rPr lang="en-GB" dirty="0"/>
              <a:t>s</a:t>
            </a:r>
            <a:r>
              <a:rPr lang="en-RU" dirty="0"/>
              <a:t>witchport mode tunnel</a:t>
            </a:r>
            <a:endParaRPr lang="en-US" dirty="0"/>
          </a:p>
          <a:p>
            <a:r>
              <a:rPr lang="ru-RU" dirty="0"/>
              <a:t>Динамические</a:t>
            </a:r>
          </a:p>
          <a:p>
            <a:pPr lvl="1"/>
            <a:r>
              <a:rPr lang="en-US" dirty="0"/>
              <a:t>DTP</a:t>
            </a:r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082D5A-610F-EA4D-A314-399D82107D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VLAN</a:t>
            </a:r>
            <a:r>
              <a:rPr lang="ru-RU" dirty="0"/>
              <a:t>ы и типы портов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431273-F441-DE4A-BF44-2787277C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Порты 2-го уровня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271042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C4041B-C999-5043-98CF-5630E5560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Обычные абоненты ничего не знают про </a:t>
            </a:r>
            <a:r>
              <a:rPr lang="en-US" dirty="0"/>
              <a:t>VLAN</a:t>
            </a:r>
          </a:p>
          <a:p>
            <a:pPr lvl="1"/>
            <a:r>
              <a:rPr lang="ru-RU" dirty="0"/>
              <a:t>В заголовке </a:t>
            </a:r>
            <a:r>
              <a:rPr lang="en-US" dirty="0"/>
              <a:t>Ethernet </a:t>
            </a:r>
            <a:r>
              <a:rPr lang="ru-RU" dirty="0"/>
              <a:t>нет указания на </a:t>
            </a:r>
            <a:r>
              <a:rPr lang="en-US" dirty="0"/>
              <a:t>VLAN</a:t>
            </a:r>
            <a:endParaRPr lang="ru-RU" dirty="0"/>
          </a:p>
          <a:p>
            <a:r>
              <a:rPr lang="ru-RU" dirty="0"/>
              <a:t>Как определить принадлежность кадра к </a:t>
            </a:r>
            <a:r>
              <a:rPr lang="en-US" dirty="0"/>
              <a:t>VLAN?</a:t>
            </a:r>
          </a:p>
          <a:p>
            <a:pPr lvl="1"/>
            <a:r>
              <a:rPr lang="ru-RU" dirty="0"/>
              <a:t>По информации из содержимого кадра - небезопасно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 err="1"/>
              <a:t>немасштабируемо</a:t>
            </a:r>
            <a:endParaRPr lang="ru-RU" dirty="0"/>
          </a:p>
          <a:p>
            <a:pPr lvl="1"/>
            <a:r>
              <a:rPr lang="ru-RU" dirty="0"/>
              <a:t>Назначать один </a:t>
            </a:r>
            <a:r>
              <a:rPr lang="en-US" dirty="0"/>
              <a:t>VLAN </a:t>
            </a:r>
            <a:r>
              <a:rPr lang="ru-RU" dirty="0"/>
              <a:t>всем кадрам, приходящим на порту, легко и удобно</a:t>
            </a:r>
          </a:p>
          <a:p>
            <a:pPr lvl="2"/>
            <a:r>
              <a:rPr lang="ru-RU" dirty="0"/>
              <a:t>Проще всего - статически</a:t>
            </a:r>
            <a:endParaRPr lang="en-US" dirty="0"/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DCEFDE-C1EC-7149-A580-9FBC36C9C3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VLAN</a:t>
            </a:r>
            <a:r>
              <a:rPr lang="ru-RU" dirty="0"/>
              <a:t>ы и типы портов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166C6A-87D5-004F-A8AA-18EBD6C22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Порты типа «</a:t>
            </a:r>
            <a:r>
              <a:rPr lang="en-US" dirty="0"/>
              <a:t>access</a:t>
            </a:r>
            <a:r>
              <a:rPr lang="ru-RU" dirty="0"/>
              <a:t>»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118927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B1D46A-7AC3-AC4A-83E2-EF9829130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Есть несколько способов добавить в кадр информацию о </a:t>
            </a:r>
            <a:r>
              <a:rPr lang="en-US" dirty="0"/>
              <a:t>VLAN:</a:t>
            </a:r>
          </a:p>
          <a:p>
            <a:r>
              <a:rPr lang="en-US" dirty="0"/>
              <a:t>Cisco ISL: </a:t>
            </a:r>
            <a:r>
              <a:rPr lang="ru-RU" dirty="0"/>
              <a:t>инкапсуляция</a:t>
            </a:r>
            <a:r>
              <a:rPr lang="en-US" dirty="0"/>
              <a:t> </a:t>
            </a:r>
            <a:r>
              <a:rPr lang="ru-RU" dirty="0"/>
              <a:t>в другой протокол</a:t>
            </a:r>
            <a:endParaRPr lang="en-US" dirty="0"/>
          </a:p>
          <a:p>
            <a:pPr lvl="1"/>
            <a:r>
              <a:rPr lang="ru-RU" dirty="0" err="1"/>
              <a:t>Проприетарный</a:t>
            </a:r>
            <a:r>
              <a:rPr lang="ru-RU" dirty="0"/>
              <a:t> протокол</a:t>
            </a:r>
          </a:p>
          <a:p>
            <a:pPr lvl="1"/>
            <a:r>
              <a:rPr lang="ru-RU" dirty="0"/>
              <a:t>Номер </a:t>
            </a:r>
            <a:r>
              <a:rPr lang="en-US" dirty="0"/>
              <a:t>VLAN </a:t>
            </a:r>
            <a:r>
              <a:rPr lang="ru-RU" dirty="0"/>
              <a:t>указывается в заголовке </a:t>
            </a:r>
            <a:r>
              <a:rPr lang="en-US" dirty="0"/>
              <a:t>ISL</a:t>
            </a:r>
            <a:endParaRPr lang="ru-RU" dirty="0"/>
          </a:p>
          <a:p>
            <a:pPr lvl="1"/>
            <a:r>
              <a:rPr lang="ru-RU" dirty="0" err="1"/>
              <a:t>Оверхед</a:t>
            </a:r>
            <a:r>
              <a:rPr lang="ru-RU" dirty="0"/>
              <a:t> 30 байт (26 – заголовок, 4 – трейлер)</a:t>
            </a:r>
            <a:endParaRPr lang="en-US" dirty="0"/>
          </a:p>
          <a:p>
            <a:pPr lvl="1"/>
            <a:r>
              <a:rPr lang="ru-RU" dirty="0" err="1"/>
              <a:t>Врятли</a:t>
            </a:r>
            <a:r>
              <a:rPr lang="ru-RU" dirty="0"/>
              <a:t> встретите в современном мире</a:t>
            </a:r>
          </a:p>
          <a:p>
            <a:r>
              <a:rPr lang="en-US" dirty="0"/>
              <a:t>IEEE 802.1Q: </a:t>
            </a:r>
            <a:r>
              <a:rPr lang="ru-RU" dirty="0"/>
              <a:t>добавление нового поля в кадр</a:t>
            </a:r>
          </a:p>
          <a:p>
            <a:pPr lvl="1"/>
            <a:r>
              <a:rPr lang="ru-RU" dirty="0"/>
              <a:t>Поддерживается всеми </a:t>
            </a:r>
            <a:r>
              <a:rPr lang="ru-RU" dirty="0" err="1"/>
              <a:t>вендорами</a:t>
            </a:r>
            <a:endParaRPr lang="ru-RU" dirty="0"/>
          </a:p>
          <a:p>
            <a:pPr lvl="1"/>
            <a:r>
              <a:rPr lang="ru-RU" dirty="0" err="1"/>
              <a:t>Оверхед</a:t>
            </a:r>
            <a:r>
              <a:rPr lang="ru-RU" dirty="0"/>
              <a:t> 4 байта</a:t>
            </a:r>
            <a:endParaRPr lang="en-US" dirty="0"/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739AA-0CC1-C844-943B-D9D2C9341E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VLAN</a:t>
            </a:r>
            <a:r>
              <a:rPr lang="ru-RU" dirty="0"/>
              <a:t>ы и типы портов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FEC8C1-D142-C54A-92BE-B4D422FC0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Метки </a:t>
            </a:r>
            <a:r>
              <a:rPr lang="en-US" dirty="0"/>
              <a:t>VLAN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287344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EEE 802.1Q Frame Format - Huawei">
            <a:extLst>
              <a:ext uri="{FF2B5EF4-FFF2-40B4-BE49-F238E27FC236}">
                <a16:creationId xmlns:a16="http://schemas.microsoft.com/office/drawing/2014/main" id="{926FDDD2-F061-D741-A9D5-80677F0463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0269" y="2138353"/>
            <a:ext cx="6603828" cy="435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A67A36-AF42-2F49-90B3-5149D998E9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VLAN</a:t>
            </a:r>
            <a:r>
              <a:rPr lang="ru-RU" dirty="0"/>
              <a:t>ы и типы портов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12A872-4F3C-CB4C-A548-5D7D080F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</a:t>
            </a:r>
            <a:r>
              <a:rPr lang="en-US" dirty="0"/>
              <a:t> 802.1 Q</a:t>
            </a:r>
            <a:endParaRPr lang="en-RU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FA12F000-21AE-634A-AEEE-7DFD88151630}"/>
              </a:ext>
            </a:extLst>
          </p:cNvPr>
          <p:cNvSpPr txBox="1">
            <a:spLocks/>
          </p:cNvSpPr>
          <p:nvPr/>
        </p:nvSpPr>
        <p:spPr>
          <a:xfrm>
            <a:off x="5313144" y="2406316"/>
            <a:ext cx="6269255" cy="39030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‐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RU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2D76F241-7DBE-9840-92A0-F036B511E4E2}"/>
              </a:ext>
            </a:extLst>
          </p:cNvPr>
          <p:cNvSpPr txBox="1">
            <a:spLocks/>
          </p:cNvSpPr>
          <p:nvPr/>
        </p:nvSpPr>
        <p:spPr>
          <a:xfrm>
            <a:off x="5643613" y="1157458"/>
            <a:ext cx="6349465" cy="32003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‐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RU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3F6DD21-B6D2-AE4F-917D-AF62226C9706}"/>
              </a:ext>
            </a:extLst>
          </p:cNvPr>
          <p:cNvSpPr txBox="1">
            <a:spLocks/>
          </p:cNvSpPr>
          <p:nvPr/>
        </p:nvSpPr>
        <p:spPr>
          <a:xfrm>
            <a:off x="5643612" y="1157458"/>
            <a:ext cx="6269255" cy="51518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 Light" panose="020F0302020204030204" pitchFamily="34" charset="0"/>
              <a:buChar char="‐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Для различия </a:t>
            </a:r>
            <a:r>
              <a:rPr lang="en-US" dirty="0"/>
              <a:t>VLAN – </a:t>
            </a:r>
            <a:r>
              <a:rPr lang="ru-RU" dirty="0"/>
              <a:t>отдельное поле в кадре</a:t>
            </a:r>
            <a:endParaRPr lang="en-US" dirty="0"/>
          </a:p>
          <a:p>
            <a:pPr lvl="1"/>
            <a:r>
              <a:rPr lang="en-US" dirty="0"/>
              <a:t>show interface trunk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7593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D08B72-DA98-1945-B201-AA6552151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портах доступа передаются кадры одного </a:t>
            </a:r>
            <a:r>
              <a:rPr lang="en-US" dirty="0"/>
              <a:t>VLAN </a:t>
            </a:r>
            <a:r>
              <a:rPr lang="ru-RU" dirty="0"/>
              <a:t>без метки</a:t>
            </a:r>
          </a:p>
          <a:p>
            <a:pPr lvl="1"/>
            <a:r>
              <a:rPr lang="en-US" dirty="0"/>
              <a:t>untagged</a:t>
            </a:r>
            <a:r>
              <a:rPr lang="ru-RU" dirty="0"/>
              <a:t> – тот самый абонентский </a:t>
            </a:r>
            <a:r>
              <a:rPr lang="en-US" dirty="0"/>
              <a:t>VLAN</a:t>
            </a:r>
          </a:p>
          <a:p>
            <a:pPr lvl="1"/>
            <a:r>
              <a:rPr lang="en-US" dirty="0"/>
              <a:t>tagged – </a:t>
            </a:r>
            <a:r>
              <a:rPr lang="ru-RU" dirty="0"/>
              <a:t>не передаются</a:t>
            </a:r>
            <a:endParaRPr lang="en-US" dirty="0"/>
          </a:p>
          <a:p>
            <a:r>
              <a:rPr lang="ru-RU" dirty="0"/>
              <a:t>На </a:t>
            </a:r>
            <a:r>
              <a:rPr lang="ru-RU" dirty="0" err="1"/>
              <a:t>транках</a:t>
            </a:r>
            <a:r>
              <a:rPr lang="ru-RU" dirty="0"/>
              <a:t> 802.1</a:t>
            </a:r>
            <a:r>
              <a:rPr lang="en-US" dirty="0"/>
              <a:t>Q </a:t>
            </a:r>
            <a:r>
              <a:rPr lang="ru-RU" dirty="0"/>
              <a:t>кадры могут передаваться с меткой и без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untagged</a:t>
            </a:r>
            <a:r>
              <a:rPr lang="ru-RU" dirty="0"/>
              <a:t> – не более одного </a:t>
            </a:r>
            <a:r>
              <a:rPr lang="en-US" dirty="0"/>
              <a:t>VLAN</a:t>
            </a:r>
            <a:r>
              <a:rPr lang="ru-RU" dirty="0"/>
              <a:t>, в терминологии </a:t>
            </a:r>
            <a:r>
              <a:rPr lang="en-US" dirty="0"/>
              <a:t>Cisco – Native VLAN</a:t>
            </a:r>
            <a:endParaRPr lang="ru-RU" dirty="0"/>
          </a:p>
          <a:p>
            <a:pPr lvl="2"/>
            <a:r>
              <a:rPr lang="en-US" dirty="0"/>
              <a:t>switchport trunk native </a:t>
            </a:r>
            <a:r>
              <a:rPr lang="en-US" dirty="0" err="1"/>
              <a:t>vlan</a:t>
            </a:r>
            <a:r>
              <a:rPr lang="en-US" dirty="0"/>
              <a:t> {VLAN_ID}</a:t>
            </a:r>
            <a:endParaRPr lang="ru-RU" dirty="0"/>
          </a:p>
          <a:p>
            <a:pPr lvl="3"/>
            <a:r>
              <a:rPr lang="ru-RU" dirty="0"/>
              <a:t>Существуют атаки</a:t>
            </a:r>
            <a:endParaRPr lang="en-US" dirty="0"/>
          </a:p>
          <a:p>
            <a:pPr lvl="1"/>
            <a:r>
              <a:rPr lang="en-US" dirty="0"/>
              <a:t>tagged – </a:t>
            </a:r>
            <a:r>
              <a:rPr lang="ru-RU" dirty="0"/>
              <a:t>все остальные </a:t>
            </a:r>
            <a:r>
              <a:rPr lang="en-US" dirty="0"/>
              <a:t>VLAN</a:t>
            </a:r>
            <a:endParaRPr lang="ru-RU" dirty="0"/>
          </a:p>
          <a:p>
            <a:pPr lvl="2"/>
            <a:r>
              <a:rPr lang="en-US" dirty="0"/>
              <a:t>switchport trunk allowed </a:t>
            </a:r>
            <a:r>
              <a:rPr lang="en-US" dirty="0" err="1"/>
              <a:t>vlan</a:t>
            </a:r>
            <a:r>
              <a:rPr lang="en-US" dirty="0"/>
              <a:t> {VLAN_LIST}</a:t>
            </a:r>
            <a:endParaRPr lang="ru-RU" dirty="0"/>
          </a:p>
          <a:p>
            <a:pPr lvl="3"/>
            <a:r>
              <a:rPr lang="ru-RU" dirty="0"/>
              <a:t>Аккуратнее !!!</a:t>
            </a:r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DADF75-4227-FE4C-95D1-44B5482C7F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VLAN</a:t>
            </a:r>
            <a:r>
              <a:rPr lang="ru-RU" dirty="0"/>
              <a:t>ы и типы портов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078C06-5AC7-0E4D-B7F3-E0D22D290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00409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054A78-9227-6243-BC04-2DA76FFB1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Сеть предприятия работает хорошо, когда:</a:t>
            </a:r>
          </a:p>
          <a:p>
            <a:pPr lvl="1"/>
            <a:r>
              <a:rPr lang="ru-RU" dirty="0"/>
              <a:t>Абонентские порты работают в режиме </a:t>
            </a:r>
            <a:r>
              <a:rPr lang="en-US" dirty="0"/>
              <a:t>access</a:t>
            </a:r>
          </a:p>
          <a:p>
            <a:pPr lvl="1"/>
            <a:r>
              <a:rPr lang="ru-RU" dirty="0"/>
              <a:t>Порты между однотипно настроенными коммутаторами - </a:t>
            </a:r>
            <a:r>
              <a:rPr lang="ru-RU" dirty="0" err="1"/>
              <a:t>транки</a:t>
            </a:r>
            <a:endParaRPr lang="ru-RU" dirty="0"/>
          </a:p>
          <a:p>
            <a:r>
              <a:rPr lang="ru-RU" dirty="0"/>
              <a:t>Коммутаторы </a:t>
            </a:r>
            <a:r>
              <a:rPr lang="en-US" dirty="0"/>
              <a:t>Cisco </a:t>
            </a:r>
            <a:r>
              <a:rPr lang="ru-RU" dirty="0"/>
              <a:t>поддерживают </a:t>
            </a:r>
            <a:r>
              <a:rPr lang="en-US" dirty="0"/>
              <a:t>DTP (Dynamic </a:t>
            </a:r>
            <a:r>
              <a:rPr lang="en-US" dirty="0" err="1"/>
              <a:t>Trunking</a:t>
            </a:r>
            <a:r>
              <a:rPr lang="en-US" dirty="0"/>
              <a:t> Protocol)</a:t>
            </a:r>
            <a:endParaRPr lang="ru-RU" dirty="0"/>
          </a:p>
          <a:p>
            <a:pPr lvl="1"/>
            <a:r>
              <a:rPr lang="ru-RU" dirty="0"/>
              <a:t>Если сосед с </a:t>
            </a:r>
            <a:r>
              <a:rPr lang="en-US" dirty="0"/>
              <a:t>DTP </a:t>
            </a:r>
            <a:r>
              <a:rPr lang="ru-RU" dirty="0"/>
              <a:t>в том не обнаружен – порт переходит в </a:t>
            </a:r>
            <a:r>
              <a:rPr lang="en-US" dirty="0"/>
              <a:t>access</a:t>
            </a:r>
          </a:p>
          <a:p>
            <a:pPr lvl="1"/>
            <a:r>
              <a:rPr lang="ru-RU" dirty="0"/>
              <a:t>Если сосед обнаружен</a:t>
            </a:r>
            <a:r>
              <a:rPr lang="en-US" dirty="0"/>
              <a:t> </a:t>
            </a:r>
            <a:r>
              <a:rPr lang="ru-RU" dirty="0"/>
              <a:t>в другом домене </a:t>
            </a:r>
            <a:r>
              <a:rPr lang="en-US" dirty="0"/>
              <a:t>VTP</a:t>
            </a:r>
            <a:r>
              <a:rPr lang="ru-RU" dirty="0"/>
              <a:t> – порт переходит в </a:t>
            </a:r>
            <a:r>
              <a:rPr lang="en-US" dirty="0"/>
              <a:t>access</a:t>
            </a:r>
            <a:endParaRPr lang="ru-RU" dirty="0"/>
          </a:p>
          <a:p>
            <a:pPr lvl="1"/>
            <a:r>
              <a:rPr lang="ru-RU" dirty="0"/>
              <a:t>С соседом с </a:t>
            </a:r>
            <a:r>
              <a:rPr lang="en-US" dirty="0"/>
              <a:t>DTP</a:t>
            </a:r>
            <a:r>
              <a:rPr lang="ru-RU" dirty="0"/>
              <a:t> на порту автоматически включается </a:t>
            </a:r>
            <a:r>
              <a:rPr lang="ru-RU" dirty="0" err="1"/>
              <a:t>транк</a:t>
            </a:r>
            <a:r>
              <a:rPr lang="ru-RU" dirty="0"/>
              <a:t> (</a:t>
            </a:r>
            <a:r>
              <a:rPr lang="en-US" dirty="0"/>
              <a:t>ISL </a:t>
            </a:r>
            <a:r>
              <a:rPr lang="ru-RU" dirty="0"/>
              <a:t>или </a:t>
            </a:r>
            <a:r>
              <a:rPr lang="en-US" dirty="0"/>
              <a:t>802.1Q</a:t>
            </a:r>
            <a:r>
              <a:rPr lang="ru-RU" dirty="0"/>
              <a:t>)</a:t>
            </a:r>
          </a:p>
          <a:p>
            <a:r>
              <a:rPr lang="ru-RU" dirty="0"/>
              <a:t>По умолчанию </a:t>
            </a:r>
            <a:r>
              <a:rPr lang="en-US" dirty="0"/>
              <a:t>DTP </a:t>
            </a:r>
            <a:r>
              <a:rPr lang="ru-RU" dirty="0"/>
              <a:t>работает на всех портах</a:t>
            </a:r>
          </a:p>
          <a:p>
            <a:pPr lvl="1"/>
            <a:r>
              <a:rPr lang="ru-RU" dirty="0"/>
              <a:t>В старых</a:t>
            </a:r>
            <a:r>
              <a:rPr lang="en-US" dirty="0"/>
              <a:t> </a:t>
            </a:r>
            <a:r>
              <a:rPr lang="ru-RU" dirty="0"/>
              <a:t>версиях </a:t>
            </a:r>
            <a:r>
              <a:rPr lang="en-US" dirty="0"/>
              <a:t>IOS</a:t>
            </a:r>
            <a:r>
              <a:rPr lang="ru-RU" dirty="0"/>
              <a:t> – активно ищет соседей</a:t>
            </a:r>
            <a:r>
              <a:rPr lang="en-US" dirty="0"/>
              <a:t> </a:t>
            </a:r>
            <a:r>
              <a:rPr lang="ru-RU" dirty="0"/>
              <a:t>и пытается согласовать </a:t>
            </a:r>
            <a:r>
              <a:rPr lang="ru-RU" dirty="0" err="1"/>
              <a:t>транк</a:t>
            </a:r>
            <a:endParaRPr lang="ru-RU" dirty="0"/>
          </a:p>
          <a:p>
            <a:pPr lvl="1"/>
            <a:r>
              <a:rPr lang="ru-RU" dirty="0"/>
              <a:t>В новых – активно ищет соседей, но не пытается согласовать </a:t>
            </a:r>
            <a:r>
              <a:rPr lang="ru-RU" dirty="0" err="1"/>
              <a:t>транк</a:t>
            </a:r>
            <a:endParaRPr lang="ru-RU" dirty="0"/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18526-98BA-984E-9523-92857C8F59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VLAN</a:t>
            </a:r>
            <a:r>
              <a:rPr lang="ru-RU" dirty="0"/>
              <a:t>ы и типы портов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340135-4B91-144F-8123-F86AA35DC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Trunk Protocol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388653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4AEB64-8BC4-124B-A7B1-E974AE56F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Вообще везде выключить поддержку </a:t>
            </a:r>
            <a:r>
              <a:rPr lang="en-US" dirty="0"/>
              <a:t>DTP</a:t>
            </a:r>
          </a:p>
          <a:p>
            <a:pPr lvl="1"/>
            <a:r>
              <a:rPr lang="ru-RU" dirty="0"/>
              <a:t>На статических </a:t>
            </a:r>
            <a:r>
              <a:rPr lang="ru-RU" dirty="0" err="1"/>
              <a:t>транках</a:t>
            </a:r>
            <a:r>
              <a:rPr lang="ru-RU" dirty="0"/>
              <a:t> бесполезен</a:t>
            </a:r>
          </a:p>
          <a:p>
            <a:pPr lvl="1"/>
            <a:r>
              <a:rPr lang="ru-RU" dirty="0"/>
              <a:t>На абонентских портах – не нужен</a:t>
            </a:r>
          </a:p>
          <a:p>
            <a:r>
              <a:rPr lang="ru-RU" dirty="0"/>
              <a:t>Рекомендации по портам:</a:t>
            </a:r>
          </a:p>
          <a:p>
            <a:pPr lvl="1"/>
            <a:r>
              <a:rPr lang="ru-RU" dirty="0"/>
              <a:t>Абонентские и незадействованные порты фиксировать в режиме </a:t>
            </a:r>
            <a:r>
              <a:rPr lang="en-US" dirty="0"/>
              <a:t>access</a:t>
            </a:r>
          </a:p>
          <a:p>
            <a:pPr lvl="1"/>
            <a:r>
              <a:rPr lang="ru-RU" dirty="0"/>
              <a:t>До коммутаторов предприятия фиксировать статический </a:t>
            </a:r>
            <a:r>
              <a:rPr lang="ru-RU" dirty="0" err="1"/>
              <a:t>транк</a:t>
            </a:r>
            <a:r>
              <a:rPr lang="ru-RU" dirty="0"/>
              <a:t> 802.1</a:t>
            </a:r>
            <a:r>
              <a:rPr lang="en-US" dirty="0"/>
              <a:t>Q</a:t>
            </a:r>
            <a:endParaRPr lang="ru-RU" dirty="0"/>
          </a:p>
          <a:p>
            <a:r>
              <a:rPr lang="ru-RU" dirty="0"/>
              <a:t>Настройки на соседних </a:t>
            </a:r>
            <a:r>
              <a:rPr lang="ru-RU" dirty="0" err="1"/>
              <a:t>транковых</a:t>
            </a:r>
            <a:r>
              <a:rPr lang="ru-RU" dirty="0"/>
              <a:t> портах должны совпадать:</a:t>
            </a:r>
          </a:p>
          <a:p>
            <a:pPr lvl="1"/>
            <a:r>
              <a:rPr lang="ru-RU" dirty="0"/>
              <a:t>Одинаковые </a:t>
            </a:r>
            <a:r>
              <a:rPr lang="en-US" dirty="0"/>
              <a:t>Native VLAN</a:t>
            </a:r>
            <a:r>
              <a:rPr lang="ru-RU" dirty="0"/>
              <a:t> (и отсутствующие в базе)</a:t>
            </a:r>
            <a:endParaRPr lang="en-US" dirty="0"/>
          </a:p>
          <a:p>
            <a:pPr lvl="1"/>
            <a:r>
              <a:rPr lang="ru-RU" dirty="0"/>
              <a:t>Одинаковый набор </a:t>
            </a:r>
            <a:r>
              <a:rPr lang="en-US" dirty="0"/>
              <a:t>Allowed VLAN</a:t>
            </a:r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7EC978-1311-0D48-BAFF-1EFF71B020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VLAN</a:t>
            </a:r>
            <a:r>
              <a:rPr lang="ru-RU" dirty="0"/>
              <a:t>ы и типы портов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1E79BB-1650-E643-86C8-0B5E5008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Рекомендации по </a:t>
            </a:r>
            <a:r>
              <a:rPr lang="ru-RU" dirty="0" err="1"/>
              <a:t>транкам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857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E28DDC-214C-5A4F-858E-C6B3B5A44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U" dirty="0"/>
              <a:t>VLAN</a:t>
            </a:r>
            <a:r>
              <a:rPr lang="ru-RU" dirty="0"/>
              <a:t>ы</a:t>
            </a:r>
          </a:p>
          <a:p>
            <a:pPr lvl="1"/>
            <a:r>
              <a:rPr lang="ru-RU" dirty="0"/>
              <a:t>Стандартные</a:t>
            </a:r>
          </a:p>
          <a:p>
            <a:pPr lvl="1"/>
            <a:r>
              <a:rPr lang="ru-RU" dirty="0"/>
              <a:t>Расширенные</a:t>
            </a:r>
          </a:p>
          <a:p>
            <a:pPr lvl="1"/>
            <a:r>
              <a:rPr lang="en-US" dirty="0"/>
              <a:t>VLAN </a:t>
            </a:r>
            <a:r>
              <a:rPr lang="ru-RU" dirty="0"/>
              <a:t>база данных</a:t>
            </a:r>
          </a:p>
          <a:p>
            <a:r>
              <a:rPr lang="ru-RU" dirty="0"/>
              <a:t>Типы портов</a:t>
            </a:r>
          </a:p>
          <a:p>
            <a:pPr lvl="1"/>
            <a:r>
              <a:rPr lang="ru-RU" dirty="0"/>
              <a:t>Порт доступа</a:t>
            </a:r>
          </a:p>
          <a:p>
            <a:pPr lvl="1"/>
            <a:r>
              <a:rPr lang="en-US" dirty="0"/>
              <a:t>802.1Q </a:t>
            </a:r>
            <a:r>
              <a:rPr lang="ru-RU" dirty="0" err="1"/>
              <a:t>транк</a:t>
            </a:r>
            <a:endParaRPr lang="ru-RU" dirty="0"/>
          </a:p>
          <a:p>
            <a:pPr lvl="1"/>
            <a:r>
              <a:rPr lang="ru-RU" dirty="0"/>
              <a:t>Динамическое согласование типа порты</a:t>
            </a:r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9DB3F4-7502-0449-9A93-3C13EC8D4D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VLAN</a:t>
            </a:r>
            <a:r>
              <a:rPr lang="ru-RU" dirty="0"/>
              <a:t>ы и типы портов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2BDC20-6EF4-7B4A-A805-CB89FFC5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Сегодня в выпуске: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75941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42A7FC-3D93-2B4F-995B-AC1D592CF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Режим порта </a:t>
            </a:r>
            <a:r>
              <a:rPr lang="en-US" dirty="0"/>
              <a:t>Catalyst</a:t>
            </a:r>
            <a:r>
              <a:rPr lang="ru-RU" dirty="0"/>
              <a:t> для</a:t>
            </a:r>
            <a:r>
              <a:rPr lang="en-US" dirty="0"/>
              <a:t> </a:t>
            </a:r>
            <a:r>
              <a:rPr lang="ru-RU" dirty="0"/>
              <a:t>сквозного подключения </a:t>
            </a:r>
            <a:r>
              <a:rPr lang="en-US" dirty="0"/>
              <a:t>IP-</a:t>
            </a:r>
            <a:r>
              <a:rPr lang="ru-RU" dirty="0"/>
              <a:t>телефонов</a:t>
            </a:r>
          </a:p>
          <a:p>
            <a:pPr lvl="1"/>
            <a:r>
              <a:rPr lang="ru-RU" dirty="0"/>
              <a:t>Настройки для режима </a:t>
            </a:r>
            <a:r>
              <a:rPr lang="en-US" dirty="0"/>
              <a:t>static access, </a:t>
            </a:r>
            <a:r>
              <a:rPr lang="ru-RU" dirty="0"/>
              <a:t>кадры телефона помечаются </a:t>
            </a:r>
            <a:r>
              <a:rPr lang="en-US" dirty="0"/>
              <a:t>Voice VLAN</a:t>
            </a:r>
          </a:p>
          <a:p>
            <a:pPr lvl="1"/>
            <a:r>
              <a:rPr lang="ru-RU" dirty="0" err="1"/>
              <a:t>Автонастройка</a:t>
            </a:r>
            <a:r>
              <a:rPr lang="ru-RU" dirty="0"/>
              <a:t> </a:t>
            </a:r>
            <a:r>
              <a:rPr lang="en-US" dirty="0"/>
              <a:t>IP-</a:t>
            </a:r>
            <a:r>
              <a:rPr lang="ru-RU" dirty="0"/>
              <a:t>телефона </a:t>
            </a:r>
            <a:r>
              <a:rPr lang="en-US" dirty="0"/>
              <a:t>Cisco </a:t>
            </a:r>
            <a:r>
              <a:rPr lang="ru-RU" dirty="0"/>
              <a:t>с помощью </a:t>
            </a:r>
            <a:r>
              <a:rPr lang="en-US" dirty="0"/>
              <a:t>CDP</a:t>
            </a:r>
          </a:p>
          <a:p>
            <a:pPr lvl="1"/>
            <a:r>
              <a:rPr lang="ru-RU" dirty="0"/>
              <a:t>"Это не </a:t>
            </a:r>
            <a:r>
              <a:rPr lang="ru-RU" dirty="0" err="1"/>
              <a:t>транк</a:t>
            </a:r>
            <a:r>
              <a:rPr lang="ru-RU" dirty="0"/>
              <a:t>, а </a:t>
            </a:r>
            <a:r>
              <a:rPr lang="en-US" dirty="0"/>
              <a:t>Multi-VLAN </a:t>
            </a:r>
            <a:r>
              <a:rPr lang="ru-RU" dirty="0"/>
              <a:t>порт" © </a:t>
            </a:r>
            <a:r>
              <a:rPr lang="en-US" dirty="0"/>
              <a:t>Cisco</a:t>
            </a:r>
            <a:endParaRPr lang="en-IE" dirty="0"/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71B55D-B8EB-4746-845E-721E60BB1B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VLAN</a:t>
            </a:r>
            <a:r>
              <a:rPr lang="ru-RU" dirty="0"/>
              <a:t>ы и типы портов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D89B76-666F-8149-8256-63690B095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Голосовой </a:t>
            </a:r>
            <a:r>
              <a:rPr lang="en-US" dirty="0"/>
              <a:t>VLAN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946254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416E70-68DF-AD44-84D7-2147B2E57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Межвиланная</a:t>
            </a:r>
            <a:r>
              <a:rPr lang="ru-RU" dirty="0"/>
              <a:t> коммутация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219324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66AF96-B930-7C4F-BFCF-EA72B2F27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Настройки </a:t>
            </a:r>
            <a:r>
              <a:rPr lang="en-US" dirty="0"/>
              <a:t>IP </a:t>
            </a:r>
            <a:r>
              <a:rPr lang="ru-RU" dirty="0"/>
              <a:t>назначаются на интерфейсе</a:t>
            </a:r>
          </a:p>
          <a:p>
            <a:pPr lvl="1"/>
            <a:r>
              <a:rPr lang="ru-RU" dirty="0"/>
              <a:t>Каждому </a:t>
            </a:r>
            <a:r>
              <a:rPr lang="en-US" dirty="0"/>
              <a:t>VLAN </a:t>
            </a:r>
            <a:r>
              <a:rPr lang="ru-RU" dirty="0"/>
              <a:t>нужен отдельный интерфейс для соответствующих настроек маршрутизатора</a:t>
            </a:r>
          </a:p>
          <a:p>
            <a:pPr lvl="1"/>
            <a:r>
              <a:rPr lang="ru-RU" dirty="0"/>
              <a:t>Физический интерфейс один, но к нему создаются дочерние </a:t>
            </a:r>
            <a:r>
              <a:rPr lang="ru-RU" dirty="0" err="1"/>
              <a:t>субинтерфейсы</a:t>
            </a:r>
            <a:endParaRPr lang="ru-RU" dirty="0"/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2C556-2C7F-664A-85D3-767D17BA0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VLAN</a:t>
            </a:r>
            <a:r>
              <a:rPr lang="ru-RU" dirty="0"/>
              <a:t>ы и типы портов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543E58-2DD5-274D-AE92-08F21EC8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Транки</a:t>
            </a:r>
            <a:r>
              <a:rPr lang="ru-RU" dirty="0"/>
              <a:t> на маршрутизаторах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394935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9686D0-8577-B046-BD45-082920D14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родительский (физический) интерфейс выключен, </a:t>
            </a:r>
            <a:r>
              <a:rPr lang="ru-RU" dirty="0" err="1"/>
              <a:t>субинтерфейсы</a:t>
            </a:r>
            <a:r>
              <a:rPr lang="ru-RU" dirty="0"/>
              <a:t> работать не будут</a:t>
            </a:r>
          </a:p>
          <a:p>
            <a:pPr lvl="1"/>
            <a:r>
              <a:rPr lang="ru-RU" dirty="0"/>
              <a:t>Можно выключить отдельный </a:t>
            </a:r>
            <a:r>
              <a:rPr lang="ru-RU" dirty="0" err="1"/>
              <a:t>субинтерфейс</a:t>
            </a:r>
            <a:endParaRPr lang="en-US" dirty="0"/>
          </a:p>
          <a:p>
            <a:r>
              <a:rPr lang="ru-RU" dirty="0"/>
              <a:t>Все настройки, относящиеся к конкретному </a:t>
            </a:r>
            <a:r>
              <a:rPr lang="en-US" dirty="0"/>
              <a:t>VLAN, </a:t>
            </a:r>
            <a:r>
              <a:rPr lang="ru-RU" dirty="0"/>
              <a:t>выполняются на соответствующих </a:t>
            </a:r>
            <a:r>
              <a:rPr lang="ru-RU" dirty="0" err="1"/>
              <a:t>субинтерфейсах</a:t>
            </a:r>
            <a:endParaRPr lang="ru-RU" dirty="0"/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F417F7-AD50-AA45-8C5E-C0D9E9E8C5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VLAN</a:t>
            </a:r>
            <a:r>
              <a:rPr lang="ru-RU" dirty="0"/>
              <a:t>ы и типы портов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4B8E1D-C2E0-AD40-BB50-C274047B5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ru-RU" dirty="0" err="1"/>
              <a:t>субинтерфейсами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772647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E8DD17-618F-5043-A162-9901432DE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SVI – Switch Virtual Interface</a:t>
            </a:r>
          </a:p>
          <a:p>
            <a:pPr lvl="1"/>
            <a:r>
              <a:rPr lang="ru-RU" dirty="0"/>
              <a:t>Виртуальный интерфейс</a:t>
            </a:r>
            <a:r>
              <a:rPr lang="en-US" dirty="0"/>
              <a:t> RE</a:t>
            </a:r>
            <a:r>
              <a:rPr lang="ru-RU" dirty="0"/>
              <a:t>, подключенный к </a:t>
            </a:r>
            <a:r>
              <a:rPr lang="en-US" dirty="0"/>
              <a:t>VLAN </a:t>
            </a:r>
            <a:r>
              <a:rPr lang="ru-RU" dirty="0"/>
              <a:t>как терминальный узел</a:t>
            </a:r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7F60AE-CF09-FF49-B1A1-0372CE44BB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VLAN</a:t>
            </a:r>
            <a:r>
              <a:rPr lang="ru-RU" dirty="0"/>
              <a:t>ы и типы портов</a:t>
            </a:r>
            <a:endParaRPr lang="en-US" dirty="0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6CFEEADB-BBAD-D545-8373-7B3AC3AC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RU"/>
          </a:p>
        </p:txBody>
      </p:sp>
      <p:pic>
        <p:nvPicPr>
          <p:cNvPr id="5" name="Picture 2" descr="ÐÐ°ÑÑÐ¸Ð½ÐºÐ¸ Ð¿Ð¾ Ð·Ð°Ð¿ÑÐ¾ÑÑ catalyst 9504">
            <a:extLst>
              <a:ext uri="{FF2B5EF4-FFF2-40B4-BE49-F238E27FC236}">
                <a16:creationId xmlns:a16="http://schemas.microsoft.com/office/drawing/2014/main" id="{89A9699C-D1BC-254C-A4D9-634706BDB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381" y="2552847"/>
            <a:ext cx="3984156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538EC9-D464-5644-AC48-72E9445BD129}"/>
              </a:ext>
            </a:extLst>
          </p:cNvPr>
          <p:cNvCxnSpPr>
            <a:cxnSpLocks/>
          </p:cNvCxnSpPr>
          <p:nvPr/>
        </p:nvCxnSpPr>
        <p:spPr>
          <a:xfrm>
            <a:off x="6177371" y="4572642"/>
            <a:ext cx="3267075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ED7D31">
                    <a:alpha val="0"/>
                  </a:srgbClr>
                </a:gs>
                <a:gs pos="95000">
                  <a:srgbClr val="ED7D31"/>
                </a:gs>
                <a:gs pos="5000">
                  <a:srgbClr val="ED7D31"/>
                </a:gs>
                <a:gs pos="100000">
                  <a:srgbClr val="ED7D31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F07692-8010-B848-A5FE-04561450B019}"/>
              </a:ext>
            </a:extLst>
          </p:cNvPr>
          <p:cNvCxnSpPr>
            <a:cxnSpLocks/>
          </p:cNvCxnSpPr>
          <p:nvPr/>
        </p:nvCxnSpPr>
        <p:spPr>
          <a:xfrm>
            <a:off x="2414996" y="4251202"/>
            <a:ext cx="3267075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ED7D31">
                    <a:alpha val="0"/>
                  </a:srgbClr>
                </a:gs>
                <a:gs pos="95000">
                  <a:srgbClr val="ED7D31"/>
                </a:gs>
                <a:gs pos="5000">
                  <a:srgbClr val="ED7D31"/>
                </a:gs>
                <a:gs pos="100000">
                  <a:srgbClr val="ED7D31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B14479A5-36AE-5446-A023-4DD6FC2E04DB}"/>
              </a:ext>
            </a:extLst>
          </p:cNvPr>
          <p:cNvGrpSpPr/>
          <p:nvPr/>
        </p:nvGrpSpPr>
        <p:grpSpPr>
          <a:xfrm>
            <a:off x="5941983" y="4154989"/>
            <a:ext cx="1529429" cy="709364"/>
            <a:chOff x="3670251" y="4420755"/>
            <a:chExt cx="3174856" cy="1472527"/>
          </a:xfrm>
        </p:grpSpPr>
        <p:pic>
          <p:nvPicPr>
            <p:cNvPr id="9" name="Picture 10" descr="C:\Users\ecoffey\AppData\Local\Temp\Rar$DRa0.608\30080_Device_switch_default_256.png">
              <a:extLst>
                <a:ext uri="{FF2B5EF4-FFF2-40B4-BE49-F238E27FC236}">
                  <a16:creationId xmlns:a16="http://schemas.microsoft.com/office/drawing/2014/main" id="{A2082A8F-E93F-564C-A806-D3BD3E0507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154" b="26465"/>
            <a:stretch/>
          </p:blipFill>
          <p:spPr bwMode="auto">
            <a:xfrm>
              <a:off x="3670251" y="4420755"/>
              <a:ext cx="3174856" cy="14725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A91B4C-C205-9846-B210-C8D368BCB7D2}"/>
                </a:ext>
              </a:extLst>
            </p:cNvPr>
            <p:cNvSpPr txBox="1"/>
            <p:nvPr/>
          </p:nvSpPr>
          <p:spPr>
            <a:xfrm>
              <a:off x="3670251" y="4420755"/>
              <a:ext cx="3174856" cy="1472527"/>
            </a:xfrm>
            <a:prstGeom prst="rect">
              <a:avLst/>
            </a:prstGeom>
            <a:noFill/>
          </p:spPr>
          <p:txBody>
            <a:bodyPr wrap="square" bIns="72000" rtlCol="0" anchor="b">
              <a:no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VLAN2</a:t>
              </a:r>
              <a:endParaRPr lang="ru-RU" sz="20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650C7E-0A34-2943-9D3A-BE2E99E4B362}"/>
              </a:ext>
            </a:extLst>
          </p:cNvPr>
          <p:cNvCxnSpPr>
            <a:cxnSpLocks/>
          </p:cNvCxnSpPr>
          <p:nvPr/>
        </p:nvCxnSpPr>
        <p:spPr>
          <a:xfrm>
            <a:off x="2414996" y="3291599"/>
            <a:ext cx="3267075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ED7D31">
                    <a:alpha val="0"/>
                  </a:srgbClr>
                </a:gs>
                <a:gs pos="95000">
                  <a:srgbClr val="ED7D31"/>
                </a:gs>
                <a:gs pos="5000">
                  <a:srgbClr val="ED7D31"/>
                </a:gs>
                <a:gs pos="100000">
                  <a:srgbClr val="ED7D31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ACD00B-C2EE-EA42-82E7-262251953E04}"/>
              </a:ext>
            </a:extLst>
          </p:cNvPr>
          <p:cNvGrpSpPr/>
          <p:nvPr/>
        </p:nvGrpSpPr>
        <p:grpSpPr>
          <a:xfrm>
            <a:off x="5315367" y="2921491"/>
            <a:ext cx="1250493" cy="740217"/>
            <a:chOff x="5660785" y="3406658"/>
            <a:chExt cx="870431" cy="515242"/>
          </a:xfrm>
        </p:grpSpPr>
        <p:pic>
          <p:nvPicPr>
            <p:cNvPr id="13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DD5F50D8-32A8-C042-8A84-3F1277889A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5660785" y="3406658"/>
              <a:ext cx="870430" cy="515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B36770E-EA3C-CB40-8021-F27C839A6A07}"/>
                </a:ext>
              </a:extLst>
            </p:cNvPr>
            <p:cNvSpPr txBox="1"/>
            <p:nvPr/>
          </p:nvSpPr>
          <p:spPr>
            <a:xfrm>
              <a:off x="5660786" y="3406658"/>
              <a:ext cx="870430" cy="515242"/>
            </a:xfrm>
            <a:prstGeom prst="rect">
              <a:avLst/>
            </a:prstGeom>
            <a:noFill/>
          </p:spPr>
          <p:txBody>
            <a:bodyPr wrap="square" bIns="72000" rtlCol="0" anchor="b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RE</a:t>
              </a:r>
              <a:endParaRPr lang="ru-RU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366AF3B-44F3-3B43-A234-2CFA71AC9F28}"/>
              </a:ext>
            </a:extLst>
          </p:cNvPr>
          <p:cNvSpPr txBox="1"/>
          <p:nvPr/>
        </p:nvSpPr>
        <p:spPr>
          <a:xfrm>
            <a:off x="2953000" y="2999211"/>
            <a:ext cx="92352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/>
              <a:t>interface</a:t>
            </a:r>
          </a:p>
          <a:p>
            <a:pPr algn="ctr"/>
            <a:r>
              <a:rPr lang="en-US" sz="1600"/>
              <a:t>Gi0/1</a:t>
            </a:r>
            <a:endParaRPr lang="en-IE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729742-79D7-4E4D-8487-94BD8BD9D3EA}"/>
              </a:ext>
            </a:extLst>
          </p:cNvPr>
          <p:cNvSpPr txBox="1"/>
          <p:nvPr/>
        </p:nvSpPr>
        <p:spPr>
          <a:xfrm>
            <a:off x="2950948" y="3965460"/>
            <a:ext cx="92352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/>
              <a:t>interface</a:t>
            </a:r>
          </a:p>
          <a:p>
            <a:pPr algn="ctr"/>
            <a:r>
              <a:rPr lang="en-US" sz="1600"/>
              <a:t>Gi0/2</a:t>
            </a:r>
            <a:endParaRPr lang="en-IE" sz="16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97B8CA-2121-1640-A560-FA8B35A80E05}"/>
              </a:ext>
            </a:extLst>
          </p:cNvPr>
          <p:cNvSpPr txBox="1"/>
          <p:nvPr/>
        </p:nvSpPr>
        <p:spPr>
          <a:xfrm>
            <a:off x="7956345" y="4280254"/>
            <a:ext cx="92352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/>
              <a:t>interface</a:t>
            </a:r>
          </a:p>
          <a:p>
            <a:pPr algn="ctr"/>
            <a:r>
              <a:rPr lang="en-US" sz="1600"/>
              <a:t>Gi0/4</a:t>
            </a:r>
            <a:endParaRPr lang="en-IE" sz="16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E2D35B-35D7-CB48-B89C-58179F73E3CD}"/>
              </a:ext>
            </a:extLst>
          </p:cNvPr>
          <p:cNvCxnSpPr>
            <a:cxnSpLocks/>
          </p:cNvCxnSpPr>
          <p:nvPr/>
        </p:nvCxnSpPr>
        <p:spPr>
          <a:xfrm>
            <a:off x="2423909" y="4753132"/>
            <a:ext cx="3267075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ED7D31">
                    <a:alpha val="0"/>
                  </a:srgbClr>
                </a:gs>
                <a:gs pos="95000">
                  <a:srgbClr val="ED7D31"/>
                </a:gs>
                <a:gs pos="5000">
                  <a:srgbClr val="ED7D31"/>
                </a:gs>
                <a:gs pos="100000">
                  <a:srgbClr val="ED7D31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C02214A-C023-D342-AE01-D2898A537484}"/>
              </a:ext>
            </a:extLst>
          </p:cNvPr>
          <p:cNvSpPr txBox="1"/>
          <p:nvPr/>
        </p:nvSpPr>
        <p:spPr>
          <a:xfrm>
            <a:off x="2959861" y="4467390"/>
            <a:ext cx="92352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/>
              <a:t>interface</a:t>
            </a:r>
          </a:p>
          <a:p>
            <a:pPr algn="ctr"/>
            <a:r>
              <a:rPr lang="en-US" sz="1600"/>
              <a:t>Gi0/3</a:t>
            </a:r>
            <a:endParaRPr lang="en-IE" sz="16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C8180BF-3B8D-474F-807C-BD23A0ABAD16}"/>
              </a:ext>
            </a:extLst>
          </p:cNvPr>
          <p:cNvGrpSpPr/>
          <p:nvPr/>
        </p:nvGrpSpPr>
        <p:grpSpPr>
          <a:xfrm>
            <a:off x="4409814" y="4154989"/>
            <a:ext cx="1529429" cy="709364"/>
            <a:chOff x="3670251" y="4420755"/>
            <a:chExt cx="3174856" cy="1472527"/>
          </a:xfrm>
        </p:grpSpPr>
        <p:pic>
          <p:nvPicPr>
            <p:cNvPr id="21" name="Picture 10" descr="C:\Users\ecoffey\AppData\Local\Temp\Rar$DRa0.608\30080_Device_switch_default_256.png">
              <a:extLst>
                <a:ext uri="{FF2B5EF4-FFF2-40B4-BE49-F238E27FC236}">
                  <a16:creationId xmlns:a16="http://schemas.microsoft.com/office/drawing/2014/main" id="{38F5EF49-258E-B64B-AE13-16DE802308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154" b="26465"/>
            <a:stretch/>
          </p:blipFill>
          <p:spPr bwMode="auto">
            <a:xfrm>
              <a:off x="3670251" y="4420755"/>
              <a:ext cx="3174856" cy="14725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C684BD1-CEDB-5E49-99B0-CBDCED362E56}"/>
                </a:ext>
              </a:extLst>
            </p:cNvPr>
            <p:cNvSpPr txBox="1"/>
            <p:nvPr/>
          </p:nvSpPr>
          <p:spPr>
            <a:xfrm>
              <a:off x="3670251" y="4420755"/>
              <a:ext cx="3174856" cy="1472527"/>
            </a:xfrm>
            <a:prstGeom prst="rect">
              <a:avLst/>
            </a:prstGeom>
            <a:noFill/>
          </p:spPr>
          <p:txBody>
            <a:bodyPr wrap="square" bIns="72000" rtlCol="0" anchor="b">
              <a:noAutofit/>
            </a:bodyPr>
            <a:lstStyle/>
            <a:p>
              <a:pPr algn="ctr"/>
              <a:r>
                <a:rPr lang="en-US" sz="2000" b="1">
                  <a:solidFill>
                    <a:schemeClr val="bg1"/>
                  </a:solidFill>
                </a:rPr>
                <a:t>VLAN1</a:t>
              </a:r>
              <a:endParaRPr lang="ru-RU" sz="20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2397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0941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CB93812-1D96-1A47-B0E8-3612B0305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Virtual Local Area LAN</a:t>
            </a:r>
          </a:p>
        </p:txBody>
      </p:sp>
    </p:spTree>
    <p:extLst>
      <p:ext uri="{BB962C8B-B14F-4D97-AF65-F5344CB8AC3E}">
        <p14:creationId xmlns:p14="http://schemas.microsoft.com/office/powerpoint/2010/main" val="2910213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7384D5-9275-9743-8965-D72818BC4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Есть несколько подходов к определению того, что такое </a:t>
            </a:r>
            <a:r>
              <a:rPr lang="en-US" dirty="0"/>
              <a:t>VLAN</a:t>
            </a:r>
          </a:p>
          <a:p>
            <a:pPr lvl="1"/>
            <a:r>
              <a:rPr lang="ru-RU" dirty="0"/>
              <a:t>«стандартный» – как разделение границ широковещательного домена</a:t>
            </a:r>
          </a:p>
          <a:p>
            <a:pPr lvl="1"/>
            <a:r>
              <a:rPr lang="ru-RU" dirty="0"/>
              <a:t>«</a:t>
            </a:r>
            <a:r>
              <a:rPr lang="en-US" dirty="0"/>
              <a:t>IETF</a:t>
            </a:r>
            <a:r>
              <a:rPr lang="ru-RU" dirty="0"/>
              <a:t> </a:t>
            </a:r>
            <a:r>
              <a:rPr lang="en-US" dirty="0"/>
              <a:t>edition</a:t>
            </a:r>
            <a:r>
              <a:rPr lang="ru-RU" dirty="0"/>
              <a:t>»</a:t>
            </a:r>
            <a:endParaRPr lang="en-US" dirty="0"/>
          </a:p>
          <a:p>
            <a:pPr lvl="1"/>
            <a:r>
              <a:rPr lang="ru-RU" dirty="0"/>
              <a:t>Какой из них выбрать – решать Вам</a:t>
            </a:r>
            <a:endParaRPr lang="en-US" dirty="0"/>
          </a:p>
          <a:p>
            <a:r>
              <a:rPr lang="ru-RU" dirty="0"/>
              <a:t>В целом, все </a:t>
            </a:r>
            <a:r>
              <a:rPr lang="en-US" dirty="0"/>
              <a:t>VLAN</a:t>
            </a:r>
            <a:r>
              <a:rPr lang="ru-RU" dirty="0"/>
              <a:t>ы можно разделить на несколько категорий</a:t>
            </a:r>
          </a:p>
          <a:p>
            <a:pPr lvl="1"/>
            <a:r>
              <a:rPr lang="ru-RU" dirty="0"/>
              <a:t>Стандартные</a:t>
            </a:r>
          </a:p>
          <a:p>
            <a:pPr lvl="1"/>
            <a:r>
              <a:rPr lang="ru-RU" dirty="0"/>
              <a:t>Расширенные</a:t>
            </a:r>
          </a:p>
          <a:p>
            <a:pPr lvl="1"/>
            <a:r>
              <a:rPr lang="ru-RU" dirty="0"/>
              <a:t>Внутренние</a:t>
            </a:r>
          </a:p>
          <a:p>
            <a:pPr lvl="2"/>
            <a:r>
              <a:rPr lang="en-US" dirty="0"/>
              <a:t>Platform depends</a:t>
            </a:r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4A416E-FD54-B748-87A8-1EB69B9AE2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VLAN</a:t>
            </a:r>
            <a:r>
              <a:rPr lang="ru-RU" dirty="0"/>
              <a:t>ы и типы портов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4D5EF0-2662-6447-A626-1824872A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VLAN</a:t>
            </a:r>
            <a:r>
              <a:rPr lang="ru-RU" dirty="0"/>
              <a:t>ы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4108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62CCAD-4A30-904D-9C43-1B1EF2051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Эмуляция нескольких несвязанных сегментов </a:t>
            </a:r>
            <a:r>
              <a:rPr lang="en-US" dirty="0"/>
              <a:t>Ethernet</a:t>
            </a:r>
            <a:endParaRPr lang="ru-RU" dirty="0"/>
          </a:p>
          <a:p>
            <a:pPr lvl="1"/>
            <a:r>
              <a:rPr lang="en-US" dirty="0"/>
              <a:t>VLAN – Virtual LAN, </a:t>
            </a:r>
            <a:r>
              <a:rPr lang="ru-RU" dirty="0"/>
              <a:t>виртуальный широковещательный домен</a:t>
            </a:r>
          </a:p>
          <a:p>
            <a:pPr lvl="1"/>
            <a:r>
              <a:rPr lang="ru-RU" dirty="0"/>
              <a:t>Домены коллизий объединены в несколько широковещательных доменов</a:t>
            </a:r>
          </a:p>
          <a:p>
            <a:pPr lvl="1"/>
            <a:r>
              <a:rPr lang="ru-RU" dirty="0"/>
              <a:t>Обычно </a:t>
            </a:r>
            <a:r>
              <a:rPr lang="en-US" dirty="0"/>
              <a:t>VLAN </a:t>
            </a:r>
            <a:r>
              <a:rPr lang="ru-RU" dirty="0"/>
              <a:t>нумеруются от 1 до 4094</a:t>
            </a:r>
          </a:p>
          <a:p>
            <a:r>
              <a:rPr lang="ru-RU" dirty="0"/>
              <a:t>На устройстве запускаются несколько таблиц коммутации</a:t>
            </a:r>
          </a:p>
          <a:p>
            <a:pPr lvl="1"/>
            <a:r>
              <a:rPr lang="ru-RU" dirty="0"/>
              <a:t>Любой кадр коммутируется только по одной из них</a:t>
            </a:r>
          </a:p>
          <a:p>
            <a:pPr lvl="1"/>
            <a:r>
              <a:rPr lang="ru-RU" dirty="0"/>
              <a:t>Максимально поддерживаемое число таблиц обычно меньше 4094</a:t>
            </a:r>
            <a:r>
              <a:rPr lang="en-US" dirty="0"/>
              <a:t>*</a:t>
            </a:r>
            <a:endParaRPr lang="ru-RU" dirty="0"/>
          </a:p>
          <a:p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1DC1C1-5BA6-E341-A19D-A3B5FE1AE4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VLAN</a:t>
            </a:r>
            <a:r>
              <a:rPr lang="ru-RU" dirty="0"/>
              <a:t>ы и типы портов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333028-797B-434C-BA19-99BB259D0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Коммутация с </a:t>
            </a:r>
            <a:r>
              <a:rPr lang="en-RU" dirty="0"/>
              <a:t>VLAN</a:t>
            </a:r>
          </a:p>
        </p:txBody>
      </p:sp>
    </p:spTree>
    <p:extLst>
      <p:ext uri="{BB962C8B-B14F-4D97-AF65-F5344CB8AC3E}">
        <p14:creationId xmlns:p14="http://schemas.microsoft.com/office/powerpoint/2010/main" val="3817099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AB0A2F-D244-C04D-A918-9A483177F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Относятся к диапазону от 1 до 1005</a:t>
            </a:r>
          </a:p>
          <a:p>
            <a:r>
              <a:rPr lang="en-US" dirty="0"/>
              <a:t>VLAN 1</a:t>
            </a:r>
          </a:p>
          <a:p>
            <a:pPr lvl="1"/>
            <a:r>
              <a:rPr lang="ru-RU" dirty="0"/>
              <a:t>Стандарт для всех </a:t>
            </a:r>
            <a:r>
              <a:rPr lang="en-US" dirty="0"/>
              <a:t>Cisco </a:t>
            </a:r>
            <a:r>
              <a:rPr lang="ru-RU" dirty="0"/>
              <a:t>устройств</a:t>
            </a:r>
          </a:p>
          <a:p>
            <a:pPr lvl="1"/>
            <a:r>
              <a:rPr lang="ru-RU" dirty="0"/>
              <a:t>Нельзя удалить</a:t>
            </a:r>
          </a:p>
          <a:p>
            <a:pPr lvl="1"/>
            <a:r>
              <a:rPr lang="ru-RU" dirty="0"/>
              <a:t>Не может быть подавлена протоколом </a:t>
            </a:r>
            <a:r>
              <a:rPr lang="en-US" dirty="0"/>
              <a:t>VTP</a:t>
            </a:r>
          </a:p>
          <a:p>
            <a:pPr lvl="1"/>
            <a:r>
              <a:rPr lang="ru-RU" dirty="0"/>
              <a:t>Не рекомендуется к использованию в боевых сетях</a:t>
            </a:r>
            <a:r>
              <a:rPr lang="en-US" dirty="0"/>
              <a:t> </a:t>
            </a:r>
          </a:p>
          <a:p>
            <a:r>
              <a:rPr lang="en-US" dirty="0"/>
              <a:t>VLAN 1002 – 1005</a:t>
            </a:r>
            <a:endParaRPr lang="ru-RU" dirty="0"/>
          </a:p>
          <a:p>
            <a:pPr lvl="1"/>
            <a:r>
              <a:rPr lang="en-US" dirty="0"/>
              <a:t>Token Ring/FDDI</a:t>
            </a:r>
            <a:endParaRPr lang="ru-RU" dirty="0"/>
          </a:p>
          <a:p>
            <a:pPr lvl="1"/>
            <a:r>
              <a:rPr lang="ru-RU" dirty="0"/>
              <a:t>Не используются в боевых сетях</a:t>
            </a:r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755979-B02B-5747-8B84-0592F7D3A0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VLAN</a:t>
            </a:r>
            <a:r>
              <a:rPr lang="ru-RU" dirty="0"/>
              <a:t>ы и типы портов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213372-F284-3743-A577-40486591F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Стандартные </a:t>
            </a:r>
            <a:r>
              <a:rPr lang="en-US" dirty="0"/>
              <a:t>VLAN</a:t>
            </a:r>
            <a:r>
              <a:rPr lang="ru-RU" dirty="0"/>
              <a:t>ы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753822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A3BC7E-D2D7-EE4B-AA77-4BE7313CE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Относятся к диапазону 1006 – 4094</a:t>
            </a:r>
          </a:p>
          <a:p>
            <a:r>
              <a:rPr lang="ru-RU" dirty="0"/>
              <a:t>Не передаются с помощью </a:t>
            </a:r>
            <a:r>
              <a:rPr lang="en-US" dirty="0"/>
              <a:t>VTP</a:t>
            </a:r>
            <a:endParaRPr lang="ru-RU" dirty="0"/>
          </a:p>
          <a:p>
            <a:pPr lvl="1"/>
            <a:r>
              <a:rPr lang="ru-RU" dirty="0"/>
              <a:t>Если не брать в расчет </a:t>
            </a:r>
            <a:r>
              <a:rPr lang="en-US" dirty="0"/>
              <a:t>VTPv3 </a:t>
            </a:r>
          </a:p>
          <a:p>
            <a:r>
              <a:rPr lang="ru-RU" dirty="0"/>
              <a:t>В большинстве случаев не все из них могут использоваться в сети</a:t>
            </a:r>
          </a:p>
          <a:p>
            <a:pPr lvl="1"/>
            <a:r>
              <a:rPr lang="ru-RU" dirty="0"/>
              <a:t>Часть является зарезервированными для внутренних нужд коммутатора</a:t>
            </a:r>
            <a:endParaRPr lang="en-US" dirty="0"/>
          </a:p>
          <a:p>
            <a:pPr lvl="2"/>
            <a:r>
              <a:rPr lang="en-US" dirty="0"/>
              <a:t>show </a:t>
            </a:r>
            <a:r>
              <a:rPr lang="en-US" dirty="0" err="1"/>
              <a:t>vlan</a:t>
            </a:r>
            <a:r>
              <a:rPr lang="en-US" dirty="0"/>
              <a:t> internal usage</a:t>
            </a:r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80DCD-6759-D944-8E21-59F455E931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VLAN</a:t>
            </a:r>
            <a:r>
              <a:rPr lang="ru-RU" dirty="0"/>
              <a:t>ы и типы портов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A836C6-9762-5444-A299-83AE521E3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Расширенные </a:t>
            </a:r>
            <a:r>
              <a:rPr lang="en-US" dirty="0"/>
              <a:t>VLAN</a:t>
            </a:r>
            <a:r>
              <a:rPr lang="ru-RU" dirty="0"/>
              <a:t>ы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115919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2D30FA-61D8-8F45-81BB-B823BA751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/>
              <a:t>VLAN </a:t>
            </a:r>
            <a:r>
              <a:rPr lang="ru-RU" dirty="0"/>
              <a:t>автоматически влечет за собой создание</a:t>
            </a:r>
          </a:p>
          <a:p>
            <a:pPr lvl="1"/>
            <a:r>
              <a:rPr lang="en-US" dirty="0"/>
              <a:t>STP </a:t>
            </a:r>
            <a:r>
              <a:rPr lang="ru-RU" dirty="0"/>
              <a:t>дерева</a:t>
            </a:r>
          </a:p>
          <a:p>
            <a:pPr lvl="1"/>
            <a:r>
              <a:rPr lang="ru-RU" dirty="0"/>
              <a:t>Таблицы </a:t>
            </a:r>
            <a:r>
              <a:rPr lang="en-US" dirty="0"/>
              <a:t>MAC</a:t>
            </a:r>
            <a:endParaRPr lang="ru-RU" dirty="0"/>
          </a:p>
          <a:p>
            <a:r>
              <a:rPr lang="ru-RU" dirty="0"/>
              <a:t>Основные команды для проверки</a:t>
            </a:r>
          </a:p>
          <a:p>
            <a:pPr lvl="1"/>
            <a:r>
              <a:rPr lang="en-US" dirty="0"/>
              <a:t>show </a:t>
            </a:r>
            <a:r>
              <a:rPr lang="en-US" dirty="0" err="1"/>
              <a:t>vlan</a:t>
            </a:r>
            <a:r>
              <a:rPr lang="en-US" dirty="0"/>
              <a:t> [brief]</a:t>
            </a:r>
          </a:p>
          <a:p>
            <a:pPr lvl="1"/>
            <a:r>
              <a:rPr lang="en-US" dirty="0"/>
              <a:t>show spanning-tree </a:t>
            </a:r>
            <a:r>
              <a:rPr lang="en-US" dirty="0" err="1"/>
              <a:t>vlan</a:t>
            </a:r>
            <a:r>
              <a:rPr lang="en-US" dirty="0"/>
              <a:t> {VLAN_ID}</a:t>
            </a:r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EB99E8-7AD6-FD48-93D9-660885852A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CCIE Enterprise: VLAN</a:t>
            </a:r>
            <a:r>
              <a:rPr lang="ru-RU" dirty="0"/>
              <a:t>ы и типы портов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594964-0E36-AC44-9155-A3C387EA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/>
              <a:t>VLAN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81756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CB93812-1D96-1A47-B0E8-3612B0305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Ethernet </a:t>
            </a:r>
            <a:r>
              <a:rPr lang="ru-RU" dirty="0"/>
              <a:t>порты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441296604"/>
      </p:ext>
    </p:extLst>
  </p:cSld>
  <p:clrMapOvr>
    <a:masterClrMapping/>
  </p:clrMapOvr>
</p:sld>
</file>

<file path=ppt/theme/theme1.xml><?xml version="1.0" encoding="utf-8"?>
<a:theme xmlns:a="http://schemas.openxmlformats.org/drawingml/2006/main" name="Net4everyon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tworkEducation" id="{62A49AE1-29B6-4286-B8A8-A4E71126A7C5}" vid="{A7099C80-CCD7-414F-A5B0-91882BE45A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5102</TotalTime>
  <Words>975</Words>
  <Application>Microsoft Macintosh PowerPoint</Application>
  <PresentationFormat>Widescreen</PresentationFormat>
  <Paragraphs>181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Net4everyone</vt:lpstr>
      <vt:lpstr>VLANs and Ports</vt:lpstr>
      <vt:lpstr>Сегодня в выпуске:</vt:lpstr>
      <vt:lpstr>Virtual Local Area LAN</vt:lpstr>
      <vt:lpstr>VLANы</vt:lpstr>
      <vt:lpstr>Коммутация с VLAN</vt:lpstr>
      <vt:lpstr>Стандартные VLANы</vt:lpstr>
      <vt:lpstr>Расширенные VLANы</vt:lpstr>
      <vt:lpstr>Создание VLAN</vt:lpstr>
      <vt:lpstr>Ethernet порты</vt:lpstr>
      <vt:lpstr>Типы Ethernet</vt:lpstr>
      <vt:lpstr>Формат кадра DIX</vt:lpstr>
      <vt:lpstr>Типы портов</vt:lpstr>
      <vt:lpstr>Порты 2-го уровня</vt:lpstr>
      <vt:lpstr>Порты типа «access»</vt:lpstr>
      <vt:lpstr>Метки VLAN</vt:lpstr>
      <vt:lpstr>Стандарт 802.1 Q</vt:lpstr>
      <vt:lpstr>PowerPoint Presentation</vt:lpstr>
      <vt:lpstr>Dynamic Trunk Protocol</vt:lpstr>
      <vt:lpstr>Рекомендации по транкам</vt:lpstr>
      <vt:lpstr>Голосовой VLAN</vt:lpstr>
      <vt:lpstr>Межвиланная коммутация</vt:lpstr>
      <vt:lpstr>Транки на маршрутизаторах</vt:lpstr>
      <vt:lpstr>Работа с субинтерфейсами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DMVPN</dc:title>
  <dc:subject/>
  <dc:creator>Alexey Gusev</dc:creator>
  <cp:keywords/>
  <dc:description/>
  <cp:lastModifiedBy>Alexey Gusev -X (alexguse - Flint Russia at Cisco)</cp:lastModifiedBy>
  <cp:revision>105</cp:revision>
  <dcterms:created xsi:type="dcterms:W3CDTF">2018-01-01T14:19:21Z</dcterms:created>
  <dcterms:modified xsi:type="dcterms:W3CDTF">2021-09-10T13:23:49Z</dcterms:modified>
  <cp:category/>
</cp:coreProperties>
</file>