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0"/>
  </p:notesMasterIdLst>
  <p:sldIdLst>
    <p:sldId id="256" r:id="rId2"/>
    <p:sldId id="300" r:id="rId3"/>
    <p:sldId id="302" r:id="rId4"/>
    <p:sldId id="304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309" r:id="rId14"/>
    <p:sldId id="308" r:id="rId15"/>
    <p:sldId id="306" r:id="rId16"/>
    <p:sldId id="305" r:id="rId17"/>
    <p:sldId id="307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288EE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6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S::is@networkeducation.ru::c345689b-ecfc-4a4f-b91d-b2cd3ac6c4a0" providerId="AD" clId="Web-{A0FDD38B-2835-4179-B3EF-EFA2A22187D0}"/>
    <pc:docChg chg="modSld">
      <pc:chgData name="Иннокентий Солнцев" userId="S::is@networkeducation.ru::c345689b-ecfc-4a4f-b91d-b2cd3ac6c4a0" providerId="AD" clId="Web-{A0FDD38B-2835-4179-B3EF-EFA2A22187D0}" dt="2018-07-06T09:09:08.891" v="7" actId="20577"/>
      <pc:docMkLst>
        <pc:docMk/>
      </pc:docMkLst>
      <pc:sldChg chg="modSp">
        <pc:chgData name="Иннокентий Солнцев" userId="S::is@networkeducation.ru::c345689b-ecfc-4a4f-b91d-b2cd3ac6c4a0" providerId="AD" clId="Web-{A0FDD38B-2835-4179-B3EF-EFA2A22187D0}" dt="2018-07-06T09:09:08.891" v="7" actId="20577"/>
        <pc:sldMkLst>
          <pc:docMk/>
          <pc:sldMk cId="2003062150" sldId="306"/>
        </pc:sldMkLst>
        <pc:spChg chg="mod">
          <ac:chgData name="Иннокентий Солнцев" userId="S::is@networkeducation.ru::c345689b-ecfc-4a4f-b91d-b2cd3ac6c4a0" providerId="AD" clId="Web-{A0FDD38B-2835-4179-B3EF-EFA2A22187D0}" dt="2018-07-06T09:09:08.891" v="7" actId="20577"/>
          <ac:spMkLst>
            <pc:docMk/>
            <pc:sldMk cId="2003062150" sldId="306"/>
            <ac:spMk id="2" creationId="{DEE1E35C-037A-4E10-B993-E08AB7188175}"/>
          </ac:spMkLst>
        </pc:spChg>
      </pc:sldChg>
    </pc:docChg>
  </pc:docChgLst>
  <pc:docChgLst>
    <pc:chgData name="Иннокентий Солнцев" userId="c345689b-ecfc-4a4f-b91d-b2cd3ac6c4a0" providerId="ADAL" clId="{2FA7F111-7F09-43F6-932E-CFBD0026111B}"/>
    <pc:docChg chg="modSld">
      <pc:chgData name="Иннокентий Солнцев" userId="c345689b-ecfc-4a4f-b91d-b2cd3ac6c4a0" providerId="ADAL" clId="{2FA7F111-7F09-43F6-932E-CFBD0026111B}" dt="2018-07-30T17:03:11.743" v="2"/>
      <pc:docMkLst>
        <pc:docMk/>
      </pc:docMkLst>
      <pc:sldChg chg="modSp">
        <pc:chgData name="Иннокентий Солнцев" userId="c345689b-ecfc-4a4f-b91d-b2cd3ac6c4a0" providerId="ADAL" clId="{2FA7F111-7F09-43F6-932E-CFBD0026111B}" dt="2018-07-30T17:03:11.743" v="2"/>
        <pc:sldMkLst>
          <pc:docMk/>
          <pc:sldMk cId="4186093376" sldId="307"/>
        </pc:sldMkLst>
        <pc:spChg chg="mod">
          <ac:chgData name="Иннокентий Солнцев" userId="c345689b-ecfc-4a4f-b91d-b2cd3ac6c4a0" providerId="ADAL" clId="{2FA7F111-7F09-43F6-932E-CFBD0026111B}" dt="2018-07-30T17:02:54.884" v="1" actId="6549"/>
          <ac:spMkLst>
            <pc:docMk/>
            <pc:sldMk cId="4186093376" sldId="307"/>
            <ac:spMk id="19" creationId="{ED266335-F157-48D9-A180-6D39088391CE}"/>
          </ac:spMkLst>
        </pc:spChg>
        <pc:picChg chg="mod">
          <ac:chgData name="Иннокентий Солнцев" userId="c345689b-ecfc-4a4f-b91d-b2cd3ac6c4a0" providerId="ADAL" clId="{2FA7F111-7F09-43F6-932E-CFBD0026111B}" dt="2018-07-30T17:03:11.743" v="2"/>
          <ac:picMkLst>
            <pc:docMk/>
            <pc:sldMk cId="4186093376" sldId="307"/>
            <ac:picMk id="4" creationId="{B8A79168-268E-4F06-948D-7F3E59691934}"/>
          </ac:picMkLst>
        </pc:picChg>
        <pc:picChg chg="mod">
          <ac:chgData name="Иннокентий Солнцев" userId="c345689b-ecfc-4a4f-b91d-b2cd3ac6c4a0" providerId="ADAL" clId="{2FA7F111-7F09-43F6-932E-CFBD0026111B}" dt="2018-07-30T17:03:11.743" v="2"/>
          <ac:picMkLst>
            <pc:docMk/>
            <pc:sldMk cId="4186093376" sldId="307"/>
            <ac:picMk id="6" creationId="{1D0F809A-19B3-4E25-AD6C-407A8246D4AC}"/>
          </ac:picMkLst>
        </pc:picChg>
        <pc:picChg chg="mod">
          <ac:chgData name="Иннокентий Солнцев" userId="c345689b-ecfc-4a4f-b91d-b2cd3ac6c4a0" providerId="ADAL" clId="{2FA7F111-7F09-43F6-932E-CFBD0026111B}" dt="2018-07-30T17:03:11.743" v="2"/>
          <ac:picMkLst>
            <pc:docMk/>
            <pc:sldMk cId="4186093376" sldId="307"/>
            <ac:picMk id="7" creationId="{70DA1DAC-2535-49FA-A71F-19D87DF014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3C74-0535-41B5-AB3D-86BDBB47DF8F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4ABD-412B-45A7-88FD-566EEA6098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615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5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15D6F-84C9-498C-ABC1-521B7802A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15516F-B426-4F99-9482-D21A4CB882F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Манипуляции с маршрутами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DA5A1E95-570E-4848-AE97-A4B659391859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29EDC2-A212-4099-95E9-F5042CA865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7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98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4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Манипуляции с маршрутами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22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4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1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Манипуляции с маршрутами в </a:t>
            </a:r>
            <a:r>
              <a:rPr lang="en-US" dirty="0"/>
              <a:t>OSPF</a:t>
            </a:r>
            <a:endParaRPr lang="ru-RU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CCIE Enterprise Bootcamp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D432F-034A-40B1-9CB8-BA73FD108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579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E41DC0-69A5-43B6-A7D2-B5614DFB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Not-So-Stubby Area, RFC 1587 </a:t>
            </a:r>
            <a:r>
              <a:rPr lang="ru-RU"/>
              <a:t>и </a:t>
            </a:r>
            <a:r>
              <a:rPr lang="en-US"/>
              <a:t>3101</a:t>
            </a:r>
            <a:endParaRPr lang="ru-RU"/>
          </a:p>
          <a:p>
            <a:r>
              <a:rPr lang="en-US"/>
              <a:t>ASBR </a:t>
            </a:r>
            <a:r>
              <a:rPr lang="ru-RU"/>
              <a:t>в </a:t>
            </a:r>
            <a:r>
              <a:rPr lang="en-US"/>
              <a:t>NSSA </a:t>
            </a:r>
            <a:r>
              <a:rPr lang="ru-RU"/>
              <a:t>создает </a:t>
            </a:r>
            <a:r>
              <a:rPr lang="en-US"/>
              <a:t>LSA7, </a:t>
            </a:r>
            <a:r>
              <a:rPr lang="ru-RU"/>
              <a:t>по функциям и формату совпадает с </a:t>
            </a:r>
            <a:r>
              <a:rPr lang="en-US"/>
              <a:t>LSA5</a:t>
            </a:r>
            <a:endParaRPr lang="ru-RU"/>
          </a:p>
          <a:p>
            <a:pPr lvl="1"/>
            <a:r>
              <a:rPr lang="ru-RU"/>
              <a:t>Область распространения </a:t>
            </a:r>
            <a:r>
              <a:rPr lang="en-US"/>
              <a:t>LSA7 – </a:t>
            </a:r>
            <a:r>
              <a:rPr lang="ru-RU"/>
              <a:t>регион, а не автономная система</a:t>
            </a:r>
            <a:endParaRPr lang="en-US"/>
          </a:p>
          <a:p>
            <a:r>
              <a:rPr lang="en-US"/>
              <a:t>ABR </a:t>
            </a:r>
            <a:r>
              <a:rPr lang="ru-RU"/>
              <a:t>транслирует внешние маршруты в </a:t>
            </a:r>
            <a:r>
              <a:rPr lang="en-US"/>
              <a:t>NSSA</a:t>
            </a:r>
            <a:r>
              <a:rPr lang="ru-RU"/>
              <a:t> по общим правилам</a:t>
            </a:r>
          </a:p>
          <a:p>
            <a:r>
              <a:rPr lang="en-US"/>
              <a:t>A</a:t>
            </a:r>
            <a:r>
              <a:rPr lang="en-IE"/>
              <a:t>BR </a:t>
            </a:r>
            <a:r>
              <a:rPr lang="ru-RU"/>
              <a:t>транслирует </a:t>
            </a:r>
            <a:r>
              <a:rPr lang="en-US"/>
              <a:t>LSA7 </a:t>
            </a:r>
            <a:r>
              <a:rPr lang="ru-RU"/>
              <a:t>в </a:t>
            </a:r>
            <a:r>
              <a:rPr lang="en-US"/>
              <a:t>LSA5 </a:t>
            </a:r>
            <a:r>
              <a:rPr lang="ru-RU"/>
              <a:t>транзитного региона</a:t>
            </a:r>
          </a:p>
          <a:p>
            <a:pPr lvl="1"/>
            <a:r>
              <a:rPr lang="ru-RU"/>
              <a:t>Указывает стоимость</a:t>
            </a:r>
            <a:r>
              <a:rPr lang="en-US"/>
              <a:t> LSA</a:t>
            </a:r>
            <a:r>
              <a:rPr lang="ru-RU"/>
              <a:t>, свой </a:t>
            </a:r>
            <a:r>
              <a:rPr lang="en-US"/>
              <a:t>RID </a:t>
            </a:r>
            <a:r>
              <a:rPr lang="ru-RU"/>
              <a:t>в </a:t>
            </a:r>
            <a:r>
              <a:rPr lang="en-US"/>
              <a:t>ASBR ID</a:t>
            </a:r>
            <a:r>
              <a:rPr lang="ru-RU"/>
              <a:t>, </a:t>
            </a:r>
            <a:r>
              <a:rPr lang="en-US"/>
              <a:t>ASBR IP </a:t>
            </a:r>
            <a:r>
              <a:rPr lang="ru-RU"/>
              <a:t>в </a:t>
            </a:r>
            <a:r>
              <a:rPr lang="en-US"/>
              <a:t>Forwarding Address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17266-64D8-4A7D-8EEB-6605D955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 совсем тупиковый регион </a:t>
            </a:r>
            <a:r>
              <a:rPr lang="en-US"/>
              <a:t>(NSSA)</a:t>
            </a:r>
            <a:endParaRPr lang="en-IE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99D199C5-7D0C-4311-9159-232A0CFA4CD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13" y="4820278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E27F8CC4-FF30-458D-8A9D-631CDF433317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73" y="4820277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3144D-EB75-438C-A884-9F0D682AA6C0}"/>
              </a:ext>
            </a:extLst>
          </p:cNvPr>
          <p:cNvSpPr txBox="1"/>
          <p:nvPr/>
        </p:nvSpPr>
        <p:spPr>
          <a:xfrm>
            <a:off x="4372579" y="5748349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59B78-D8FB-4CD1-B950-3BDC805114E4}"/>
              </a:ext>
            </a:extLst>
          </p:cNvPr>
          <p:cNvSpPr txBox="1"/>
          <p:nvPr/>
        </p:nvSpPr>
        <p:spPr>
          <a:xfrm>
            <a:off x="6907828" y="5748348"/>
            <a:ext cx="6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NSSA 4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97076D9-1F7F-463B-A22F-F51DCCC6D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65229" y="5305730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ntagon 14">
            <a:extLst>
              <a:ext uri="{FF2B5EF4-FFF2-40B4-BE49-F238E27FC236}">
                <a16:creationId xmlns:a16="http://schemas.microsoft.com/office/drawing/2014/main" id="{80BE8159-FE06-4C85-B926-7829F966DA71}"/>
              </a:ext>
            </a:extLst>
          </p:cNvPr>
          <p:cNvSpPr/>
          <p:nvPr/>
        </p:nvSpPr>
        <p:spPr>
          <a:xfrm>
            <a:off x="4372578" y="448300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</a:t>
            </a:r>
            <a:r>
              <a:rPr lang="ru-RU" sz="12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B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AA42AF45-7261-4E2D-B447-EDCF3E30CECF}"/>
              </a:ext>
            </a:extLst>
          </p:cNvPr>
          <p:cNvSpPr/>
          <p:nvPr/>
        </p:nvSpPr>
        <p:spPr>
          <a:xfrm>
            <a:off x="6469424" y="448300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B</a:t>
            </a:r>
          </a:p>
        </p:txBody>
      </p:sp>
      <p:sp>
        <p:nvSpPr>
          <p:cNvPr id="16" name="Pentagon 14">
            <a:extLst>
              <a:ext uri="{FF2B5EF4-FFF2-40B4-BE49-F238E27FC236}">
                <a16:creationId xmlns:a16="http://schemas.microsoft.com/office/drawing/2014/main" id="{54848125-DEC8-4796-8C48-DE576F77A8CA}"/>
              </a:ext>
            </a:extLst>
          </p:cNvPr>
          <p:cNvSpPr/>
          <p:nvPr/>
        </p:nvSpPr>
        <p:spPr>
          <a:xfrm>
            <a:off x="4372578" y="4879157"/>
            <a:ext cx="900000" cy="360000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5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C</a:t>
            </a:r>
          </a:p>
        </p:txBody>
      </p:sp>
      <p:sp>
        <p:nvSpPr>
          <p:cNvPr id="17" name="Pentagon 14">
            <a:extLst>
              <a:ext uri="{FF2B5EF4-FFF2-40B4-BE49-F238E27FC236}">
                <a16:creationId xmlns:a16="http://schemas.microsoft.com/office/drawing/2014/main" id="{C2AF17AA-E8CE-4676-9FA5-5DF4C2DE0A63}"/>
              </a:ext>
            </a:extLst>
          </p:cNvPr>
          <p:cNvSpPr/>
          <p:nvPr/>
        </p:nvSpPr>
        <p:spPr>
          <a:xfrm>
            <a:off x="6469424" y="487915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0.0.0.0/0</a:t>
            </a:r>
          </a:p>
        </p:txBody>
      </p:sp>
      <p:sp>
        <p:nvSpPr>
          <p:cNvPr id="19" name="Pentagon 14">
            <a:extLst>
              <a:ext uri="{FF2B5EF4-FFF2-40B4-BE49-F238E27FC236}">
                <a16:creationId xmlns:a16="http://schemas.microsoft.com/office/drawing/2014/main" id="{F13D2FB6-D5D3-441A-92D5-EAA71FD46555}"/>
              </a:ext>
            </a:extLst>
          </p:cNvPr>
          <p:cNvSpPr/>
          <p:nvPr/>
        </p:nvSpPr>
        <p:spPr>
          <a:xfrm>
            <a:off x="4372578" y="4091715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20" name="Pentagon 14">
            <a:extLst>
              <a:ext uri="{FF2B5EF4-FFF2-40B4-BE49-F238E27FC236}">
                <a16:creationId xmlns:a16="http://schemas.microsoft.com/office/drawing/2014/main" id="{C1264814-F186-4D14-89D2-E646AF780180}"/>
              </a:ext>
            </a:extLst>
          </p:cNvPr>
          <p:cNvSpPr/>
          <p:nvPr/>
        </p:nvSpPr>
        <p:spPr>
          <a:xfrm>
            <a:off x="6469424" y="4081562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EA973F-9BFB-48A3-B3DA-3A8D17B6FB3C}"/>
              </a:ext>
            </a:extLst>
          </p:cNvPr>
          <p:cNvSpPr/>
          <p:nvPr/>
        </p:nvSpPr>
        <p:spPr>
          <a:xfrm>
            <a:off x="4884722" y="4820277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Pentagon 14">
            <a:extLst>
              <a:ext uri="{FF2B5EF4-FFF2-40B4-BE49-F238E27FC236}">
                <a16:creationId xmlns:a16="http://schemas.microsoft.com/office/drawing/2014/main" id="{E2A73FD7-4139-451C-97A0-4FC802658FD1}"/>
              </a:ext>
            </a:extLst>
          </p:cNvPr>
          <p:cNvSpPr/>
          <p:nvPr/>
        </p:nvSpPr>
        <p:spPr>
          <a:xfrm flipH="1">
            <a:off x="6469424" y="5367973"/>
            <a:ext cx="900000" cy="360000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7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D</a:t>
            </a:r>
          </a:p>
        </p:txBody>
      </p:sp>
      <p:sp>
        <p:nvSpPr>
          <p:cNvPr id="21" name="Pentagon 14">
            <a:extLst>
              <a:ext uri="{FF2B5EF4-FFF2-40B4-BE49-F238E27FC236}">
                <a16:creationId xmlns:a16="http://schemas.microsoft.com/office/drawing/2014/main" id="{C0CD8D38-74AD-4752-AA69-FCB840CDAAB4}"/>
              </a:ext>
            </a:extLst>
          </p:cNvPr>
          <p:cNvSpPr/>
          <p:nvPr/>
        </p:nvSpPr>
        <p:spPr>
          <a:xfrm flipH="1">
            <a:off x="4372578" y="5367973"/>
            <a:ext cx="900000" cy="360000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5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D</a:t>
            </a:r>
          </a:p>
        </p:txBody>
      </p:sp>
      <p:pic>
        <p:nvPicPr>
          <p:cNvPr id="2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98A37823-5705-495A-923D-1A58B501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561122" y="5303653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entagon 14">
            <a:extLst>
              <a:ext uri="{FF2B5EF4-FFF2-40B4-BE49-F238E27FC236}">
                <a16:creationId xmlns:a16="http://schemas.microsoft.com/office/drawing/2014/main" id="{24BA8441-A044-4D5F-9AF8-CCE6B0F60D86}"/>
              </a:ext>
            </a:extLst>
          </p:cNvPr>
          <p:cNvSpPr/>
          <p:nvPr/>
        </p:nvSpPr>
        <p:spPr>
          <a:xfrm flipH="1">
            <a:off x="8500562" y="5370394"/>
            <a:ext cx="900000" cy="3600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BGP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D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112D28C-A8B5-4633-AABE-EBFB5C0DA5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16EA5BE-6DEB-4FC6-8850-25EAEEAE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1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E41DC0-69A5-43B6-A7D2-B5614DFB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ABR</a:t>
            </a:r>
            <a:r>
              <a:rPr lang="ru-RU"/>
              <a:t> не</a:t>
            </a:r>
            <a:r>
              <a:rPr lang="en-US"/>
              <a:t> </a:t>
            </a:r>
            <a:r>
              <a:rPr lang="ru-RU"/>
              <a:t>копирует </a:t>
            </a:r>
            <a:r>
              <a:rPr lang="en-US"/>
              <a:t>LSA5 </a:t>
            </a:r>
            <a:r>
              <a:rPr lang="ru-RU"/>
              <a:t>из транзитного региона, не создает </a:t>
            </a:r>
            <a:r>
              <a:rPr lang="en-US"/>
              <a:t>LSA4</a:t>
            </a:r>
            <a:r>
              <a:rPr lang="ru-RU"/>
              <a:t> и</a:t>
            </a:r>
            <a:r>
              <a:rPr lang="en-US"/>
              <a:t> </a:t>
            </a:r>
            <a:r>
              <a:rPr lang="ru-RU"/>
              <a:t>не генерирует </a:t>
            </a:r>
            <a:r>
              <a:rPr lang="en-US"/>
              <a:t>LSA3 </a:t>
            </a:r>
            <a:r>
              <a:rPr lang="ru-RU"/>
              <a:t>в тупиковом регионе по обычным правилам</a:t>
            </a:r>
          </a:p>
          <a:p>
            <a:pPr lvl="1"/>
            <a:r>
              <a:rPr lang="ru-RU"/>
              <a:t>Вместо всех внешних маршрутов </a:t>
            </a:r>
            <a:r>
              <a:rPr lang="en-US"/>
              <a:t>ABR </a:t>
            </a:r>
            <a:r>
              <a:rPr lang="ru-RU"/>
              <a:t>выпускает </a:t>
            </a:r>
            <a:r>
              <a:rPr lang="en-US"/>
              <a:t>LSA3 </a:t>
            </a:r>
            <a:r>
              <a:rPr lang="ru-RU"/>
              <a:t>за сеть 0.0.0.0/0</a:t>
            </a:r>
          </a:p>
          <a:p>
            <a:r>
              <a:rPr lang="en-US"/>
              <a:t>ABR </a:t>
            </a:r>
            <a:r>
              <a:rPr lang="ru-RU"/>
              <a:t>транслирует внешние маршруты в </a:t>
            </a:r>
            <a:r>
              <a:rPr lang="en-US"/>
              <a:t>NSSA</a:t>
            </a:r>
            <a:r>
              <a:rPr lang="ru-RU"/>
              <a:t> по общим правилам</a:t>
            </a:r>
          </a:p>
          <a:p>
            <a:r>
              <a:rPr lang="en-US"/>
              <a:t>A</a:t>
            </a:r>
            <a:r>
              <a:rPr lang="en-IE"/>
              <a:t>BR </a:t>
            </a:r>
            <a:r>
              <a:rPr lang="ru-RU"/>
              <a:t>транслирует </a:t>
            </a:r>
            <a:r>
              <a:rPr lang="en-US"/>
              <a:t>LSA7 </a:t>
            </a:r>
            <a:r>
              <a:rPr lang="ru-RU"/>
              <a:t>в </a:t>
            </a:r>
            <a:r>
              <a:rPr lang="en-US"/>
              <a:t>LSA5 </a:t>
            </a:r>
            <a:r>
              <a:rPr lang="ru-RU"/>
              <a:t>транзитного региона</a:t>
            </a:r>
          </a:p>
          <a:p>
            <a:pPr lvl="1"/>
            <a:r>
              <a:rPr lang="ru-RU"/>
              <a:t>Указывает стоимость</a:t>
            </a:r>
            <a:r>
              <a:rPr lang="en-US"/>
              <a:t> LSA</a:t>
            </a:r>
            <a:r>
              <a:rPr lang="ru-RU"/>
              <a:t>, свой </a:t>
            </a:r>
            <a:r>
              <a:rPr lang="en-US"/>
              <a:t>RID </a:t>
            </a:r>
            <a:r>
              <a:rPr lang="ru-RU"/>
              <a:t>в </a:t>
            </a:r>
            <a:r>
              <a:rPr lang="en-US"/>
              <a:t>ASBR ID</a:t>
            </a:r>
            <a:r>
              <a:rPr lang="ru-RU"/>
              <a:t>, </a:t>
            </a:r>
            <a:r>
              <a:rPr lang="en-US"/>
              <a:t>ASBR IP </a:t>
            </a:r>
            <a:r>
              <a:rPr lang="ru-RU"/>
              <a:t>в </a:t>
            </a:r>
            <a:r>
              <a:rPr lang="en-US"/>
              <a:t>Forwarding Address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17266-64D8-4A7D-8EEB-6605D955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Totally NSSA</a:t>
            </a:r>
            <a:endParaRPr lang="en-IE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99D199C5-7D0C-4311-9159-232A0CFA4CD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13" y="4820278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E27F8CC4-FF30-458D-8A9D-631CDF433317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73" y="4820277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3144D-EB75-438C-A884-9F0D682AA6C0}"/>
              </a:ext>
            </a:extLst>
          </p:cNvPr>
          <p:cNvSpPr txBox="1"/>
          <p:nvPr/>
        </p:nvSpPr>
        <p:spPr>
          <a:xfrm>
            <a:off x="4372579" y="5748349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59B78-D8FB-4CD1-B950-3BDC805114E4}"/>
              </a:ext>
            </a:extLst>
          </p:cNvPr>
          <p:cNvSpPr txBox="1"/>
          <p:nvPr/>
        </p:nvSpPr>
        <p:spPr>
          <a:xfrm>
            <a:off x="6802079" y="5748348"/>
            <a:ext cx="78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TNSSA 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97076D9-1F7F-463B-A22F-F51DCCC6D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65229" y="5305730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ntagon 14">
            <a:extLst>
              <a:ext uri="{FF2B5EF4-FFF2-40B4-BE49-F238E27FC236}">
                <a16:creationId xmlns:a16="http://schemas.microsoft.com/office/drawing/2014/main" id="{80BE8159-FE06-4C85-B926-7829F966DA71}"/>
              </a:ext>
            </a:extLst>
          </p:cNvPr>
          <p:cNvSpPr/>
          <p:nvPr/>
        </p:nvSpPr>
        <p:spPr>
          <a:xfrm>
            <a:off x="4372578" y="448300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</a:t>
            </a:r>
            <a:r>
              <a:rPr lang="ru-RU" sz="12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B</a:t>
            </a:r>
          </a:p>
        </p:txBody>
      </p:sp>
      <p:sp>
        <p:nvSpPr>
          <p:cNvPr id="16" name="Pentagon 14">
            <a:extLst>
              <a:ext uri="{FF2B5EF4-FFF2-40B4-BE49-F238E27FC236}">
                <a16:creationId xmlns:a16="http://schemas.microsoft.com/office/drawing/2014/main" id="{54848125-DEC8-4796-8C48-DE576F77A8CA}"/>
              </a:ext>
            </a:extLst>
          </p:cNvPr>
          <p:cNvSpPr/>
          <p:nvPr/>
        </p:nvSpPr>
        <p:spPr>
          <a:xfrm>
            <a:off x="4372578" y="4879157"/>
            <a:ext cx="900000" cy="360000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5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C</a:t>
            </a:r>
          </a:p>
        </p:txBody>
      </p:sp>
      <p:sp>
        <p:nvSpPr>
          <p:cNvPr id="17" name="Pentagon 14">
            <a:extLst>
              <a:ext uri="{FF2B5EF4-FFF2-40B4-BE49-F238E27FC236}">
                <a16:creationId xmlns:a16="http://schemas.microsoft.com/office/drawing/2014/main" id="{C2AF17AA-E8CE-4676-9FA5-5DF4C2DE0A63}"/>
              </a:ext>
            </a:extLst>
          </p:cNvPr>
          <p:cNvSpPr/>
          <p:nvPr/>
        </p:nvSpPr>
        <p:spPr>
          <a:xfrm>
            <a:off x="6469424" y="448300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0.0.0.0/0</a:t>
            </a:r>
          </a:p>
        </p:txBody>
      </p:sp>
      <p:sp>
        <p:nvSpPr>
          <p:cNvPr id="19" name="Pentagon 14">
            <a:extLst>
              <a:ext uri="{FF2B5EF4-FFF2-40B4-BE49-F238E27FC236}">
                <a16:creationId xmlns:a16="http://schemas.microsoft.com/office/drawing/2014/main" id="{F13D2FB6-D5D3-441A-92D5-EAA71FD46555}"/>
              </a:ext>
            </a:extLst>
          </p:cNvPr>
          <p:cNvSpPr/>
          <p:nvPr/>
        </p:nvSpPr>
        <p:spPr>
          <a:xfrm>
            <a:off x="4372578" y="4091715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EA973F-9BFB-48A3-B3DA-3A8D17B6FB3C}"/>
              </a:ext>
            </a:extLst>
          </p:cNvPr>
          <p:cNvSpPr/>
          <p:nvPr/>
        </p:nvSpPr>
        <p:spPr>
          <a:xfrm>
            <a:off x="4884722" y="4820277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70825BB-C3C1-45F4-A985-9D9E4424DA0B}"/>
              </a:ext>
            </a:extLst>
          </p:cNvPr>
          <p:cNvSpPr/>
          <p:nvPr/>
        </p:nvSpPr>
        <p:spPr>
          <a:xfrm>
            <a:off x="4884722" y="4430060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C0B8A319-060A-437B-A3A0-ECC8205D6B9A}"/>
              </a:ext>
            </a:extLst>
          </p:cNvPr>
          <p:cNvSpPr/>
          <p:nvPr/>
        </p:nvSpPr>
        <p:spPr>
          <a:xfrm>
            <a:off x="4884722" y="4035575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Pentagon 14">
            <a:extLst>
              <a:ext uri="{FF2B5EF4-FFF2-40B4-BE49-F238E27FC236}">
                <a16:creationId xmlns:a16="http://schemas.microsoft.com/office/drawing/2014/main" id="{DC2FF3CA-D4D5-45F4-9636-45CED9FBF4C0}"/>
              </a:ext>
            </a:extLst>
          </p:cNvPr>
          <p:cNvSpPr/>
          <p:nvPr/>
        </p:nvSpPr>
        <p:spPr>
          <a:xfrm flipH="1">
            <a:off x="6469424" y="5367973"/>
            <a:ext cx="900000" cy="360000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7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D</a:t>
            </a:r>
          </a:p>
        </p:txBody>
      </p:sp>
      <p:sp>
        <p:nvSpPr>
          <p:cNvPr id="22" name="Pentagon 14">
            <a:extLst>
              <a:ext uri="{FF2B5EF4-FFF2-40B4-BE49-F238E27FC236}">
                <a16:creationId xmlns:a16="http://schemas.microsoft.com/office/drawing/2014/main" id="{EEBDD7C1-40DC-45CD-B944-65287E0251ED}"/>
              </a:ext>
            </a:extLst>
          </p:cNvPr>
          <p:cNvSpPr/>
          <p:nvPr/>
        </p:nvSpPr>
        <p:spPr>
          <a:xfrm flipH="1">
            <a:off x="4372578" y="5367973"/>
            <a:ext cx="900000" cy="360000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5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D</a:t>
            </a:r>
          </a:p>
        </p:txBody>
      </p:sp>
      <p:pic>
        <p:nvPicPr>
          <p:cNvPr id="2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9F0AD666-BF28-41B1-AF52-4922131B9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561122" y="5303653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entagon 14">
            <a:extLst>
              <a:ext uri="{FF2B5EF4-FFF2-40B4-BE49-F238E27FC236}">
                <a16:creationId xmlns:a16="http://schemas.microsoft.com/office/drawing/2014/main" id="{4CAC952B-C54A-4BAB-B5F4-99119EDD3B8B}"/>
              </a:ext>
            </a:extLst>
          </p:cNvPr>
          <p:cNvSpPr/>
          <p:nvPr/>
        </p:nvSpPr>
        <p:spPr>
          <a:xfrm flipH="1">
            <a:off x="8500562" y="5370394"/>
            <a:ext cx="900000" cy="3600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BGP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D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FA5FCDA-47AB-4E75-874B-9421B6D546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Манипуляции с маршрутами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FB8CE80-9B0D-4CFF-89F8-F4BFC2E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1A5D4-FAEE-43BF-AFE8-32D22BE3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Во всех сообщениях</a:t>
            </a:r>
            <a:r>
              <a:rPr lang="en-US"/>
              <a:t> OSPF </a:t>
            </a:r>
            <a:r>
              <a:rPr lang="ru-RU"/>
              <a:t>есть поле </a:t>
            </a:r>
            <a:r>
              <a:rPr lang="en-US"/>
              <a:t>Options</a:t>
            </a:r>
            <a:endParaRPr lang="ru-RU"/>
          </a:p>
          <a:p>
            <a:r>
              <a:rPr lang="ru-RU"/>
              <a:t>Одна из опций – </a:t>
            </a:r>
            <a:r>
              <a:rPr lang="en-IE"/>
              <a:t>ExternalRoutingCapability</a:t>
            </a:r>
            <a:r>
              <a:rPr lang="ru-RU"/>
              <a:t>, управляется флагом </a:t>
            </a:r>
            <a:r>
              <a:rPr lang="en-US"/>
              <a:t>E-bit</a:t>
            </a:r>
          </a:p>
          <a:p>
            <a:pPr lvl="1"/>
            <a:r>
              <a:rPr lang="en-US"/>
              <a:t>1 – </a:t>
            </a:r>
            <a:r>
              <a:rPr lang="ru-RU"/>
              <a:t>в регионе поддерживаются </a:t>
            </a:r>
            <a:r>
              <a:rPr lang="en-US"/>
              <a:t>LSA5</a:t>
            </a:r>
          </a:p>
          <a:p>
            <a:pPr lvl="1"/>
            <a:r>
              <a:rPr lang="en-US"/>
              <a:t>0 – </a:t>
            </a:r>
            <a:r>
              <a:rPr lang="ru-RU"/>
              <a:t>в регионе не поддерживаются </a:t>
            </a:r>
            <a:r>
              <a:rPr lang="en-US"/>
              <a:t>LSA5</a:t>
            </a:r>
          </a:p>
          <a:p>
            <a:r>
              <a:rPr lang="ru-RU"/>
              <a:t>Другая опция – </a:t>
            </a:r>
            <a:r>
              <a:rPr lang="en-IE"/>
              <a:t>NSSA capability</a:t>
            </a:r>
            <a:r>
              <a:rPr lang="ru-RU"/>
              <a:t>, управляется флагом </a:t>
            </a:r>
            <a:r>
              <a:rPr lang="en-US"/>
              <a:t>N-bit</a:t>
            </a:r>
          </a:p>
          <a:p>
            <a:pPr lvl="1"/>
            <a:r>
              <a:rPr lang="en-US"/>
              <a:t>1 – </a:t>
            </a:r>
            <a:r>
              <a:rPr lang="ru-RU"/>
              <a:t>в регионе поддерживаются </a:t>
            </a:r>
            <a:r>
              <a:rPr lang="en-US"/>
              <a:t>LSA</a:t>
            </a:r>
            <a:r>
              <a:rPr lang="ru-RU"/>
              <a:t>7</a:t>
            </a:r>
            <a:endParaRPr lang="en-US"/>
          </a:p>
          <a:p>
            <a:pPr lvl="1"/>
            <a:r>
              <a:rPr lang="en-US"/>
              <a:t>0 – </a:t>
            </a:r>
            <a:r>
              <a:rPr lang="ru-RU"/>
              <a:t>в регионе не поддерживаются </a:t>
            </a:r>
            <a:r>
              <a:rPr lang="en-US"/>
              <a:t>LSA</a:t>
            </a:r>
            <a:r>
              <a:rPr lang="ru-RU"/>
              <a:t>7</a:t>
            </a:r>
            <a:endParaRPr lang="en-US"/>
          </a:p>
          <a:p>
            <a:r>
              <a:rPr lang="ru-RU"/>
              <a:t>Совпадение </a:t>
            </a:r>
            <a:r>
              <a:rPr lang="en-US"/>
              <a:t>E-bit</a:t>
            </a:r>
            <a:r>
              <a:rPr lang="ru-RU"/>
              <a:t> и </a:t>
            </a:r>
            <a:r>
              <a:rPr lang="en-US"/>
              <a:t>N-bit </a:t>
            </a:r>
            <a:r>
              <a:rPr lang="ru-RU"/>
              <a:t>проверяется при установлении соседства</a:t>
            </a:r>
          </a:p>
          <a:p>
            <a:pPr lvl="1"/>
            <a:r>
              <a:rPr lang="ru-RU"/>
              <a:t>Все маршрутизаторы в регионе должны быть настроены идентично</a:t>
            </a:r>
            <a:endParaRPr lang="en-US"/>
          </a:p>
          <a:p>
            <a:r>
              <a:rPr lang="ru-RU"/>
              <a:t>Функции </a:t>
            </a:r>
            <a:r>
              <a:rPr lang="en-US"/>
              <a:t>Totally Stub </a:t>
            </a:r>
            <a:r>
              <a:rPr lang="ru-RU"/>
              <a:t>и </a:t>
            </a:r>
            <a:r>
              <a:rPr lang="en-US"/>
              <a:t>Totally NSSA </a:t>
            </a:r>
            <a:r>
              <a:rPr lang="ru-RU"/>
              <a:t>не требуют специальных флагов</a:t>
            </a:r>
          </a:p>
          <a:p>
            <a:pPr lvl="1"/>
            <a:r>
              <a:rPr lang="ru-RU"/>
              <a:t>Настройка локальна для </a:t>
            </a:r>
            <a:r>
              <a:rPr lang="en-US"/>
              <a:t>ABR</a:t>
            </a:r>
            <a:r>
              <a:rPr lang="ru-RU"/>
              <a:t> и влияет только на его поведение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DD1A94-5F4A-4FED-91A5-6CA5F9E7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E-bit</a:t>
            </a:r>
            <a:r>
              <a:rPr lang="ru-RU"/>
              <a:t> и </a:t>
            </a:r>
            <a:r>
              <a:rPr lang="en-US"/>
              <a:t>N-bit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4BBA-F9D8-40E9-BBDE-F50BDD02E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A5829-2286-41F1-8B31-0BE1B32F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3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FAB7BA-9C28-465B-806C-FB279A83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Трансляцию </a:t>
            </a:r>
            <a:r>
              <a:rPr lang="en-US"/>
              <a:t>LSA7/5</a:t>
            </a:r>
            <a:r>
              <a:rPr lang="ru-RU"/>
              <a:t> выполняет только один </a:t>
            </a:r>
            <a:r>
              <a:rPr lang="en-US"/>
              <a:t>ABR</a:t>
            </a:r>
            <a:endParaRPr lang="ru-RU"/>
          </a:p>
          <a:p>
            <a:pPr lvl="1"/>
            <a:r>
              <a:rPr lang="ru-RU"/>
              <a:t>Одна </a:t>
            </a:r>
            <a:r>
              <a:rPr lang="en-US"/>
              <a:t>LSA7 – </a:t>
            </a:r>
            <a:r>
              <a:rPr lang="ru-RU"/>
              <a:t>одна </a:t>
            </a:r>
            <a:r>
              <a:rPr lang="en-US"/>
              <a:t>LSA5 </a:t>
            </a:r>
            <a:r>
              <a:rPr lang="ru-RU"/>
              <a:t>с </a:t>
            </a:r>
            <a:r>
              <a:rPr lang="en-US"/>
              <a:t>Forwarding Address</a:t>
            </a:r>
            <a:r>
              <a:rPr lang="ru-RU"/>
              <a:t>, чтобы не перегружать </a:t>
            </a:r>
            <a:r>
              <a:rPr lang="en-US"/>
              <a:t>LSDB</a:t>
            </a:r>
          </a:p>
          <a:p>
            <a:pPr lvl="1"/>
            <a:r>
              <a:rPr lang="ru-RU"/>
              <a:t>Трансляцию выполняет </a:t>
            </a:r>
            <a:r>
              <a:rPr lang="en-US"/>
              <a:t>ABR</a:t>
            </a:r>
            <a:r>
              <a:rPr lang="ru-RU"/>
              <a:t> с наибольшим </a:t>
            </a:r>
            <a:r>
              <a:rPr lang="en-US"/>
              <a:t>Router ID </a:t>
            </a:r>
            <a:r>
              <a:rPr lang="ru-RU"/>
              <a:t>в </a:t>
            </a:r>
            <a:r>
              <a:rPr lang="en-US"/>
              <a:t>NSSA-</a:t>
            </a:r>
            <a:r>
              <a:rPr lang="ru-RU"/>
              <a:t>регионе</a:t>
            </a:r>
            <a:endParaRPr lang="en-IE"/>
          </a:p>
          <a:p>
            <a:r>
              <a:rPr lang="ru-RU"/>
              <a:t>N-бит имеет двойственную природу:</a:t>
            </a:r>
          </a:p>
          <a:p>
            <a:pPr lvl="1"/>
            <a:r>
              <a:rPr lang="ru-RU"/>
              <a:t>В </a:t>
            </a:r>
            <a:r>
              <a:rPr lang="en-US"/>
              <a:t>Hello</a:t>
            </a:r>
            <a:r>
              <a:rPr lang="ru-RU"/>
              <a:t> он указывает на поддержку </a:t>
            </a:r>
            <a:r>
              <a:rPr lang="en-US"/>
              <a:t>NSSA</a:t>
            </a:r>
          </a:p>
          <a:p>
            <a:pPr lvl="1"/>
            <a:r>
              <a:rPr lang="ru-RU"/>
              <a:t>В </a:t>
            </a:r>
            <a:r>
              <a:rPr lang="en-US"/>
              <a:t>LSA7 </a:t>
            </a:r>
            <a:r>
              <a:rPr lang="ru-RU"/>
              <a:t>он указывает на возможность трансляции </a:t>
            </a:r>
            <a:r>
              <a:rPr lang="en-US"/>
              <a:t>LSA7/5 </a:t>
            </a:r>
            <a:r>
              <a:rPr lang="ru-RU"/>
              <a:t>и называется </a:t>
            </a:r>
            <a:r>
              <a:rPr lang="en-US"/>
              <a:t>P-bit</a:t>
            </a:r>
            <a:endParaRPr lang="ru-RU"/>
          </a:p>
          <a:p>
            <a:pPr lvl="2"/>
            <a:r>
              <a:rPr lang="ru-RU"/>
              <a:t>Если </a:t>
            </a:r>
            <a:r>
              <a:rPr lang="en-US"/>
              <a:t>NSSA</a:t>
            </a:r>
            <a:r>
              <a:rPr lang="ru-RU"/>
              <a:t> </a:t>
            </a:r>
            <a:r>
              <a:rPr lang="en-US"/>
              <a:t>ASBR </a:t>
            </a:r>
            <a:r>
              <a:rPr lang="ru-RU"/>
              <a:t>одновременно и </a:t>
            </a:r>
            <a:r>
              <a:rPr lang="en-US"/>
              <a:t>ABR, </a:t>
            </a:r>
            <a:r>
              <a:rPr lang="ru-RU"/>
              <a:t>то другому </a:t>
            </a:r>
            <a:r>
              <a:rPr lang="en-US"/>
              <a:t>ABR </a:t>
            </a:r>
            <a:r>
              <a:rPr lang="ru-RU"/>
              <a:t>трансляцию выполнять не нужно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38FE3F-BC69-47F9-A23F-32AE6FCE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P-bit</a:t>
            </a:r>
            <a:endParaRPr lang="en-IE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9D4A4026-D30D-40C1-81AA-203E22BC0164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673" y="4820278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>
            <a:extLst>
              <a:ext uri="{FF2B5EF4-FFF2-40B4-BE49-F238E27FC236}">
                <a16:creationId xmlns:a16="http://schemas.microsoft.com/office/drawing/2014/main" id="{879261A2-DCCB-473C-AE73-4586BEF8B72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15" y="4820277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E36E3-E235-43C4-BB9C-D788BA107375}"/>
              </a:ext>
            </a:extLst>
          </p:cNvPr>
          <p:cNvSpPr txBox="1"/>
          <p:nvPr/>
        </p:nvSpPr>
        <p:spPr>
          <a:xfrm>
            <a:off x="4491099" y="5748349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DC45C-F8BB-4132-821B-4415B592D09F}"/>
              </a:ext>
            </a:extLst>
          </p:cNvPr>
          <p:cNvSpPr txBox="1"/>
          <p:nvPr/>
        </p:nvSpPr>
        <p:spPr>
          <a:xfrm>
            <a:off x="6537743" y="5748348"/>
            <a:ext cx="78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TNSSA 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117FD9EB-63AB-4423-BCD3-37098941F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65229" y="5506664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14">
            <a:extLst>
              <a:ext uri="{FF2B5EF4-FFF2-40B4-BE49-F238E27FC236}">
                <a16:creationId xmlns:a16="http://schemas.microsoft.com/office/drawing/2014/main" id="{DE2665A0-5683-43E2-B4C9-09E23217DB85}"/>
              </a:ext>
            </a:extLst>
          </p:cNvPr>
          <p:cNvSpPr/>
          <p:nvPr/>
        </p:nvSpPr>
        <p:spPr>
          <a:xfrm>
            <a:off x="6469424" y="5009187"/>
            <a:ext cx="922688" cy="360000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7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chemeClr val="bg1"/>
                </a:solidFill>
              </a:rPr>
              <a:t>P=0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D</a:t>
            </a:r>
          </a:p>
        </p:txBody>
      </p:sp>
      <p:sp>
        <p:nvSpPr>
          <p:cNvPr id="10" name="Pentagon 14">
            <a:extLst>
              <a:ext uri="{FF2B5EF4-FFF2-40B4-BE49-F238E27FC236}">
                <a16:creationId xmlns:a16="http://schemas.microsoft.com/office/drawing/2014/main" id="{FCACF5D7-C2F4-4CD3-AC33-C8055CDE425A}"/>
              </a:ext>
            </a:extLst>
          </p:cNvPr>
          <p:cNvSpPr/>
          <p:nvPr/>
        </p:nvSpPr>
        <p:spPr>
          <a:xfrm flipH="1">
            <a:off x="4372578" y="5007973"/>
            <a:ext cx="900000" cy="360000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5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D</a:t>
            </a:r>
          </a:p>
        </p:txBody>
      </p:sp>
      <p:pic>
        <p:nvPicPr>
          <p:cNvPr id="11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E93B79B8-C347-4902-A43B-5D903C104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82940" y="4995039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5FA6D1B7-E962-4C9B-8F90-47528B6621E0}"/>
              </a:ext>
            </a:extLst>
          </p:cNvPr>
          <p:cNvSpPr/>
          <p:nvPr/>
        </p:nvSpPr>
        <p:spPr>
          <a:xfrm>
            <a:off x="6395351" y="5187973"/>
            <a:ext cx="262071" cy="575028"/>
          </a:xfrm>
          <a:prstGeom prst="curvedLef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31C08268-B1A2-474A-8663-BF5A12C0FB61}"/>
              </a:ext>
            </a:extLst>
          </p:cNvPr>
          <p:cNvSpPr/>
          <p:nvPr/>
        </p:nvSpPr>
        <p:spPr>
          <a:xfrm>
            <a:off x="6449490" y="5333789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81B3A1BF-C591-457A-8A64-0CFDBA0B1EB8}"/>
              </a:ext>
            </a:extLst>
          </p:cNvPr>
          <p:cNvSpPr/>
          <p:nvPr/>
        </p:nvSpPr>
        <p:spPr>
          <a:xfrm>
            <a:off x="5584054" y="4347888"/>
            <a:ext cx="545513" cy="612648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BGP</a:t>
            </a:r>
          </a:p>
          <a:p>
            <a:pPr algn="ctr"/>
            <a:r>
              <a:rPr lang="en-US" sz="1200" dirty="0"/>
              <a:t>Net D</a:t>
            </a:r>
            <a:endParaRPr lang="en-IE" sz="1200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4EED598-E0E5-490E-96D0-AE30B9745A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CFB5C19-AA3B-4755-B74B-418421A7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7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E7A8CF-56FA-465E-995D-1750F1FB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LSA1: intra-area </a:t>
            </a:r>
            <a:r>
              <a:rPr lang="ru-RU"/>
              <a:t>маршруты</a:t>
            </a:r>
          </a:p>
          <a:p>
            <a:r>
              <a:rPr lang="en-US"/>
              <a:t>LSA3</a:t>
            </a:r>
            <a:r>
              <a:rPr lang="ru-RU"/>
              <a:t>: </a:t>
            </a:r>
            <a:r>
              <a:rPr lang="en-US"/>
              <a:t>inter-area </a:t>
            </a:r>
            <a:r>
              <a:rPr lang="ru-RU"/>
              <a:t>маршруты</a:t>
            </a:r>
            <a:endParaRPr lang="en-US"/>
          </a:p>
          <a:p>
            <a:r>
              <a:rPr lang="en-US"/>
              <a:t>LSA5/7 </a:t>
            </a:r>
            <a:r>
              <a:rPr lang="ru-RU"/>
              <a:t>тип 1: внешние маршруты со сравнимой с </a:t>
            </a:r>
            <a:r>
              <a:rPr lang="en-US"/>
              <a:t>OSPF </a:t>
            </a:r>
            <a:r>
              <a:rPr lang="ru-RU"/>
              <a:t>стоимостью</a:t>
            </a:r>
            <a:endParaRPr lang="en-US"/>
          </a:p>
          <a:p>
            <a:pPr lvl="1"/>
            <a:r>
              <a:rPr lang="en-US"/>
              <a:t>N1, P-</a:t>
            </a:r>
            <a:r>
              <a:rPr lang="ru-RU"/>
              <a:t>бит=1 (</a:t>
            </a:r>
            <a:r>
              <a:rPr lang="en-US"/>
              <a:t>ASBR </a:t>
            </a:r>
            <a:r>
              <a:rPr lang="ru-RU"/>
              <a:t>в общем регионе </a:t>
            </a:r>
            <a:r>
              <a:rPr lang="en-US"/>
              <a:t>NSSA)</a:t>
            </a:r>
            <a:endParaRPr lang="ru-RU"/>
          </a:p>
          <a:p>
            <a:pPr lvl="1"/>
            <a:r>
              <a:rPr lang="en-US"/>
              <a:t>E1</a:t>
            </a:r>
            <a:r>
              <a:rPr lang="ru-RU"/>
              <a:t> (</a:t>
            </a:r>
            <a:r>
              <a:rPr lang="en-US"/>
              <a:t>ASBR </a:t>
            </a:r>
            <a:r>
              <a:rPr lang="ru-RU"/>
              <a:t>в произвольном регионе, в том числе транслированные </a:t>
            </a:r>
            <a:r>
              <a:rPr lang="en-US"/>
              <a:t>LSA7)</a:t>
            </a:r>
          </a:p>
          <a:p>
            <a:pPr lvl="1"/>
            <a:r>
              <a:rPr lang="en-US"/>
              <a:t>N1, P-</a:t>
            </a:r>
            <a:r>
              <a:rPr lang="ru-RU"/>
              <a:t>бит=0 (</a:t>
            </a:r>
            <a:r>
              <a:rPr lang="en-US"/>
              <a:t>ASBR </a:t>
            </a:r>
            <a:r>
              <a:rPr lang="ru-RU"/>
              <a:t>в общем регионе </a:t>
            </a:r>
            <a:r>
              <a:rPr lang="en-US"/>
              <a:t>NSSA</a:t>
            </a:r>
            <a:r>
              <a:rPr lang="ru-RU"/>
              <a:t>, но доступный также в </a:t>
            </a:r>
            <a:r>
              <a:rPr lang="en-US"/>
              <a:t>backbone)</a:t>
            </a:r>
            <a:endParaRPr lang="ru-RU"/>
          </a:p>
          <a:p>
            <a:r>
              <a:rPr lang="en-US"/>
              <a:t>LSA5/7 </a:t>
            </a:r>
            <a:r>
              <a:rPr lang="ru-RU"/>
              <a:t>тип</a:t>
            </a:r>
            <a:r>
              <a:rPr lang="en-US"/>
              <a:t> 2: </a:t>
            </a:r>
            <a:r>
              <a:rPr lang="ru-RU"/>
              <a:t>внешние маршруты с несравнимой стоимостью</a:t>
            </a:r>
          </a:p>
          <a:p>
            <a:pPr lvl="1"/>
            <a:r>
              <a:rPr lang="en-US"/>
              <a:t>N2, P-</a:t>
            </a:r>
            <a:r>
              <a:rPr lang="ru-RU"/>
              <a:t>бит=1 (</a:t>
            </a:r>
            <a:r>
              <a:rPr lang="en-US"/>
              <a:t>ASBR </a:t>
            </a:r>
            <a:r>
              <a:rPr lang="ru-RU"/>
              <a:t>в общем регионе </a:t>
            </a:r>
            <a:r>
              <a:rPr lang="en-US"/>
              <a:t>NSSA)</a:t>
            </a:r>
            <a:endParaRPr lang="ru-RU"/>
          </a:p>
          <a:p>
            <a:pPr lvl="1"/>
            <a:r>
              <a:rPr lang="en-US"/>
              <a:t>E2</a:t>
            </a:r>
            <a:r>
              <a:rPr lang="ru-RU"/>
              <a:t> (</a:t>
            </a:r>
            <a:r>
              <a:rPr lang="en-US"/>
              <a:t>ASBR </a:t>
            </a:r>
            <a:r>
              <a:rPr lang="ru-RU"/>
              <a:t>в произвольном регионе, в том числе транслированные </a:t>
            </a:r>
            <a:r>
              <a:rPr lang="en-US"/>
              <a:t>LSA7)</a:t>
            </a:r>
          </a:p>
          <a:p>
            <a:pPr lvl="1"/>
            <a:r>
              <a:rPr lang="en-US"/>
              <a:t>N2, P-</a:t>
            </a:r>
            <a:r>
              <a:rPr lang="ru-RU"/>
              <a:t>бит=0 (</a:t>
            </a:r>
            <a:r>
              <a:rPr lang="en-US"/>
              <a:t>ASBR </a:t>
            </a:r>
            <a:r>
              <a:rPr lang="ru-RU"/>
              <a:t>в общем регионе </a:t>
            </a:r>
            <a:r>
              <a:rPr lang="en-US"/>
              <a:t>NSSA</a:t>
            </a:r>
            <a:r>
              <a:rPr lang="ru-RU"/>
              <a:t>, но доступный также в </a:t>
            </a:r>
            <a:r>
              <a:rPr lang="en-US"/>
              <a:t>backbone)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2D68B-750A-49F4-82E6-4739AB28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Предпочтения маршрутов по </a:t>
            </a:r>
            <a:r>
              <a:rPr lang="en-US"/>
              <a:t>RFC 3101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1FBAF-128C-4C15-A4E2-1B919A2AE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3ADB-5A4D-4BB1-911E-E8A453E4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E1E35C-037A-4E10-B993-E08AB71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Не-</a:t>
            </a:r>
            <a:r>
              <a:rPr lang="en-US" dirty="0"/>
              <a:t>backbone</a:t>
            </a:r>
            <a:r>
              <a:rPr lang="ru-RU" dirty="0"/>
              <a:t> регионы связными быть не обязаны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LSA</a:t>
            </a:r>
            <a:r>
              <a:rPr lang="ru-RU" dirty="0"/>
              <a:t>3 нет указания на номер региона</a:t>
            </a:r>
            <a:r>
              <a:rPr lang="en-US" dirty="0"/>
              <a:t> </a:t>
            </a:r>
            <a:r>
              <a:rPr lang="ru-RU" dirty="0"/>
              <a:t>источника</a:t>
            </a:r>
            <a:endParaRPr lang="ru-RU" dirty="0">
              <a:cs typeface="Calibri"/>
            </a:endParaRPr>
          </a:p>
          <a:p>
            <a:pPr lvl="1"/>
            <a:r>
              <a:rPr lang="ru-RU" dirty="0"/>
              <a:t>Не надо закладываться на это при дизайне сети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ru-RU" dirty="0"/>
              <a:t>Транзитный регион должен быть связным</a:t>
            </a:r>
            <a:endParaRPr lang="ru-RU" dirty="0">
              <a:cs typeface="Calibri"/>
            </a:endParaRPr>
          </a:p>
          <a:p>
            <a:pPr lvl="1"/>
            <a:r>
              <a:rPr lang="ru-RU" dirty="0"/>
              <a:t>В противном случае маршруты, изученные в одном сегменте региона, не смогут попасть в </a:t>
            </a:r>
            <a:r>
              <a:rPr lang="en-US" dirty="0"/>
              <a:t>LSDB </a:t>
            </a:r>
            <a:r>
              <a:rPr lang="ru-RU" dirty="0"/>
              <a:t>маршрутизаторов другого сегмента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8C531B-6144-4FEE-9E58-A1B62EFD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Непрерывность региона</a:t>
            </a:r>
            <a:endParaRPr lang="en-IE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9B2F9E-37EA-4809-982A-11D29AA7931A}"/>
              </a:ext>
            </a:extLst>
          </p:cNvPr>
          <p:cNvGrpSpPr/>
          <p:nvPr/>
        </p:nvGrpSpPr>
        <p:grpSpPr>
          <a:xfrm>
            <a:off x="2099374" y="5060717"/>
            <a:ext cx="7993252" cy="1265657"/>
            <a:chOff x="2099374" y="2401817"/>
            <a:chExt cx="7993252" cy="1265657"/>
          </a:xfrm>
        </p:grpSpPr>
        <p:pic>
          <p:nvPicPr>
            <p:cNvPr id="10" name="Picture 25">
              <a:extLst>
                <a:ext uri="{FF2B5EF4-FFF2-40B4-BE49-F238E27FC236}">
                  <a16:creationId xmlns:a16="http://schemas.microsoft.com/office/drawing/2014/main" id="{B9A1AFD4-8C5B-431B-89E8-3769EBA32E7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570" y="2401817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3105E1-DA65-4D3A-81E2-14D17754EF97}"/>
                </a:ext>
              </a:extLst>
            </p:cNvPr>
            <p:cNvSpPr txBox="1"/>
            <p:nvPr/>
          </p:nvSpPr>
          <p:spPr>
            <a:xfrm>
              <a:off x="3503996" y="3329888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0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" name="Picture 25">
              <a:extLst>
                <a:ext uri="{FF2B5EF4-FFF2-40B4-BE49-F238E27FC236}">
                  <a16:creationId xmlns:a16="http://schemas.microsoft.com/office/drawing/2014/main" id="{75BBCE78-AF1D-425F-8DFB-AFC0AF0832C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6848" y="2401817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5">
              <a:extLst>
                <a:ext uri="{FF2B5EF4-FFF2-40B4-BE49-F238E27FC236}">
                  <a16:creationId xmlns:a16="http://schemas.microsoft.com/office/drawing/2014/main" id="{25998FA8-A5F8-440C-911B-47FC2592444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305" y="2401817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8C0C92-6F5E-4E29-A2FC-75D73C6495D0}"/>
                </a:ext>
              </a:extLst>
            </p:cNvPr>
            <p:cNvSpPr txBox="1"/>
            <p:nvPr/>
          </p:nvSpPr>
          <p:spPr>
            <a:xfrm>
              <a:off x="5893731" y="3329888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</a:t>
              </a: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pic>
          <p:nvPicPr>
            <p:cNvPr id="6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C539EA88-D2E0-40DA-81A4-7804AEA23A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943652" y="2887269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7F230EFA-0A11-47D3-9708-4C32A97D34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558305" y="2887269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E659B8-E5A2-42AE-B208-F1B04FBDE8A6}"/>
                </a:ext>
              </a:extLst>
            </p:cNvPr>
            <p:cNvSpPr txBox="1"/>
            <p:nvPr/>
          </p:nvSpPr>
          <p:spPr>
            <a:xfrm>
              <a:off x="8348274" y="3329888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0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2EAE716C-685D-4B9B-8917-BA051004C3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2099374" y="2887269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38E144B9-4E63-41E0-84FE-60E786B764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9344884" y="2887269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Pentagon 14">
              <a:extLst>
                <a:ext uri="{FF2B5EF4-FFF2-40B4-BE49-F238E27FC236}">
                  <a16:creationId xmlns:a16="http://schemas.microsoft.com/office/drawing/2014/main" id="{D1B588EE-3177-4E6D-BC03-6356ED428E62}"/>
                </a:ext>
              </a:extLst>
            </p:cNvPr>
            <p:cNvSpPr/>
            <p:nvPr/>
          </p:nvSpPr>
          <p:spPr>
            <a:xfrm>
              <a:off x="5190251" y="2465931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00852EAC-78F0-4397-BD2F-836A55AA1204}"/>
                </a:ext>
              </a:extLst>
            </p:cNvPr>
            <p:cNvSpPr/>
            <p:nvPr/>
          </p:nvSpPr>
          <p:spPr>
            <a:xfrm>
              <a:off x="2751297" y="2477515"/>
              <a:ext cx="900000" cy="360000"/>
            </a:xfrm>
            <a:prstGeom prst="homePlate">
              <a:avLst/>
            </a:prstGeom>
            <a:solidFill>
              <a:srgbClr val="288EE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1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  <p:sp>
          <p:nvSpPr>
            <p:cNvPr id="17" name="Pentagon 14">
              <a:extLst>
                <a:ext uri="{FF2B5EF4-FFF2-40B4-BE49-F238E27FC236}">
                  <a16:creationId xmlns:a16="http://schemas.microsoft.com/office/drawing/2014/main" id="{9018F277-CB54-4412-8B47-C31C5217A9D9}"/>
                </a:ext>
              </a:extLst>
            </p:cNvPr>
            <p:cNvSpPr/>
            <p:nvPr/>
          </p:nvSpPr>
          <p:spPr>
            <a:xfrm>
              <a:off x="7644794" y="2474322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05F212F5-DEA6-4252-9D4F-DF48369779C2}"/>
                </a:ext>
              </a:extLst>
            </p:cNvPr>
            <p:cNvSpPr/>
            <p:nvPr/>
          </p:nvSpPr>
          <p:spPr>
            <a:xfrm>
              <a:off x="8152639" y="2421375"/>
              <a:ext cx="465894" cy="4658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628FF9-4592-4475-B42A-D8E4F337A99E}"/>
              </a:ext>
            </a:extLst>
          </p:cNvPr>
          <p:cNvGrpSpPr/>
          <p:nvPr/>
        </p:nvGrpSpPr>
        <p:grpSpPr>
          <a:xfrm>
            <a:off x="2099374" y="2469612"/>
            <a:ext cx="7993252" cy="1265657"/>
            <a:chOff x="2099374" y="5063221"/>
            <a:chExt cx="7993252" cy="1265657"/>
          </a:xfrm>
        </p:grpSpPr>
        <p:pic>
          <p:nvPicPr>
            <p:cNvPr id="18" name="Picture 25">
              <a:extLst>
                <a:ext uri="{FF2B5EF4-FFF2-40B4-BE49-F238E27FC236}">
                  <a16:creationId xmlns:a16="http://schemas.microsoft.com/office/drawing/2014/main" id="{3491AE6A-187A-44B8-9FF9-99EE04B1476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570" y="5063221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FA5984-1D67-464C-A262-583C374F845C}"/>
                </a:ext>
              </a:extLst>
            </p:cNvPr>
            <p:cNvSpPr txBox="1"/>
            <p:nvPr/>
          </p:nvSpPr>
          <p:spPr>
            <a:xfrm>
              <a:off x="3503996" y="5991292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</a:t>
              </a: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pic>
          <p:nvPicPr>
            <p:cNvPr id="20" name="Picture 25">
              <a:extLst>
                <a:ext uri="{FF2B5EF4-FFF2-40B4-BE49-F238E27FC236}">
                  <a16:creationId xmlns:a16="http://schemas.microsoft.com/office/drawing/2014/main" id="{5911AD98-383E-4EE4-9D94-34465C0370B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6848" y="5063221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5">
              <a:extLst>
                <a:ext uri="{FF2B5EF4-FFF2-40B4-BE49-F238E27FC236}">
                  <a16:creationId xmlns:a16="http://schemas.microsoft.com/office/drawing/2014/main" id="{F3C1FE44-963E-4698-94FD-3146E70842E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305" y="5063221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CD9BCA-294A-4935-9420-A35B91A6F251}"/>
                </a:ext>
              </a:extLst>
            </p:cNvPr>
            <p:cNvSpPr txBox="1"/>
            <p:nvPr/>
          </p:nvSpPr>
          <p:spPr>
            <a:xfrm>
              <a:off x="5893731" y="5991292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</a:t>
              </a: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pic>
          <p:nvPicPr>
            <p:cNvPr id="2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C17203EA-752F-482F-AEFF-CFF5DD693A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943652" y="5548673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E9CCF1E0-0800-43C3-B772-D843279277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558305" y="5548673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C04757-3F18-4092-BEFC-655274FB6452}"/>
                </a:ext>
              </a:extLst>
            </p:cNvPr>
            <p:cNvSpPr txBox="1"/>
            <p:nvPr/>
          </p:nvSpPr>
          <p:spPr>
            <a:xfrm>
              <a:off x="8348274" y="5991292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</a:t>
              </a: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pic>
          <p:nvPicPr>
            <p:cNvPr id="26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EB372C3B-8DE3-4A8B-A337-64487BB28A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2099374" y="5548673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30B1310-9D33-41C6-921A-68266892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9344884" y="5548673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Pentagon 14">
              <a:extLst>
                <a:ext uri="{FF2B5EF4-FFF2-40B4-BE49-F238E27FC236}">
                  <a16:creationId xmlns:a16="http://schemas.microsoft.com/office/drawing/2014/main" id="{C02CA4ED-70CB-46E7-ABDF-9D3B45175A83}"/>
                </a:ext>
              </a:extLst>
            </p:cNvPr>
            <p:cNvSpPr/>
            <p:nvPr/>
          </p:nvSpPr>
          <p:spPr>
            <a:xfrm>
              <a:off x="5190251" y="5127335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  <p:sp>
          <p:nvSpPr>
            <p:cNvPr id="29" name="Pentagon 14">
              <a:extLst>
                <a:ext uri="{FF2B5EF4-FFF2-40B4-BE49-F238E27FC236}">
                  <a16:creationId xmlns:a16="http://schemas.microsoft.com/office/drawing/2014/main" id="{27A62E18-6AD1-464D-B87D-604B9BDFB6F6}"/>
                </a:ext>
              </a:extLst>
            </p:cNvPr>
            <p:cNvSpPr/>
            <p:nvPr/>
          </p:nvSpPr>
          <p:spPr>
            <a:xfrm>
              <a:off x="2751297" y="5138919"/>
              <a:ext cx="900000" cy="360000"/>
            </a:xfrm>
            <a:prstGeom prst="homePlate">
              <a:avLst/>
            </a:prstGeom>
            <a:solidFill>
              <a:srgbClr val="288EE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1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  <p:sp>
          <p:nvSpPr>
            <p:cNvPr id="30" name="Pentagon 14">
              <a:extLst>
                <a:ext uri="{FF2B5EF4-FFF2-40B4-BE49-F238E27FC236}">
                  <a16:creationId xmlns:a16="http://schemas.microsoft.com/office/drawing/2014/main" id="{D631FE99-54B9-4C48-8E8A-C79D6B319962}"/>
                </a:ext>
              </a:extLst>
            </p:cNvPr>
            <p:cNvSpPr/>
            <p:nvPr/>
          </p:nvSpPr>
          <p:spPr>
            <a:xfrm>
              <a:off x="7644794" y="5135726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</p:grp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00671596-E246-47EC-9551-F33DF68DC1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D1C73E9-1EE4-4BC0-9725-ACC84384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6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1197FB-D800-4280-ABF6-0BEDEA82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ABR </a:t>
            </a:r>
            <a:r>
              <a:rPr lang="ru-RU"/>
              <a:t>обязан иметь полную копию </a:t>
            </a:r>
            <a:r>
              <a:rPr lang="en-US"/>
              <a:t>LSDB </a:t>
            </a:r>
            <a:r>
              <a:rPr lang="ru-RU"/>
              <a:t>транзитного региона</a:t>
            </a:r>
          </a:p>
          <a:p>
            <a:r>
              <a:rPr lang="en-US"/>
              <a:t>Virtual Link – </a:t>
            </a:r>
            <a:r>
              <a:rPr lang="ru-RU"/>
              <a:t>псевдоинтерфейс транзитного региона</a:t>
            </a:r>
          </a:p>
          <a:p>
            <a:pPr lvl="1"/>
            <a:r>
              <a:rPr lang="ru-RU"/>
              <a:t>Строится между участниками обычного </a:t>
            </a:r>
            <a:r>
              <a:rPr lang="en-US"/>
              <a:t>(</a:t>
            </a:r>
            <a:r>
              <a:rPr lang="ru-RU"/>
              <a:t>не тупикового</a:t>
            </a:r>
            <a:r>
              <a:rPr lang="en-US"/>
              <a:t>) </a:t>
            </a:r>
            <a:r>
              <a:rPr lang="ru-RU"/>
              <a:t>региона</a:t>
            </a:r>
          </a:p>
          <a:p>
            <a:pPr lvl="1"/>
            <a:r>
              <a:rPr lang="ru-RU"/>
              <a:t>Для построения используются </a:t>
            </a:r>
            <a:r>
              <a:rPr lang="en-US"/>
              <a:t>RID</a:t>
            </a:r>
            <a:endParaRPr lang="ru-RU"/>
          </a:p>
          <a:p>
            <a:pPr lvl="2"/>
            <a:r>
              <a:rPr lang="en-US"/>
              <a:t>SPF </a:t>
            </a:r>
            <a:r>
              <a:rPr lang="ru-RU"/>
              <a:t>вычисляет кратчайший маршрут по </a:t>
            </a:r>
            <a:r>
              <a:rPr lang="en-US"/>
              <a:t>LSA1/2</a:t>
            </a:r>
            <a:endParaRPr lang="ru-RU"/>
          </a:p>
          <a:p>
            <a:pPr lvl="2"/>
            <a:r>
              <a:rPr lang="ru-RU"/>
              <a:t>Отправляются юникастовые </a:t>
            </a:r>
            <a:r>
              <a:rPr lang="en-US"/>
              <a:t>Hello </a:t>
            </a:r>
            <a:r>
              <a:rPr lang="ru-RU"/>
              <a:t>и </a:t>
            </a:r>
            <a:r>
              <a:rPr lang="en-US"/>
              <a:t>DBD</a:t>
            </a:r>
            <a:r>
              <a:rPr lang="ru-RU"/>
              <a:t> на "ближайший" </a:t>
            </a:r>
            <a:r>
              <a:rPr lang="en-US"/>
              <a:t>IP</a:t>
            </a:r>
            <a:r>
              <a:rPr lang="ru-RU"/>
              <a:t> из </a:t>
            </a:r>
            <a:r>
              <a:rPr lang="en-US"/>
              <a:t>LSA1</a:t>
            </a:r>
          </a:p>
          <a:p>
            <a:pPr lvl="2"/>
            <a:r>
              <a:rPr lang="ru-RU"/>
              <a:t>Синхронизируется </a:t>
            </a:r>
            <a:r>
              <a:rPr lang="en-US"/>
              <a:t>LSDB area 0</a:t>
            </a:r>
          </a:p>
          <a:p>
            <a:pPr lvl="2"/>
            <a:r>
              <a:rPr lang="ru-RU"/>
              <a:t>В </a:t>
            </a:r>
            <a:r>
              <a:rPr lang="en-US"/>
              <a:t>LSA1 </a:t>
            </a:r>
            <a:r>
              <a:rPr lang="ru-RU"/>
              <a:t>транзитного региона добавляется </a:t>
            </a:r>
            <a:r>
              <a:rPr lang="en-US"/>
              <a:t>VL </a:t>
            </a:r>
            <a:r>
              <a:rPr lang="ru-RU"/>
              <a:t>между </a:t>
            </a:r>
            <a:r>
              <a:rPr lang="en-US"/>
              <a:t>ABR </a:t>
            </a:r>
            <a:r>
              <a:rPr lang="ru-RU"/>
              <a:t>с автоматической стоимостью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E0D914-8A2D-4BC0-957E-764737BA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OSPF Virtual Link</a:t>
            </a:r>
            <a:endParaRPr lang="en-IE" dirty="0"/>
          </a:p>
        </p:txBody>
      </p:sp>
      <p:pic>
        <p:nvPicPr>
          <p:cNvPr id="7" name="Picture 25">
            <a:extLst>
              <a:ext uri="{FF2B5EF4-FFF2-40B4-BE49-F238E27FC236}">
                <a16:creationId xmlns:a16="http://schemas.microsoft.com/office/drawing/2014/main" id="{0080D27C-E327-4956-BB11-5A5EB482C5AC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70" y="5060755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EAA78-C2AB-4D29-9EE9-ADB13F454B55}"/>
              </a:ext>
            </a:extLst>
          </p:cNvPr>
          <p:cNvSpPr txBox="1"/>
          <p:nvPr/>
        </p:nvSpPr>
        <p:spPr>
          <a:xfrm>
            <a:off x="3503996" y="5988826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5">
            <a:extLst>
              <a:ext uri="{FF2B5EF4-FFF2-40B4-BE49-F238E27FC236}">
                <a16:creationId xmlns:a16="http://schemas.microsoft.com/office/drawing/2014/main" id="{0C99A204-72AC-4424-A6D7-FF1F5DEBA339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48" y="5060755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>
            <a:extLst>
              <a:ext uri="{FF2B5EF4-FFF2-40B4-BE49-F238E27FC236}">
                <a16:creationId xmlns:a16="http://schemas.microsoft.com/office/drawing/2014/main" id="{18CF7900-059F-4CF2-A158-59B8D66F6216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05" y="5060755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400B89-3225-41BE-921F-5B555A89881B}"/>
              </a:ext>
            </a:extLst>
          </p:cNvPr>
          <p:cNvSpPr txBox="1"/>
          <p:nvPr/>
        </p:nvSpPr>
        <p:spPr>
          <a:xfrm>
            <a:off x="5893731" y="5988826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pic>
        <p:nvPicPr>
          <p:cNvPr id="1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6C44E2D9-71E3-4779-A279-E2F872438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943652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97DEDCC-D3DF-428A-B63B-6BE92A1E6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558305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4E26B3-6018-47F0-AE9D-D1D708F11351}"/>
              </a:ext>
            </a:extLst>
          </p:cNvPr>
          <p:cNvSpPr txBox="1"/>
          <p:nvPr/>
        </p:nvSpPr>
        <p:spPr>
          <a:xfrm>
            <a:off x="8348274" y="5988826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49D76F39-2E78-4D75-AB6F-74DFACBDE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099374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B04CCEA-B173-4E55-AEE1-575CB5294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344884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4">
            <a:extLst>
              <a:ext uri="{FF2B5EF4-FFF2-40B4-BE49-F238E27FC236}">
                <a16:creationId xmlns:a16="http://schemas.microsoft.com/office/drawing/2014/main" id="{F0B0E542-D07E-4052-AE53-15B2D714B391}"/>
              </a:ext>
            </a:extLst>
          </p:cNvPr>
          <p:cNvSpPr/>
          <p:nvPr/>
        </p:nvSpPr>
        <p:spPr>
          <a:xfrm>
            <a:off x="5190251" y="5124869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18" name="Pentagon 14">
            <a:extLst>
              <a:ext uri="{FF2B5EF4-FFF2-40B4-BE49-F238E27FC236}">
                <a16:creationId xmlns:a16="http://schemas.microsoft.com/office/drawing/2014/main" id="{84FA0482-C94B-4021-8344-7BF6A9C36FFF}"/>
              </a:ext>
            </a:extLst>
          </p:cNvPr>
          <p:cNvSpPr/>
          <p:nvPr/>
        </p:nvSpPr>
        <p:spPr>
          <a:xfrm>
            <a:off x="2751297" y="5136453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21" name="Pentagon 14">
            <a:extLst>
              <a:ext uri="{FF2B5EF4-FFF2-40B4-BE49-F238E27FC236}">
                <a16:creationId xmlns:a16="http://schemas.microsoft.com/office/drawing/2014/main" id="{71378670-CB59-4237-A39E-717FC55195E9}"/>
              </a:ext>
            </a:extLst>
          </p:cNvPr>
          <p:cNvSpPr/>
          <p:nvPr/>
        </p:nvSpPr>
        <p:spPr>
          <a:xfrm>
            <a:off x="7644794" y="5136453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9C6DA48-839B-4726-952C-343B60C5EC6E}"/>
              </a:ext>
            </a:extLst>
          </p:cNvPr>
          <p:cNvSpPr/>
          <p:nvPr/>
        </p:nvSpPr>
        <p:spPr>
          <a:xfrm>
            <a:off x="4948014" y="4725811"/>
            <a:ext cx="2375731" cy="846048"/>
          </a:xfrm>
          <a:custGeom>
            <a:avLst/>
            <a:gdLst>
              <a:gd name="connsiteX0" fmla="*/ 0 w 2478280"/>
              <a:gd name="connsiteY0" fmla="*/ 846065 h 871702"/>
              <a:gd name="connsiteX1" fmla="*/ 1444239 w 2478280"/>
              <a:gd name="connsiteY1" fmla="*/ 31 h 871702"/>
              <a:gd name="connsiteX2" fmla="*/ 2478280 w 2478280"/>
              <a:gd name="connsiteY2" fmla="*/ 871702 h 871702"/>
              <a:gd name="connsiteX0" fmla="*/ 0 w 2401368"/>
              <a:gd name="connsiteY0" fmla="*/ 837545 h 871728"/>
              <a:gd name="connsiteX1" fmla="*/ 1367327 w 2401368"/>
              <a:gd name="connsiteY1" fmla="*/ 57 h 871728"/>
              <a:gd name="connsiteX2" fmla="*/ 2401368 w 2401368"/>
              <a:gd name="connsiteY2" fmla="*/ 871728 h 871728"/>
              <a:gd name="connsiteX0" fmla="*/ 0 w 2401368"/>
              <a:gd name="connsiteY0" fmla="*/ 837544 h 871727"/>
              <a:gd name="connsiteX1" fmla="*/ 1367327 w 2401368"/>
              <a:gd name="connsiteY1" fmla="*/ 56 h 871727"/>
              <a:gd name="connsiteX2" fmla="*/ 2401368 w 2401368"/>
              <a:gd name="connsiteY2" fmla="*/ 871727 h 871727"/>
              <a:gd name="connsiteX0" fmla="*/ 0 w 2401368"/>
              <a:gd name="connsiteY0" fmla="*/ 837544 h 871727"/>
              <a:gd name="connsiteX1" fmla="*/ 1367327 w 2401368"/>
              <a:gd name="connsiteY1" fmla="*/ 56 h 871727"/>
              <a:gd name="connsiteX2" fmla="*/ 2401368 w 2401368"/>
              <a:gd name="connsiteY2" fmla="*/ 871727 h 871727"/>
              <a:gd name="connsiteX0" fmla="*/ 0 w 2375731"/>
              <a:gd name="connsiteY0" fmla="*/ 837544 h 871727"/>
              <a:gd name="connsiteX1" fmla="*/ 1367327 w 2375731"/>
              <a:gd name="connsiteY1" fmla="*/ 56 h 871727"/>
              <a:gd name="connsiteX2" fmla="*/ 2375731 w 2375731"/>
              <a:gd name="connsiteY2" fmla="*/ 871727 h 871727"/>
              <a:gd name="connsiteX0" fmla="*/ 0 w 2375731"/>
              <a:gd name="connsiteY0" fmla="*/ 811910 h 846093"/>
              <a:gd name="connsiteX1" fmla="*/ 1204957 w 2375731"/>
              <a:gd name="connsiteY1" fmla="*/ 59 h 846093"/>
              <a:gd name="connsiteX2" fmla="*/ 2375731 w 2375731"/>
              <a:gd name="connsiteY2" fmla="*/ 846093 h 846093"/>
              <a:gd name="connsiteX0" fmla="*/ 0 w 2375731"/>
              <a:gd name="connsiteY0" fmla="*/ 811865 h 846048"/>
              <a:gd name="connsiteX1" fmla="*/ 1204957 w 2375731"/>
              <a:gd name="connsiteY1" fmla="*/ 14 h 846048"/>
              <a:gd name="connsiteX2" fmla="*/ 2375731 w 2375731"/>
              <a:gd name="connsiteY2" fmla="*/ 846048 h 8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5731" h="846048">
                <a:moveTo>
                  <a:pt x="0" y="811865"/>
                </a:moveTo>
                <a:cubicBezTo>
                  <a:pt x="2849" y="403803"/>
                  <a:pt x="236433" y="2863"/>
                  <a:pt x="1204957" y="14"/>
                </a:cubicBezTo>
                <a:cubicBezTo>
                  <a:pt x="2173481" y="-2835"/>
                  <a:pt x="2365761" y="445821"/>
                  <a:pt x="2375731" y="846048"/>
                </a:cubicBezTo>
              </a:path>
            </a:pathLst>
          </a:custGeom>
          <a:ln w="38100" cmpd="dbl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Pentagon 14">
            <a:extLst>
              <a:ext uri="{FF2B5EF4-FFF2-40B4-BE49-F238E27FC236}">
                <a16:creationId xmlns:a16="http://schemas.microsoft.com/office/drawing/2014/main" id="{CE60AE5D-0E26-4241-BAF5-F5515AF8FA8C}"/>
              </a:ext>
            </a:extLst>
          </p:cNvPr>
          <p:cNvSpPr/>
          <p:nvPr/>
        </p:nvSpPr>
        <p:spPr>
          <a:xfrm>
            <a:off x="5772122" y="4547046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87782-454D-4240-AF40-7FCDD2511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C09BB16-AA45-4D24-8EF4-9DCABE53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6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8FCE94-F68B-4D81-B7BB-F1BD414CB611}"/>
              </a:ext>
            </a:extLst>
          </p:cNvPr>
          <p:cNvCxnSpPr>
            <a:cxnSpLocks/>
          </p:cNvCxnSpPr>
          <p:nvPr/>
        </p:nvCxnSpPr>
        <p:spPr>
          <a:xfrm>
            <a:off x="6532778" y="2581981"/>
            <a:ext cx="105517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306103-66BA-4A14-9CF7-A82B0AE137F2}"/>
              </a:ext>
            </a:extLst>
          </p:cNvPr>
          <p:cNvCxnSpPr>
            <a:cxnSpLocks/>
          </p:cNvCxnSpPr>
          <p:nvPr/>
        </p:nvCxnSpPr>
        <p:spPr>
          <a:xfrm>
            <a:off x="1436215" y="2593028"/>
            <a:ext cx="105517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8C85EE-3914-45B7-9303-2CF239E3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Штатно в </a:t>
            </a:r>
            <a:r>
              <a:rPr lang="en-US"/>
              <a:t>OSPFv2 </a:t>
            </a:r>
            <a:r>
              <a:rPr lang="ru-RU"/>
              <a:t>префиксы транзитных сетей попадают в </a:t>
            </a:r>
            <a:r>
              <a:rPr lang="en-US"/>
              <a:t>RIB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ru-RU"/>
          </a:p>
          <a:p>
            <a:pPr lvl="1"/>
            <a:endParaRPr lang="en-US"/>
          </a:p>
          <a:p>
            <a:r>
              <a:rPr lang="en-US"/>
              <a:t>RFC 6860 </a:t>
            </a:r>
            <a:r>
              <a:rPr lang="ru-RU"/>
              <a:t>позволяет </a:t>
            </a:r>
            <a:r>
              <a:rPr lang="en-US"/>
              <a:t>OSPF </a:t>
            </a:r>
            <a:r>
              <a:rPr lang="ru-RU"/>
              <a:t>сократить количество записей в </a:t>
            </a:r>
            <a:r>
              <a:rPr lang="en-US"/>
              <a:t>RIB</a:t>
            </a:r>
          </a:p>
          <a:p>
            <a:pPr lvl="1"/>
            <a:r>
              <a:rPr lang="ru-RU"/>
              <a:t>На интерфейсах</a:t>
            </a:r>
            <a:r>
              <a:rPr lang="en-US"/>
              <a:t> P2P </a:t>
            </a:r>
            <a:r>
              <a:rPr lang="ru-RU"/>
              <a:t>и </a:t>
            </a:r>
            <a:r>
              <a:rPr lang="en-US"/>
              <a:t>P2MP </a:t>
            </a:r>
            <a:r>
              <a:rPr lang="ru-RU"/>
              <a:t>не анонсируются </a:t>
            </a:r>
            <a:r>
              <a:rPr lang="en-US"/>
              <a:t>connected-</a:t>
            </a:r>
            <a:r>
              <a:rPr lang="ru-RU"/>
              <a:t>сети</a:t>
            </a:r>
          </a:p>
          <a:p>
            <a:pPr lvl="2"/>
            <a:r>
              <a:rPr lang="ru-RU"/>
              <a:t>В </a:t>
            </a:r>
            <a:r>
              <a:rPr lang="en-US"/>
              <a:t>LSA1 </a:t>
            </a:r>
            <a:r>
              <a:rPr lang="ru-RU"/>
              <a:t>создается </a:t>
            </a:r>
            <a:r>
              <a:rPr lang="en-US"/>
              <a:t>point-to-point link</a:t>
            </a:r>
            <a:r>
              <a:rPr lang="ru-RU"/>
              <a:t> до </a:t>
            </a:r>
            <a:r>
              <a:rPr lang="en-US"/>
              <a:t>RID, </a:t>
            </a:r>
            <a:r>
              <a:rPr lang="ru-RU"/>
              <a:t>но не создается </a:t>
            </a:r>
            <a:r>
              <a:rPr lang="en-US"/>
              <a:t>stub-</a:t>
            </a:r>
            <a:r>
              <a:rPr lang="ru-RU"/>
              <a:t>запись для адреса</a:t>
            </a:r>
            <a:endParaRPr lang="en-US"/>
          </a:p>
          <a:p>
            <a:pPr lvl="1"/>
            <a:r>
              <a:rPr lang="ru-RU"/>
              <a:t>На </a:t>
            </a:r>
            <a:r>
              <a:rPr lang="en-US"/>
              <a:t>broadcast </a:t>
            </a:r>
            <a:r>
              <a:rPr lang="ru-RU"/>
              <a:t>и </a:t>
            </a:r>
            <a:r>
              <a:rPr lang="en-US"/>
              <a:t>NBMA </a:t>
            </a:r>
            <a:r>
              <a:rPr lang="ru-RU"/>
              <a:t>интерфейсах адреса анонсируются в </a:t>
            </a:r>
            <a:r>
              <a:rPr lang="en-US"/>
              <a:t>LSA2</a:t>
            </a:r>
            <a:endParaRPr lang="ru-RU"/>
          </a:p>
          <a:p>
            <a:pPr lvl="2"/>
            <a:r>
              <a:rPr lang="ru-RU"/>
              <a:t>В </a:t>
            </a:r>
            <a:r>
              <a:rPr lang="en-US"/>
              <a:t>LSA2 </a:t>
            </a:r>
            <a:r>
              <a:rPr lang="ru-RU"/>
              <a:t>отправляется </a:t>
            </a:r>
            <a:r>
              <a:rPr lang="en-US"/>
              <a:t>DR IP </a:t>
            </a:r>
            <a:r>
              <a:rPr lang="ru-RU"/>
              <a:t>с маской </a:t>
            </a:r>
            <a:r>
              <a:rPr lang="en-US"/>
              <a:t>/32</a:t>
            </a:r>
          </a:p>
          <a:p>
            <a:pPr lvl="2"/>
            <a:r>
              <a:rPr lang="ru-RU"/>
              <a:t>Новые роутеры не устанавливают в </a:t>
            </a:r>
            <a:r>
              <a:rPr lang="en-US"/>
              <a:t>RIB</a:t>
            </a:r>
            <a:r>
              <a:rPr lang="ru-RU"/>
              <a:t> маршруты</a:t>
            </a:r>
            <a:r>
              <a:rPr lang="en-US"/>
              <a:t> </a:t>
            </a:r>
            <a:r>
              <a:rPr lang="ru-RU"/>
              <a:t>из </a:t>
            </a:r>
            <a:r>
              <a:rPr lang="en-US"/>
              <a:t>LSA2</a:t>
            </a:r>
            <a:r>
              <a:rPr lang="ru-RU"/>
              <a:t> с маской /32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86177C-F7E6-49D7-9DFE-7B50C1E5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Скрытие транзитных </a:t>
            </a:r>
            <a:r>
              <a:rPr lang="en-US"/>
              <a:t>IP-</a:t>
            </a:r>
            <a:r>
              <a:rPr lang="ru-RU"/>
              <a:t>сетей</a:t>
            </a:r>
            <a:endParaRPr lang="en-I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B67E0-B211-437D-A29C-5FD76B97FF12}"/>
              </a:ext>
            </a:extLst>
          </p:cNvPr>
          <p:cNvCxnSpPr>
            <a:cxnSpLocks/>
          </p:cNvCxnSpPr>
          <p:nvPr/>
        </p:nvCxnSpPr>
        <p:spPr>
          <a:xfrm flipV="1">
            <a:off x="2479434" y="2144486"/>
            <a:ext cx="2035628" cy="44631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5C78E5-270D-48F0-ABBE-F8D78EA08D9E}"/>
              </a:ext>
            </a:extLst>
          </p:cNvPr>
          <p:cNvCxnSpPr>
            <a:cxnSpLocks/>
          </p:cNvCxnSpPr>
          <p:nvPr/>
        </p:nvCxnSpPr>
        <p:spPr>
          <a:xfrm>
            <a:off x="2479434" y="2584516"/>
            <a:ext cx="2049988" cy="4452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D97EB2-B094-4C72-87F6-87B62D8337AD}"/>
              </a:ext>
            </a:extLst>
          </p:cNvPr>
          <p:cNvCxnSpPr>
            <a:cxnSpLocks/>
          </p:cNvCxnSpPr>
          <p:nvPr/>
        </p:nvCxnSpPr>
        <p:spPr>
          <a:xfrm flipH="1" flipV="1">
            <a:off x="4505514" y="2144486"/>
            <a:ext cx="2027264" cy="44261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571594-715F-457A-AE68-706C390D7C65}"/>
              </a:ext>
            </a:extLst>
          </p:cNvPr>
          <p:cNvCxnSpPr>
            <a:cxnSpLocks/>
          </p:cNvCxnSpPr>
          <p:nvPr/>
        </p:nvCxnSpPr>
        <p:spPr>
          <a:xfrm flipV="1">
            <a:off x="4513878" y="2587104"/>
            <a:ext cx="2035628" cy="44631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B8A79168-268E-4F06-948D-7F3E59691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140007" y="280896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90CFB5C7-2FC3-4D96-97C4-14799B600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158907" y="2366349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1D0F809A-19B3-4E25-AD6C-407A8246D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121107" y="2366349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0DA1DAC-2535-49FA-A71F-19D87DF01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140007" y="1923731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266335-F157-48D9-A180-6D39088391CE}"/>
              </a:ext>
            </a:extLst>
          </p:cNvPr>
          <p:cNvSpPr txBox="1"/>
          <p:nvPr/>
        </p:nvSpPr>
        <p:spPr>
          <a:xfrm>
            <a:off x="6187589" y="2503897"/>
            <a:ext cx="7405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endParaRPr lang="en-IE" sz="14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A5E5B7-7858-49CC-9A5D-ED7B4A711E65}"/>
              </a:ext>
            </a:extLst>
          </p:cNvPr>
          <p:cNvCxnSpPr>
            <a:cxnSpLocks/>
          </p:cNvCxnSpPr>
          <p:nvPr/>
        </p:nvCxnSpPr>
        <p:spPr>
          <a:xfrm>
            <a:off x="1437963" y="2527712"/>
            <a:ext cx="0" cy="1370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EBE576-944B-4442-86E0-F64B0C595117}"/>
              </a:ext>
            </a:extLst>
          </p:cNvPr>
          <p:cNvCxnSpPr>
            <a:cxnSpLocks/>
          </p:cNvCxnSpPr>
          <p:nvPr/>
        </p:nvCxnSpPr>
        <p:spPr>
          <a:xfrm>
            <a:off x="7587951" y="2513432"/>
            <a:ext cx="0" cy="1370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1915D5-4517-42A3-8894-0E647B7F2E05}"/>
              </a:ext>
            </a:extLst>
          </p:cNvPr>
          <p:cNvSpPr txBox="1"/>
          <p:nvPr/>
        </p:nvSpPr>
        <p:spPr>
          <a:xfrm>
            <a:off x="613148" y="221944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192.168.1.0/24</a:t>
            </a:r>
            <a:endParaRPr lang="en-I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DDD54F-C8BA-4256-B7C2-E648CD79F19B}"/>
              </a:ext>
            </a:extLst>
          </p:cNvPr>
          <p:cNvSpPr txBox="1"/>
          <p:nvPr/>
        </p:nvSpPr>
        <p:spPr>
          <a:xfrm>
            <a:off x="6891342" y="221944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192.168.2.0/24</a:t>
            </a: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FA7AD3-F7AD-4E31-8FFB-79D883E5F4CA}"/>
              </a:ext>
            </a:extLst>
          </p:cNvPr>
          <p:cNvSpPr txBox="1"/>
          <p:nvPr/>
        </p:nvSpPr>
        <p:spPr>
          <a:xfrm rot="20844060">
            <a:off x="2863902" y="205061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10.0.1.0/24</a:t>
            </a:r>
            <a:endParaRPr lang="en-I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DBA6E-8120-4F6D-B5A2-1900FB28A076}"/>
              </a:ext>
            </a:extLst>
          </p:cNvPr>
          <p:cNvSpPr txBox="1"/>
          <p:nvPr/>
        </p:nvSpPr>
        <p:spPr>
          <a:xfrm rot="20844060">
            <a:off x="4804277" y="251152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10.0.4.0/24</a:t>
            </a:r>
            <a:endParaRPr lang="en-I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9295FF-E606-4263-9ADD-5E2E9EC37326}"/>
              </a:ext>
            </a:extLst>
          </p:cNvPr>
          <p:cNvSpPr txBox="1"/>
          <p:nvPr/>
        </p:nvSpPr>
        <p:spPr>
          <a:xfrm rot="755940" flipH="1">
            <a:off x="3011488" y="251152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10.0.2.0/24</a:t>
            </a:r>
            <a:endParaRPr lang="en-I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DBE731-3A42-4C22-B72F-78911A25AE9D}"/>
              </a:ext>
            </a:extLst>
          </p:cNvPr>
          <p:cNvSpPr txBox="1"/>
          <p:nvPr/>
        </p:nvSpPr>
        <p:spPr>
          <a:xfrm rot="755940" flipH="1">
            <a:off x="4901212" y="204673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10.0.3.0/24</a:t>
            </a:r>
            <a:endParaRPr lang="en-I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EF35DD-A07B-4DFD-8247-5C377A4446BE}"/>
              </a:ext>
            </a:extLst>
          </p:cNvPr>
          <p:cNvSpPr txBox="1"/>
          <p:nvPr/>
        </p:nvSpPr>
        <p:spPr>
          <a:xfrm>
            <a:off x="8724051" y="1903732"/>
            <a:ext cx="2861895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 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10.0.1.0/24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 10.0.2.0/24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 10.0.3.0/24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 10.0.4.0/24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192.168.1.0/24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 192.168.2.0/24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ED09736-5206-4D99-866C-4E2511D207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1FD7F0-E4E5-490B-AFE6-3FCE8DD9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85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807B9-986F-4C03-9157-D8209873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OSPF </a:t>
            </a:r>
            <a:r>
              <a:rPr lang="ru-RU"/>
              <a:t>позволяет распространять внешнюю маршрутную информацию</a:t>
            </a:r>
          </a:p>
          <a:p>
            <a:pPr lvl="1"/>
            <a:r>
              <a:rPr lang="ru-RU"/>
              <a:t>Статические маршруты</a:t>
            </a:r>
          </a:p>
          <a:p>
            <a:pPr lvl="1"/>
            <a:r>
              <a:rPr lang="ru-RU"/>
              <a:t>Динамические маршруты, полученные в другом протоколе маршрутизации</a:t>
            </a:r>
          </a:p>
          <a:p>
            <a:pPr lvl="1"/>
            <a:r>
              <a:rPr lang="ru-RU"/>
              <a:t>Подключенные префиксы на интерфейсах, не включенных в </a:t>
            </a:r>
            <a:r>
              <a:rPr lang="en-US"/>
              <a:t>OSPF</a:t>
            </a:r>
            <a:endParaRPr lang="ru-RU"/>
          </a:p>
          <a:p>
            <a:r>
              <a:rPr lang="ru-RU"/>
              <a:t>Для распространения таких маршрутов используется </a:t>
            </a:r>
            <a:r>
              <a:rPr lang="en-US"/>
              <a:t>LSA5</a:t>
            </a:r>
          </a:p>
          <a:p>
            <a:r>
              <a:rPr lang="ru-RU"/>
              <a:t>Типичные сценарии использования внешних маршрутов:</a:t>
            </a:r>
          </a:p>
          <a:p>
            <a:pPr lvl="1"/>
            <a:r>
              <a:rPr lang="ru-RU"/>
              <a:t>Маршрут по умолчанию</a:t>
            </a:r>
          </a:p>
          <a:p>
            <a:pPr lvl="1"/>
            <a:r>
              <a:rPr lang="ru-RU"/>
              <a:t>Пользовательские маршруты</a:t>
            </a: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6ECF6A-EFFA-4391-98FA-D82D90B8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Инъекция внешних маршрутов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F191D-F8E1-4A61-9319-2713E4694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F42D1-229A-4D98-B6A3-477220BD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8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1C115E-6C7A-44DB-8267-E9D83726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Выпущенная однажды </a:t>
            </a:r>
            <a:r>
              <a:rPr lang="en-US"/>
              <a:t>LSA </a:t>
            </a:r>
            <a:r>
              <a:rPr lang="ru-RU"/>
              <a:t>в неизменном виде хранится в </a:t>
            </a:r>
            <a:r>
              <a:rPr lang="en-US"/>
              <a:t>LSDB </a:t>
            </a:r>
            <a:r>
              <a:rPr lang="ru-RU"/>
              <a:t>каждого роутера в пределах ее области распространения</a:t>
            </a:r>
          </a:p>
          <a:p>
            <a:pPr lvl="1"/>
            <a:r>
              <a:rPr lang="ru-RU"/>
              <a:t>Все роутеры в пределах региона из </a:t>
            </a:r>
            <a:r>
              <a:rPr lang="en-US"/>
              <a:t>LSA1 </a:t>
            </a:r>
            <a:r>
              <a:rPr lang="ru-RU"/>
              <a:t>точно знают все подключенные сети</a:t>
            </a:r>
            <a:endParaRPr lang="en-US"/>
          </a:p>
          <a:p>
            <a:pPr lvl="1"/>
            <a:r>
              <a:rPr lang="ru-RU"/>
              <a:t>За пределами региона роутеры получают только </a:t>
            </a:r>
            <a:r>
              <a:rPr lang="en-US"/>
              <a:t>LSA3</a:t>
            </a:r>
          </a:p>
          <a:p>
            <a:r>
              <a:rPr lang="en-US"/>
              <a:t>ABR, </a:t>
            </a:r>
            <a:r>
              <a:rPr lang="ru-RU"/>
              <a:t>генерирующий </a:t>
            </a:r>
            <a:r>
              <a:rPr lang="en-US"/>
              <a:t>LSA</a:t>
            </a:r>
            <a:r>
              <a:rPr lang="ru-RU"/>
              <a:t>3</a:t>
            </a:r>
            <a:r>
              <a:rPr lang="en-US"/>
              <a:t> (</a:t>
            </a:r>
            <a:r>
              <a:rPr lang="ru-RU"/>
              <a:t>и только он</a:t>
            </a:r>
            <a:r>
              <a:rPr lang="en-US"/>
              <a:t>)</a:t>
            </a:r>
            <a:r>
              <a:rPr lang="ru-RU"/>
              <a:t>,</a:t>
            </a:r>
            <a:r>
              <a:rPr lang="en-US"/>
              <a:t> </a:t>
            </a:r>
            <a:r>
              <a:rPr lang="ru-RU"/>
              <a:t>имеет возможность модифицировать маршрутную информацию</a:t>
            </a:r>
          </a:p>
          <a:p>
            <a:pPr lvl="1"/>
            <a:r>
              <a:rPr lang="ru-RU"/>
              <a:t>Выполнить агрегацию маршрутов</a:t>
            </a:r>
            <a:endParaRPr lang="en-US"/>
          </a:p>
          <a:p>
            <a:pPr lvl="2"/>
            <a:r>
              <a:rPr lang="en-US"/>
              <a:t>RFC 1583: </a:t>
            </a:r>
            <a:r>
              <a:rPr lang="ru-RU"/>
              <a:t>метрика агрегатного маршрута – минимальная метрика его компонентов</a:t>
            </a:r>
          </a:p>
          <a:p>
            <a:pPr lvl="2"/>
            <a:r>
              <a:rPr lang="en-US"/>
              <a:t>RFC </a:t>
            </a:r>
            <a:r>
              <a:rPr lang="ru-RU"/>
              <a:t>2328</a:t>
            </a:r>
            <a:r>
              <a:rPr lang="en-US"/>
              <a:t>: </a:t>
            </a:r>
            <a:r>
              <a:rPr lang="ru-RU"/>
              <a:t>метрика агрегатного маршрута – максимальная метрика его компонентов</a:t>
            </a:r>
          </a:p>
          <a:p>
            <a:pPr lvl="1"/>
            <a:r>
              <a:rPr lang="ru-RU"/>
              <a:t>Выполнить фильтрацию маршрутов</a:t>
            </a:r>
          </a:p>
          <a:p>
            <a:r>
              <a:rPr lang="ru-RU"/>
              <a:t>Фильтрацию и агрегацию необходимо настраивать однотипно на всех </a:t>
            </a:r>
            <a:r>
              <a:rPr lang="en-US"/>
              <a:t>ABR </a:t>
            </a:r>
            <a:r>
              <a:rPr lang="ru-RU"/>
              <a:t>региона</a:t>
            </a:r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70659-DAE4-4685-BD03-3F8CB472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Агрегация/фильтрация </a:t>
            </a:r>
            <a:r>
              <a:rPr lang="en-US"/>
              <a:t>LSA3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D6C4-F3FA-4FF6-8166-74AB1625C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53AB2-438D-4B6B-B8B4-F95318C4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6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1C115E-6C7A-44DB-8267-E9D83726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Аналогично, выпущенная однажды </a:t>
            </a:r>
            <a:r>
              <a:rPr lang="en-US"/>
              <a:t>LSA</a:t>
            </a:r>
            <a:r>
              <a:rPr lang="ru-RU"/>
              <a:t>5</a:t>
            </a:r>
            <a:r>
              <a:rPr lang="en-US"/>
              <a:t> </a:t>
            </a:r>
            <a:r>
              <a:rPr lang="ru-RU"/>
              <a:t>в неизменном виде хранится в </a:t>
            </a:r>
            <a:r>
              <a:rPr lang="en-US"/>
              <a:t>LSDB </a:t>
            </a:r>
            <a:r>
              <a:rPr lang="ru-RU"/>
              <a:t>каждого роутера в автономной системе</a:t>
            </a:r>
            <a:endParaRPr lang="en-US"/>
          </a:p>
          <a:p>
            <a:r>
              <a:rPr lang="en-US"/>
              <a:t>ASBR, </a:t>
            </a:r>
            <a:r>
              <a:rPr lang="ru-RU"/>
              <a:t>генерирующий </a:t>
            </a:r>
            <a:r>
              <a:rPr lang="en-US"/>
              <a:t>LSA5 (</a:t>
            </a:r>
            <a:r>
              <a:rPr lang="ru-RU"/>
              <a:t>и только он</a:t>
            </a:r>
            <a:r>
              <a:rPr lang="en-US"/>
              <a:t>), </a:t>
            </a:r>
            <a:r>
              <a:rPr lang="ru-RU"/>
              <a:t>имеет возможность модифицировать маршрутную информацию</a:t>
            </a:r>
          </a:p>
          <a:p>
            <a:pPr lvl="1"/>
            <a:r>
              <a:rPr lang="ru-RU"/>
              <a:t>Выполнить агрегацию маршрутов</a:t>
            </a:r>
          </a:p>
          <a:p>
            <a:pPr lvl="1"/>
            <a:r>
              <a:rPr lang="ru-RU"/>
              <a:t>Выполнить фильтрацию маршрутов</a:t>
            </a:r>
          </a:p>
          <a:p>
            <a:r>
              <a:rPr lang="ru-RU"/>
              <a:t>Фильтрацию и агрегацию необходимо настраивать однотипно на всех </a:t>
            </a:r>
            <a:r>
              <a:rPr lang="en-US"/>
              <a:t>ASBR </a:t>
            </a:r>
            <a:r>
              <a:rPr lang="ru-RU"/>
              <a:t>в автономной системе</a:t>
            </a:r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70659-DAE4-4685-BD03-3F8CB472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Агрегация/фильтрация </a:t>
            </a:r>
            <a:r>
              <a:rPr lang="en-US"/>
              <a:t>LSA5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43910-894F-42B5-9156-45CD624D8D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F9A55-4EF8-443C-BCBF-ACC9E2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1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EDFE06-CE9E-4D50-A2DA-F1CF2A5A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Изначально появились в </a:t>
            </a:r>
            <a:r>
              <a:rPr lang="en-US" dirty="0"/>
              <a:t>OSPF </a:t>
            </a:r>
            <a:r>
              <a:rPr lang="ru-RU" dirty="0"/>
              <a:t>для уменьшения нагрузки на ЦП</a:t>
            </a:r>
          </a:p>
          <a:p>
            <a:pPr lvl="1"/>
            <a:r>
              <a:rPr lang="ru-RU" dirty="0"/>
              <a:t>Смена топологии в другом регионе не вызывает запуска </a:t>
            </a:r>
            <a:r>
              <a:rPr lang="en-US" dirty="0"/>
              <a:t>SPF</a:t>
            </a:r>
          </a:p>
          <a:p>
            <a:r>
              <a:rPr lang="en-US" dirty="0"/>
              <a:t>ABR </a:t>
            </a:r>
            <a:r>
              <a:rPr lang="ru-RU" dirty="0"/>
              <a:t>может формировать </a:t>
            </a:r>
            <a:r>
              <a:rPr lang="en-US" dirty="0"/>
              <a:t>LSA3 </a:t>
            </a:r>
            <a:r>
              <a:rPr lang="ru-RU" dirty="0"/>
              <a:t>по своему усмотрению</a:t>
            </a:r>
          </a:p>
          <a:p>
            <a:pPr lvl="1"/>
            <a:r>
              <a:rPr lang="ru-RU" dirty="0"/>
              <a:t>Фильтровать маршруты можно только на границах регионов</a:t>
            </a:r>
          </a:p>
          <a:p>
            <a:pPr lvl="1"/>
            <a:r>
              <a:rPr lang="ru-RU" dirty="0"/>
              <a:t>Агрегировать маршруты можно только на границах регионов</a:t>
            </a:r>
          </a:p>
          <a:p>
            <a:r>
              <a:rPr lang="ru-RU" dirty="0"/>
              <a:t>Регионы бывают четырех типов:</a:t>
            </a:r>
          </a:p>
          <a:p>
            <a:pPr lvl="1"/>
            <a:r>
              <a:rPr lang="ru-RU" dirty="0"/>
              <a:t>Транзитный регион (</a:t>
            </a:r>
            <a:r>
              <a:rPr lang="en-US" b="1" dirty="0"/>
              <a:t>backbone area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Нормальные регионы (</a:t>
            </a:r>
            <a:r>
              <a:rPr lang="en-US" b="1" dirty="0"/>
              <a:t>regular area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Тупиковые регионы (</a:t>
            </a:r>
            <a:r>
              <a:rPr lang="en-US" b="1" dirty="0"/>
              <a:t>stub area</a:t>
            </a:r>
            <a:r>
              <a:rPr lang="en-US" dirty="0"/>
              <a:t>)</a:t>
            </a:r>
          </a:p>
          <a:p>
            <a:pPr lvl="2"/>
            <a:r>
              <a:rPr lang="ru-RU" dirty="0"/>
              <a:t>Также </a:t>
            </a:r>
            <a:r>
              <a:rPr lang="en-US" dirty="0"/>
              <a:t>"</a:t>
            </a:r>
            <a:r>
              <a:rPr lang="ru-RU" dirty="0"/>
              <a:t>полностью тупиковые</a:t>
            </a:r>
            <a:r>
              <a:rPr lang="en-US" dirty="0"/>
              <a:t>"</a:t>
            </a:r>
            <a:r>
              <a:rPr lang="ru-RU" dirty="0"/>
              <a:t> (</a:t>
            </a:r>
            <a:r>
              <a:rPr lang="en-US" b="1" dirty="0"/>
              <a:t>totally stub area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И не совсем тупиковые (</a:t>
            </a:r>
            <a:r>
              <a:rPr lang="en-US" b="1" dirty="0"/>
              <a:t>not-so-stubby area</a:t>
            </a:r>
            <a:r>
              <a:rPr lang="en-US" dirty="0"/>
              <a:t>)</a:t>
            </a:r>
          </a:p>
          <a:p>
            <a:pPr lvl="2"/>
            <a:r>
              <a:rPr lang="ru-RU" dirty="0"/>
              <a:t>Также </a:t>
            </a:r>
            <a:r>
              <a:rPr lang="en-US" dirty="0"/>
              <a:t>"</a:t>
            </a:r>
            <a:r>
              <a:rPr lang="ru-RU" dirty="0"/>
              <a:t>полностью не совсем тупиковые</a:t>
            </a:r>
            <a:r>
              <a:rPr lang="en-US"/>
              <a:t>"</a:t>
            </a:r>
            <a:br>
              <a:rPr lang="ru-RU" dirty="0"/>
            </a:br>
            <a:r>
              <a:rPr lang="ru-RU" dirty="0"/>
              <a:t>(</a:t>
            </a:r>
            <a:r>
              <a:rPr lang="en-US" b="1" dirty="0"/>
              <a:t>totally not-so-stubby area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en-US" dirty="0"/>
              <a:t>WTF?! </a:t>
            </a:r>
            <a:r>
              <a:rPr lang="ru-RU" dirty="0"/>
              <a:t>давайте разбираться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BD369C-EA3C-4877-AAA4-3D22852E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Регионы в </a:t>
            </a:r>
            <a:r>
              <a:rPr lang="en-US"/>
              <a:t>OSPF</a:t>
            </a:r>
            <a:endParaRPr lang="en-IE" dirty="0"/>
          </a:p>
        </p:txBody>
      </p:sp>
      <p:grpSp>
        <p:nvGrpSpPr>
          <p:cNvPr id="4" name="Группа 68">
            <a:extLst>
              <a:ext uri="{FF2B5EF4-FFF2-40B4-BE49-F238E27FC236}">
                <a16:creationId xmlns:a16="http://schemas.microsoft.com/office/drawing/2014/main" id="{968D3647-E71F-421B-BD7E-B60C72974DED}"/>
              </a:ext>
            </a:extLst>
          </p:cNvPr>
          <p:cNvGrpSpPr/>
          <p:nvPr/>
        </p:nvGrpSpPr>
        <p:grpSpPr>
          <a:xfrm>
            <a:off x="6863672" y="4179343"/>
            <a:ext cx="4476636" cy="2129657"/>
            <a:chOff x="6863672" y="4078820"/>
            <a:chExt cx="4476636" cy="2129657"/>
          </a:xfrm>
        </p:grpSpPr>
        <p:pic>
          <p:nvPicPr>
            <p:cNvPr id="5" name="Picture 25">
              <a:extLst>
                <a:ext uri="{FF2B5EF4-FFF2-40B4-BE49-F238E27FC236}">
                  <a16:creationId xmlns:a16="http://schemas.microsoft.com/office/drawing/2014/main" id="{74301C71-EB6E-4D49-ADEA-D91A63CAFAE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000" y="4078820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40BBEF9-1DBC-432E-9019-A1044B09827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3672" y="5224249"/>
              <a:ext cx="1629855" cy="984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E2E91EED-0E15-4ECB-B8BA-8D52ED0870B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9800" y="4336477"/>
              <a:ext cx="1816200" cy="109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5">
              <a:extLst>
                <a:ext uri="{FF2B5EF4-FFF2-40B4-BE49-F238E27FC236}">
                  <a16:creationId xmlns:a16="http://schemas.microsoft.com/office/drawing/2014/main" id="{2D13CCEE-476E-49A1-90F0-C3F9F6832DA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4000" y="5200477"/>
              <a:ext cx="1333497" cy="80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Прямая соединительная линия 11">
              <a:extLst>
                <a:ext uri="{FF2B5EF4-FFF2-40B4-BE49-F238E27FC236}">
                  <a16:creationId xmlns:a16="http://schemas.microsoft.com/office/drawing/2014/main" id="{1FAF4E49-A04D-4C68-8668-B7622D36D3A3}"/>
                </a:ext>
              </a:extLst>
            </p:cNvPr>
            <p:cNvCxnSpPr/>
            <p:nvPr/>
          </p:nvCxnSpPr>
          <p:spPr>
            <a:xfrm flipH="1">
              <a:off x="8286838" y="4408137"/>
              <a:ext cx="182871" cy="2044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33">
              <a:extLst>
                <a:ext uri="{FF2B5EF4-FFF2-40B4-BE49-F238E27FC236}">
                  <a16:creationId xmlns:a16="http://schemas.microsoft.com/office/drawing/2014/main" id="{F70D5C68-6B70-4563-87DF-90A84FD34215}"/>
                </a:ext>
              </a:extLst>
            </p:cNvPr>
            <p:cNvCxnSpPr/>
            <p:nvPr/>
          </p:nvCxnSpPr>
          <p:spPr>
            <a:xfrm>
              <a:off x="8806207" y="4408137"/>
              <a:ext cx="228295" cy="2044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34">
              <a:extLst>
                <a:ext uri="{FF2B5EF4-FFF2-40B4-BE49-F238E27FC236}">
                  <a16:creationId xmlns:a16="http://schemas.microsoft.com/office/drawing/2014/main" id="{5CAC6B61-E960-47E9-9378-227D487D9BB5}"/>
                </a:ext>
              </a:extLst>
            </p:cNvPr>
            <p:cNvCxnSpPr/>
            <p:nvPr/>
          </p:nvCxnSpPr>
          <p:spPr>
            <a:xfrm flipH="1" flipV="1">
              <a:off x="8435471" y="4781151"/>
              <a:ext cx="620988" cy="1570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36">
              <a:extLst>
                <a:ext uri="{FF2B5EF4-FFF2-40B4-BE49-F238E27FC236}">
                  <a16:creationId xmlns:a16="http://schemas.microsoft.com/office/drawing/2014/main" id="{FCAD791A-01C8-4301-BB5B-11E04A63194F}"/>
                </a:ext>
              </a:extLst>
            </p:cNvPr>
            <p:cNvCxnSpPr/>
            <p:nvPr/>
          </p:nvCxnSpPr>
          <p:spPr>
            <a:xfrm flipH="1">
              <a:off x="7812626" y="4913979"/>
              <a:ext cx="182871" cy="2044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37">
              <a:extLst>
                <a:ext uri="{FF2B5EF4-FFF2-40B4-BE49-F238E27FC236}">
                  <a16:creationId xmlns:a16="http://schemas.microsoft.com/office/drawing/2014/main" id="{07CECDA6-BF5E-4F73-B376-D3D16CEFC8A8}"/>
                </a:ext>
              </a:extLst>
            </p:cNvPr>
            <p:cNvCxnSpPr/>
            <p:nvPr/>
          </p:nvCxnSpPr>
          <p:spPr>
            <a:xfrm>
              <a:off x="9245527" y="4845254"/>
              <a:ext cx="0" cy="250392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39">
              <a:extLst>
                <a:ext uri="{FF2B5EF4-FFF2-40B4-BE49-F238E27FC236}">
                  <a16:creationId xmlns:a16="http://schemas.microsoft.com/office/drawing/2014/main" id="{20511031-C52B-4B46-9985-18C4869E0D7E}"/>
                </a:ext>
              </a:extLst>
            </p:cNvPr>
            <p:cNvCxnSpPr/>
            <p:nvPr/>
          </p:nvCxnSpPr>
          <p:spPr>
            <a:xfrm flipH="1" flipV="1">
              <a:off x="8338577" y="4846331"/>
              <a:ext cx="717882" cy="35576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41">
              <a:extLst>
                <a:ext uri="{FF2B5EF4-FFF2-40B4-BE49-F238E27FC236}">
                  <a16:creationId xmlns:a16="http://schemas.microsoft.com/office/drawing/2014/main" id="{A756FC0B-C75E-4B4E-B915-AF5F84B7818A}"/>
                </a:ext>
              </a:extLst>
            </p:cNvPr>
            <p:cNvCxnSpPr/>
            <p:nvPr/>
          </p:nvCxnSpPr>
          <p:spPr>
            <a:xfrm flipH="1">
              <a:off x="7339925" y="5476292"/>
              <a:ext cx="225570" cy="29612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43">
              <a:extLst>
                <a:ext uri="{FF2B5EF4-FFF2-40B4-BE49-F238E27FC236}">
                  <a16:creationId xmlns:a16="http://schemas.microsoft.com/office/drawing/2014/main" id="{84D95BCD-C936-42DF-9016-1A338554D113}"/>
                </a:ext>
              </a:extLst>
            </p:cNvPr>
            <p:cNvCxnSpPr/>
            <p:nvPr/>
          </p:nvCxnSpPr>
          <p:spPr>
            <a:xfrm>
              <a:off x="7900964" y="5443504"/>
              <a:ext cx="228295" cy="3289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45">
              <a:extLst>
                <a:ext uri="{FF2B5EF4-FFF2-40B4-BE49-F238E27FC236}">
                  <a16:creationId xmlns:a16="http://schemas.microsoft.com/office/drawing/2014/main" id="{5D05BDF5-8701-4E15-8415-5FA757C1A6E2}"/>
                </a:ext>
              </a:extLst>
            </p:cNvPr>
            <p:cNvCxnSpPr/>
            <p:nvPr/>
          </p:nvCxnSpPr>
          <p:spPr>
            <a:xfrm>
              <a:off x="9419638" y="4845254"/>
              <a:ext cx="0" cy="32891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47">
              <a:extLst>
                <a:ext uri="{FF2B5EF4-FFF2-40B4-BE49-F238E27FC236}">
                  <a16:creationId xmlns:a16="http://schemas.microsoft.com/office/drawing/2014/main" id="{D2B9C515-DBC7-4ACD-BCAB-2EC9372663B6}"/>
                </a:ext>
              </a:extLst>
            </p:cNvPr>
            <p:cNvCxnSpPr/>
            <p:nvPr/>
          </p:nvCxnSpPr>
          <p:spPr>
            <a:xfrm>
              <a:off x="9475790" y="4711146"/>
              <a:ext cx="1170712" cy="20283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51">
              <a:extLst>
                <a:ext uri="{FF2B5EF4-FFF2-40B4-BE49-F238E27FC236}">
                  <a16:creationId xmlns:a16="http://schemas.microsoft.com/office/drawing/2014/main" id="{C6D51A0C-D3B6-41B2-9056-C97EE3571CEE}"/>
                </a:ext>
              </a:extLst>
            </p:cNvPr>
            <p:cNvCxnSpPr/>
            <p:nvPr/>
          </p:nvCxnSpPr>
          <p:spPr>
            <a:xfrm flipH="1">
              <a:off x="9475790" y="5047715"/>
              <a:ext cx="1249826" cy="19854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53">
              <a:extLst>
                <a:ext uri="{FF2B5EF4-FFF2-40B4-BE49-F238E27FC236}">
                  <a16:creationId xmlns:a16="http://schemas.microsoft.com/office/drawing/2014/main" id="{E2734DB4-DEB5-4890-9AFA-320173D066BF}"/>
                </a:ext>
              </a:extLst>
            </p:cNvPr>
            <p:cNvCxnSpPr/>
            <p:nvPr/>
          </p:nvCxnSpPr>
          <p:spPr>
            <a:xfrm>
              <a:off x="9429492" y="5364992"/>
              <a:ext cx="399101" cy="242969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7C592B-C5DF-4ABD-86FB-2461C4939550}"/>
                </a:ext>
              </a:extLst>
            </p:cNvPr>
            <p:cNvSpPr txBox="1"/>
            <p:nvPr/>
          </p:nvSpPr>
          <p:spPr>
            <a:xfrm>
              <a:off x="7367254" y="5484277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7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AFF105-76CC-4916-BCF2-D308F0995E35}"/>
                </a:ext>
              </a:extLst>
            </p:cNvPr>
            <p:cNvSpPr txBox="1"/>
            <p:nvPr/>
          </p:nvSpPr>
          <p:spPr>
            <a:xfrm>
              <a:off x="8032995" y="4995660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0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3E738B-B40A-4AAF-9D30-CAEBC409FA1A}"/>
                </a:ext>
              </a:extLst>
            </p:cNvPr>
            <p:cNvSpPr txBox="1"/>
            <p:nvPr/>
          </p:nvSpPr>
          <p:spPr>
            <a:xfrm>
              <a:off x="8907197" y="5486476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3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0F335E-001C-425B-8D34-42A774DA1BDE}"/>
                </a:ext>
              </a:extLst>
            </p:cNvPr>
            <p:cNvSpPr txBox="1"/>
            <p:nvPr/>
          </p:nvSpPr>
          <p:spPr>
            <a:xfrm>
              <a:off x="9870099" y="4408289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1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03049767-1F3C-4A50-908E-77C2F5665A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8256000" y="4099768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E70E3DCB-401E-4825-9A36-3B65507B13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739016" y="4539397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38D7B692-C0C8-4A98-8A50-DB55D42513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8886905" y="4542386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0FA44089-A052-44C1-B9C2-FA2AA8472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8959106" y="5016217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2914586A-F9AA-4885-BA13-42CBF517D5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359742" y="5092657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3623928A-7794-46B8-ACD7-2096E20AED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928607" y="5731671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C68841D7-A2E6-49E7-8A99-FED0E2E1E4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807344" y="5733000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CFFBE681-A5D4-479E-A83C-77AD3C0173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9641814" y="5535275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DC0103D-DDE6-4CD0-8E18-AB9AED237A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10592566" y="4731550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937C77BE-EC05-4C96-9BE3-5B908E04C4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3EAAB2FA-A4C7-489C-83A1-47EC305E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1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E41DC0-69A5-43B6-A7D2-B5614DFB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Маршрутизатор становится </a:t>
            </a:r>
            <a:r>
              <a:rPr lang="en-US"/>
              <a:t>ABR </a:t>
            </a:r>
            <a:r>
              <a:rPr lang="ru-RU"/>
              <a:t>только если имеет копию </a:t>
            </a:r>
            <a:r>
              <a:rPr lang="en-US"/>
              <a:t>LSDB area 0</a:t>
            </a:r>
            <a:endParaRPr lang="ru-RU"/>
          </a:p>
          <a:p>
            <a:pPr lvl="1"/>
            <a:r>
              <a:rPr lang="ru-RU"/>
              <a:t>Иметь несколько интерфейсов в разные регионы недостаточно</a:t>
            </a:r>
          </a:p>
          <a:p>
            <a:r>
              <a:rPr lang="en-US"/>
              <a:t>ABR </a:t>
            </a:r>
            <a:r>
              <a:rPr lang="ru-RU"/>
              <a:t>занимается генерацией </a:t>
            </a:r>
            <a:r>
              <a:rPr lang="en-US"/>
              <a:t>LSA3 </a:t>
            </a:r>
            <a:r>
              <a:rPr lang="ru-RU"/>
              <a:t>в транзитном регионе</a:t>
            </a:r>
          </a:p>
          <a:p>
            <a:pPr lvl="1"/>
            <a:r>
              <a:rPr lang="ru-RU"/>
              <a:t>Создает </a:t>
            </a:r>
            <a:r>
              <a:rPr lang="en-US"/>
              <a:t>LSA3 </a:t>
            </a:r>
            <a:r>
              <a:rPr lang="ru-RU"/>
              <a:t>на изученные в обычном регионе </a:t>
            </a:r>
            <a:r>
              <a:rPr lang="en-US"/>
              <a:t>intra-area </a:t>
            </a:r>
            <a:r>
              <a:rPr lang="ru-RU"/>
              <a:t>маршруты</a:t>
            </a:r>
            <a:endParaRPr lang="en-IE"/>
          </a:p>
          <a:p>
            <a:r>
              <a:rPr lang="en-US"/>
              <a:t>ABR </a:t>
            </a:r>
            <a:r>
              <a:rPr lang="ru-RU"/>
              <a:t>копирует </a:t>
            </a:r>
            <a:r>
              <a:rPr lang="en-US"/>
              <a:t>LSA5 </a:t>
            </a:r>
            <a:r>
              <a:rPr lang="ru-RU"/>
              <a:t>в транзитный регион и выпускает </a:t>
            </a:r>
            <a:r>
              <a:rPr lang="en-US"/>
              <a:t>LSA4</a:t>
            </a:r>
            <a:endParaRPr lang="ru-RU"/>
          </a:p>
          <a:p>
            <a:r>
              <a:rPr lang="en-US"/>
              <a:t>A</a:t>
            </a:r>
            <a:r>
              <a:rPr lang="en-IE"/>
              <a:t>BR </a:t>
            </a:r>
            <a:r>
              <a:rPr lang="ru-RU"/>
              <a:t>транслирует </a:t>
            </a:r>
            <a:r>
              <a:rPr lang="en-US"/>
              <a:t>LSA7 </a:t>
            </a:r>
            <a:r>
              <a:rPr lang="ru-RU"/>
              <a:t>в </a:t>
            </a:r>
            <a:r>
              <a:rPr lang="en-US"/>
              <a:t>LSA5 </a:t>
            </a:r>
            <a:r>
              <a:rPr lang="ru-RU"/>
              <a:t>транзитного региона</a:t>
            </a:r>
            <a:r>
              <a:rPr lang="en-US"/>
              <a:t>, </a:t>
            </a:r>
            <a:r>
              <a:rPr lang="ru-RU"/>
              <a:t>но об этом позже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17266-64D8-4A7D-8EEB-6605D955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Транзитный регион (</a:t>
            </a:r>
            <a:r>
              <a:rPr lang="en-US"/>
              <a:t>backbone)</a:t>
            </a:r>
            <a:endParaRPr lang="en-IE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99D199C5-7D0C-4311-9159-232A0CFA4CD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13" y="4820278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E27F8CC4-FF30-458D-8A9D-631CDF433317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73" y="4820277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3144D-EB75-438C-A884-9F0D682AA6C0}"/>
              </a:ext>
            </a:extLst>
          </p:cNvPr>
          <p:cNvSpPr txBox="1"/>
          <p:nvPr/>
        </p:nvSpPr>
        <p:spPr>
          <a:xfrm>
            <a:off x="4372579" y="5748349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59B78-D8FB-4CD1-B950-3BDC805114E4}"/>
              </a:ext>
            </a:extLst>
          </p:cNvPr>
          <p:cNvSpPr txBox="1"/>
          <p:nvPr/>
        </p:nvSpPr>
        <p:spPr>
          <a:xfrm>
            <a:off x="6907828" y="5748348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pic>
        <p:nvPicPr>
          <p:cNvPr id="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97076D9-1F7F-463B-A22F-F51DCCC6D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65229" y="5305730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14">
            <a:extLst>
              <a:ext uri="{FF2B5EF4-FFF2-40B4-BE49-F238E27FC236}">
                <a16:creationId xmlns:a16="http://schemas.microsoft.com/office/drawing/2014/main" id="{64694555-1A93-42E8-9978-6115A83E3BDF}"/>
              </a:ext>
            </a:extLst>
          </p:cNvPr>
          <p:cNvSpPr/>
          <p:nvPr/>
        </p:nvSpPr>
        <p:spPr>
          <a:xfrm flipH="1">
            <a:off x="4372578" y="448300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</a:t>
            </a:r>
            <a:r>
              <a:rPr lang="ru-RU" sz="12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10" name="Pentagon 14">
            <a:extLst>
              <a:ext uri="{FF2B5EF4-FFF2-40B4-BE49-F238E27FC236}">
                <a16:creationId xmlns:a16="http://schemas.microsoft.com/office/drawing/2014/main" id="{CCD1CCDC-BAAB-4294-804B-25FC492C2CFB}"/>
              </a:ext>
            </a:extLst>
          </p:cNvPr>
          <p:cNvSpPr/>
          <p:nvPr/>
        </p:nvSpPr>
        <p:spPr>
          <a:xfrm flipH="1">
            <a:off x="6469424" y="4483007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</a:t>
            </a:r>
            <a:r>
              <a:rPr lang="ru-RU" sz="12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11" name="Pentagon 14">
            <a:extLst>
              <a:ext uri="{FF2B5EF4-FFF2-40B4-BE49-F238E27FC236}">
                <a16:creationId xmlns:a16="http://schemas.microsoft.com/office/drawing/2014/main" id="{87537A69-F6E9-47D0-8900-A94B66202D50}"/>
              </a:ext>
            </a:extLst>
          </p:cNvPr>
          <p:cNvSpPr/>
          <p:nvPr/>
        </p:nvSpPr>
        <p:spPr>
          <a:xfrm flipH="1">
            <a:off x="4372578" y="4879157"/>
            <a:ext cx="900000" cy="360000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5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B</a:t>
            </a:r>
          </a:p>
        </p:txBody>
      </p:sp>
      <p:sp>
        <p:nvSpPr>
          <p:cNvPr id="12" name="Pentagon 14">
            <a:extLst>
              <a:ext uri="{FF2B5EF4-FFF2-40B4-BE49-F238E27FC236}">
                <a16:creationId xmlns:a16="http://schemas.microsoft.com/office/drawing/2014/main" id="{E4417265-430E-4D4F-AA07-A51C422CBC6F}"/>
              </a:ext>
            </a:extLst>
          </p:cNvPr>
          <p:cNvSpPr/>
          <p:nvPr/>
        </p:nvSpPr>
        <p:spPr>
          <a:xfrm flipH="1">
            <a:off x="6469424" y="4879157"/>
            <a:ext cx="900000" cy="360000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</a:t>
            </a:r>
            <a:r>
              <a:rPr lang="ru-RU" sz="1200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B</a:t>
            </a:r>
          </a:p>
        </p:txBody>
      </p:sp>
      <p:sp>
        <p:nvSpPr>
          <p:cNvPr id="13" name="Pentagon 14">
            <a:extLst>
              <a:ext uri="{FF2B5EF4-FFF2-40B4-BE49-F238E27FC236}">
                <a16:creationId xmlns:a16="http://schemas.microsoft.com/office/drawing/2014/main" id="{2B09C59B-9F44-43CF-8F23-CF8763598073}"/>
              </a:ext>
            </a:extLst>
          </p:cNvPr>
          <p:cNvSpPr/>
          <p:nvPr/>
        </p:nvSpPr>
        <p:spPr>
          <a:xfrm flipH="1">
            <a:off x="4372578" y="5275307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4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ASBR B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6421BAD-5A09-413C-B212-E40B31634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D50ABF1-92C4-47FD-869B-BB26C4E8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E41DC0-69A5-43B6-A7D2-B5614DFB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ABR </a:t>
            </a:r>
            <a:r>
              <a:rPr lang="ru-RU"/>
              <a:t>занимается генерацией </a:t>
            </a:r>
            <a:r>
              <a:rPr lang="en-US"/>
              <a:t>LSA3 </a:t>
            </a:r>
            <a:r>
              <a:rPr lang="ru-RU"/>
              <a:t>в нормальном регионе</a:t>
            </a:r>
          </a:p>
          <a:p>
            <a:pPr lvl="1"/>
            <a:r>
              <a:rPr lang="ru-RU"/>
              <a:t>Создает </a:t>
            </a:r>
            <a:r>
              <a:rPr lang="en-US"/>
              <a:t>LSA3 </a:t>
            </a:r>
            <a:r>
              <a:rPr lang="ru-RU"/>
              <a:t>на изученные в остальных регионах </a:t>
            </a:r>
            <a:r>
              <a:rPr lang="en-US"/>
              <a:t>intra-area </a:t>
            </a:r>
            <a:r>
              <a:rPr lang="ru-RU"/>
              <a:t>маршруты</a:t>
            </a:r>
            <a:endParaRPr lang="en-US"/>
          </a:p>
          <a:p>
            <a:pPr lvl="1"/>
            <a:r>
              <a:rPr lang="ru-RU"/>
              <a:t>Создает </a:t>
            </a:r>
            <a:r>
              <a:rPr lang="en-US"/>
              <a:t>LSA3 </a:t>
            </a:r>
            <a:r>
              <a:rPr lang="ru-RU"/>
              <a:t>на изученные в транзитном регионе </a:t>
            </a:r>
            <a:r>
              <a:rPr lang="en-US"/>
              <a:t>inter-area </a:t>
            </a:r>
            <a:r>
              <a:rPr lang="ru-RU"/>
              <a:t>маршруты</a:t>
            </a:r>
            <a:endParaRPr lang="en-US"/>
          </a:p>
          <a:p>
            <a:pPr lvl="2"/>
            <a:r>
              <a:rPr lang="ru-RU"/>
              <a:t>Именно выпускает новую </a:t>
            </a:r>
            <a:r>
              <a:rPr lang="en-US"/>
              <a:t>LSA3</a:t>
            </a:r>
            <a:r>
              <a:rPr lang="ru-RU"/>
              <a:t>, а не копирует имеющуюся</a:t>
            </a:r>
          </a:p>
          <a:p>
            <a:r>
              <a:rPr lang="en-US"/>
              <a:t>ABR </a:t>
            </a:r>
            <a:r>
              <a:rPr lang="ru-RU"/>
              <a:t>копирует </a:t>
            </a:r>
            <a:r>
              <a:rPr lang="en-US"/>
              <a:t>LSA5 </a:t>
            </a:r>
            <a:r>
              <a:rPr lang="ru-RU"/>
              <a:t>из транзитного региона и выпускает </a:t>
            </a:r>
            <a:r>
              <a:rPr lang="en-US"/>
              <a:t>LSA4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17266-64D8-4A7D-8EEB-6605D955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Нормальный регион</a:t>
            </a:r>
            <a:endParaRPr lang="en-IE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99D199C5-7D0C-4311-9159-232A0CFA4CD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13" y="4820278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E27F8CC4-FF30-458D-8A9D-631CDF433317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73" y="4820277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3144D-EB75-438C-A884-9F0D682AA6C0}"/>
              </a:ext>
            </a:extLst>
          </p:cNvPr>
          <p:cNvSpPr txBox="1"/>
          <p:nvPr/>
        </p:nvSpPr>
        <p:spPr>
          <a:xfrm>
            <a:off x="4372579" y="5748349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59B78-D8FB-4CD1-B950-3BDC805114E4}"/>
              </a:ext>
            </a:extLst>
          </p:cNvPr>
          <p:cNvSpPr txBox="1"/>
          <p:nvPr/>
        </p:nvSpPr>
        <p:spPr>
          <a:xfrm>
            <a:off x="6907828" y="5748348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1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97076D9-1F7F-463B-A22F-F51DCCC6D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65229" y="5305730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ntagon 14">
            <a:extLst>
              <a:ext uri="{FF2B5EF4-FFF2-40B4-BE49-F238E27FC236}">
                <a16:creationId xmlns:a16="http://schemas.microsoft.com/office/drawing/2014/main" id="{80BE8159-FE06-4C85-B926-7829F966DA71}"/>
              </a:ext>
            </a:extLst>
          </p:cNvPr>
          <p:cNvSpPr/>
          <p:nvPr/>
        </p:nvSpPr>
        <p:spPr>
          <a:xfrm>
            <a:off x="4372578" y="448300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</a:t>
            </a:r>
            <a:r>
              <a:rPr lang="ru-RU" sz="12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B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AA42AF45-7261-4E2D-B447-EDCF3E30CECF}"/>
              </a:ext>
            </a:extLst>
          </p:cNvPr>
          <p:cNvSpPr/>
          <p:nvPr/>
        </p:nvSpPr>
        <p:spPr>
          <a:xfrm>
            <a:off x="6469424" y="448300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B</a:t>
            </a:r>
          </a:p>
        </p:txBody>
      </p:sp>
      <p:sp>
        <p:nvSpPr>
          <p:cNvPr id="16" name="Pentagon 14">
            <a:extLst>
              <a:ext uri="{FF2B5EF4-FFF2-40B4-BE49-F238E27FC236}">
                <a16:creationId xmlns:a16="http://schemas.microsoft.com/office/drawing/2014/main" id="{54848125-DEC8-4796-8C48-DE576F77A8CA}"/>
              </a:ext>
            </a:extLst>
          </p:cNvPr>
          <p:cNvSpPr/>
          <p:nvPr/>
        </p:nvSpPr>
        <p:spPr>
          <a:xfrm>
            <a:off x="4372578" y="4879157"/>
            <a:ext cx="900000" cy="360000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5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C</a:t>
            </a:r>
          </a:p>
        </p:txBody>
      </p:sp>
      <p:sp>
        <p:nvSpPr>
          <p:cNvPr id="17" name="Pentagon 14">
            <a:extLst>
              <a:ext uri="{FF2B5EF4-FFF2-40B4-BE49-F238E27FC236}">
                <a16:creationId xmlns:a16="http://schemas.microsoft.com/office/drawing/2014/main" id="{C2AF17AA-E8CE-4676-9FA5-5DF4C2DE0A63}"/>
              </a:ext>
            </a:extLst>
          </p:cNvPr>
          <p:cNvSpPr/>
          <p:nvPr/>
        </p:nvSpPr>
        <p:spPr>
          <a:xfrm>
            <a:off x="6469424" y="4879157"/>
            <a:ext cx="900000" cy="360000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</a:t>
            </a:r>
            <a:r>
              <a:rPr lang="ru-RU" sz="1200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C</a:t>
            </a:r>
          </a:p>
        </p:txBody>
      </p:sp>
      <p:sp>
        <p:nvSpPr>
          <p:cNvPr id="18" name="Pentagon 14">
            <a:extLst>
              <a:ext uri="{FF2B5EF4-FFF2-40B4-BE49-F238E27FC236}">
                <a16:creationId xmlns:a16="http://schemas.microsoft.com/office/drawing/2014/main" id="{080E0B7E-F84A-40E7-866F-3AA7FB96607A}"/>
              </a:ext>
            </a:extLst>
          </p:cNvPr>
          <p:cNvSpPr/>
          <p:nvPr/>
        </p:nvSpPr>
        <p:spPr>
          <a:xfrm>
            <a:off x="6469424" y="5275307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4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ASBR C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9" name="Pentagon 14">
            <a:extLst>
              <a:ext uri="{FF2B5EF4-FFF2-40B4-BE49-F238E27FC236}">
                <a16:creationId xmlns:a16="http://schemas.microsoft.com/office/drawing/2014/main" id="{F13D2FB6-D5D3-441A-92D5-EAA71FD46555}"/>
              </a:ext>
            </a:extLst>
          </p:cNvPr>
          <p:cNvSpPr/>
          <p:nvPr/>
        </p:nvSpPr>
        <p:spPr>
          <a:xfrm>
            <a:off x="4372578" y="4091715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20" name="Pentagon 14">
            <a:extLst>
              <a:ext uri="{FF2B5EF4-FFF2-40B4-BE49-F238E27FC236}">
                <a16:creationId xmlns:a16="http://schemas.microsoft.com/office/drawing/2014/main" id="{C1264814-F186-4D14-89D2-E646AF780180}"/>
              </a:ext>
            </a:extLst>
          </p:cNvPr>
          <p:cNvSpPr/>
          <p:nvPr/>
        </p:nvSpPr>
        <p:spPr>
          <a:xfrm>
            <a:off x="6469424" y="4081562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5E18535-C6DF-448A-874E-1DB4CF1E0F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AD0DFEB-5414-45AB-A790-C805A05C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6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E41DC0-69A5-43B6-A7D2-B5614DFB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LSDB </a:t>
            </a:r>
            <a:r>
              <a:rPr lang="ru-RU"/>
              <a:t>тупиковых регионов запрещаются </a:t>
            </a:r>
            <a:r>
              <a:rPr lang="en-US"/>
              <a:t>LSA5</a:t>
            </a:r>
          </a:p>
          <a:p>
            <a:r>
              <a:rPr lang="en-US"/>
              <a:t>ABR </a:t>
            </a:r>
            <a:r>
              <a:rPr lang="ru-RU"/>
              <a:t>занимается генерацией </a:t>
            </a:r>
            <a:r>
              <a:rPr lang="en-US"/>
              <a:t>LSA3 </a:t>
            </a:r>
            <a:r>
              <a:rPr lang="ru-RU"/>
              <a:t>в тупиковом регионе</a:t>
            </a:r>
          </a:p>
          <a:p>
            <a:pPr lvl="1"/>
            <a:r>
              <a:rPr lang="ru-RU"/>
              <a:t>Создает </a:t>
            </a:r>
            <a:r>
              <a:rPr lang="en-US"/>
              <a:t>LSA3 </a:t>
            </a:r>
            <a:r>
              <a:rPr lang="ru-RU"/>
              <a:t>на изученные в остальных регионах </a:t>
            </a:r>
            <a:r>
              <a:rPr lang="en-US"/>
              <a:t>intra-area </a:t>
            </a:r>
            <a:r>
              <a:rPr lang="ru-RU"/>
              <a:t>маршруты</a:t>
            </a:r>
            <a:endParaRPr lang="en-US"/>
          </a:p>
          <a:p>
            <a:pPr lvl="1"/>
            <a:r>
              <a:rPr lang="ru-RU"/>
              <a:t>Создает </a:t>
            </a:r>
            <a:r>
              <a:rPr lang="en-US"/>
              <a:t>LSA3 </a:t>
            </a:r>
            <a:r>
              <a:rPr lang="ru-RU"/>
              <a:t>на изученные в транзитном регионе </a:t>
            </a:r>
            <a:r>
              <a:rPr lang="en-US"/>
              <a:t>inter-area </a:t>
            </a:r>
            <a:r>
              <a:rPr lang="ru-RU"/>
              <a:t>маршруты</a:t>
            </a:r>
            <a:endParaRPr lang="en-US"/>
          </a:p>
          <a:p>
            <a:r>
              <a:rPr lang="en-US"/>
              <a:t>ABR</a:t>
            </a:r>
            <a:r>
              <a:rPr lang="ru-RU"/>
              <a:t> не</a:t>
            </a:r>
            <a:r>
              <a:rPr lang="en-US"/>
              <a:t> </a:t>
            </a:r>
            <a:r>
              <a:rPr lang="ru-RU"/>
              <a:t>копирует </a:t>
            </a:r>
            <a:r>
              <a:rPr lang="en-US"/>
              <a:t>LSA5 </a:t>
            </a:r>
            <a:r>
              <a:rPr lang="ru-RU"/>
              <a:t>из транзитного региона</a:t>
            </a:r>
            <a:r>
              <a:rPr lang="en-US"/>
              <a:t> </a:t>
            </a:r>
            <a:r>
              <a:rPr lang="ru-RU"/>
              <a:t>и не создает </a:t>
            </a:r>
            <a:r>
              <a:rPr lang="en-US"/>
              <a:t>LSA4</a:t>
            </a:r>
            <a:endParaRPr lang="ru-RU"/>
          </a:p>
          <a:p>
            <a:pPr lvl="1"/>
            <a:r>
              <a:rPr lang="ru-RU"/>
              <a:t>Вместо всех существующих </a:t>
            </a:r>
            <a:r>
              <a:rPr lang="en-US"/>
              <a:t>LSA5 </a:t>
            </a:r>
            <a:r>
              <a:rPr lang="ru-RU"/>
              <a:t>создается </a:t>
            </a:r>
            <a:r>
              <a:rPr lang="en-US"/>
              <a:t>LSA3 </a:t>
            </a:r>
            <a:r>
              <a:rPr lang="ru-RU"/>
              <a:t>за сеть 0.0.0.0/0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17266-64D8-4A7D-8EEB-6605D955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Тупиковый регион (</a:t>
            </a:r>
            <a:r>
              <a:rPr lang="en-US"/>
              <a:t>stub area)</a:t>
            </a:r>
            <a:endParaRPr lang="en-IE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99D199C5-7D0C-4311-9159-232A0CFA4CD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13" y="4820278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E27F8CC4-FF30-458D-8A9D-631CDF433317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73" y="4820277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3144D-EB75-438C-A884-9F0D682AA6C0}"/>
              </a:ext>
            </a:extLst>
          </p:cNvPr>
          <p:cNvSpPr txBox="1"/>
          <p:nvPr/>
        </p:nvSpPr>
        <p:spPr>
          <a:xfrm>
            <a:off x="4372579" y="5748349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59B78-D8FB-4CD1-B950-3BDC805114E4}"/>
              </a:ext>
            </a:extLst>
          </p:cNvPr>
          <p:cNvSpPr txBox="1"/>
          <p:nvPr/>
        </p:nvSpPr>
        <p:spPr>
          <a:xfrm>
            <a:off x="6907828" y="5748348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Stub 2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97076D9-1F7F-463B-A22F-F51DCCC6D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65229" y="5305730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ntagon 14">
            <a:extLst>
              <a:ext uri="{FF2B5EF4-FFF2-40B4-BE49-F238E27FC236}">
                <a16:creationId xmlns:a16="http://schemas.microsoft.com/office/drawing/2014/main" id="{80BE8159-FE06-4C85-B926-7829F966DA71}"/>
              </a:ext>
            </a:extLst>
          </p:cNvPr>
          <p:cNvSpPr/>
          <p:nvPr/>
        </p:nvSpPr>
        <p:spPr>
          <a:xfrm>
            <a:off x="4372578" y="448300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</a:t>
            </a:r>
            <a:r>
              <a:rPr lang="ru-RU" sz="12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B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AA42AF45-7261-4E2D-B447-EDCF3E30CECF}"/>
              </a:ext>
            </a:extLst>
          </p:cNvPr>
          <p:cNvSpPr/>
          <p:nvPr/>
        </p:nvSpPr>
        <p:spPr>
          <a:xfrm>
            <a:off x="6469424" y="448300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B</a:t>
            </a:r>
          </a:p>
        </p:txBody>
      </p:sp>
      <p:sp>
        <p:nvSpPr>
          <p:cNvPr id="16" name="Pentagon 14">
            <a:extLst>
              <a:ext uri="{FF2B5EF4-FFF2-40B4-BE49-F238E27FC236}">
                <a16:creationId xmlns:a16="http://schemas.microsoft.com/office/drawing/2014/main" id="{54848125-DEC8-4796-8C48-DE576F77A8CA}"/>
              </a:ext>
            </a:extLst>
          </p:cNvPr>
          <p:cNvSpPr/>
          <p:nvPr/>
        </p:nvSpPr>
        <p:spPr>
          <a:xfrm>
            <a:off x="4372578" y="4879157"/>
            <a:ext cx="900000" cy="360000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5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C</a:t>
            </a:r>
          </a:p>
        </p:txBody>
      </p:sp>
      <p:sp>
        <p:nvSpPr>
          <p:cNvPr id="17" name="Pentagon 14">
            <a:extLst>
              <a:ext uri="{FF2B5EF4-FFF2-40B4-BE49-F238E27FC236}">
                <a16:creationId xmlns:a16="http://schemas.microsoft.com/office/drawing/2014/main" id="{C2AF17AA-E8CE-4676-9FA5-5DF4C2DE0A63}"/>
              </a:ext>
            </a:extLst>
          </p:cNvPr>
          <p:cNvSpPr/>
          <p:nvPr/>
        </p:nvSpPr>
        <p:spPr>
          <a:xfrm>
            <a:off x="6469424" y="487915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0.0.0.0/0</a:t>
            </a:r>
          </a:p>
        </p:txBody>
      </p:sp>
      <p:sp>
        <p:nvSpPr>
          <p:cNvPr id="19" name="Pentagon 14">
            <a:extLst>
              <a:ext uri="{FF2B5EF4-FFF2-40B4-BE49-F238E27FC236}">
                <a16:creationId xmlns:a16="http://schemas.microsoft.com/office/drawing/2014/main" id="{F13D2FB6-D5D3-441A-92D5-EAA71FD46555}"/>
              </a:ext>
            </a:extLst>
          </p:cNvPr>
          <p:cNvSpPr/>
          <p:nvPr/>
        </p:nvSpPr>
        <p:spPr>
          <a:xfrm>
            <a:off x="4372578" y="4091715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20" name="Pentagon 14">
            <a:extLst>
              <a:ext uri="{FF2B5EF4-FFF2-40B4-BE49-F238E27FC236}">
                <a16:creationId xmlns:a16="http://schemas.microsoft.com/office/drawing/2014/main" id="{C1264814-F186-4D14-89D2-E646AF780180}"/>
              </a:ext>
            </a:extLst>
          </p:cNvPr>
          <p:cNvSpPr/>
          <p:nvPr/>
        </p:nvSpPr>
        <p:spPr>
          <a:xfrm>
            <a:off x="6469424" y="4081562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EA973F-9BFB-48A3-B3DA-3A8D17B6FB3C}"/>
              </a:ext>
            </a:extLst>
          </p:cNvPr>
          <p:cNvSpPr/>
          <p:nvPr/>
        </p:nvSpPr>
        <p:spPr>
          <a:xfrm>
            <a:off x="4884722" y="4820277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B5C2F85-5604-4BCA-9E2C-E466320A6B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DE68EB7-07D2-4674-857D-09DD762B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E41DC0-69A5-43B6-A7D2-B5614DFB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ABR</a:t>
            </a:r>
            <a:r>
              <a:rPr lang="ru-RU"/>
              <a:t> не</a:t>
            </a:r>
            <a:r>
              <a:rPr lang="en-US"/>
              <a:t> </a:t>
            </a:r>
            <a:r>
              <a:rPr lang="ru-RU"/>
              <a:t>копирует </a:t>
            </a:r>
            <a:r>
              <a:rPr lang="en-US"/>
              <a:t>LSA5 </a:t>
            </a:r>
            <a:r>
              <a:rPr lang="ru-RU"/>
              <a:t>из транзитного региона, не создает </a:t>
            </a:r>
            <a:r>
              <a:rPr lang="en-US"/>
              <a:t>LSA4</a:t>
            </a:r>
            <a:r>
              <a:rPr lang="ru-RU"/>
              <a:t> и</a:t>
            </a:r>
            <a:r>
              <a:rPr lang="en-US"/>
              <a:t> </a:t>
            </a:r>
            <a:r>
              <a:rPr lang="ru-RU"/>
              <a:t>не генерирует </a:t>
            </a:r>
            <a:r>
              <a:rPr lang="en-US"/>
              <a:t>LSA3 </a:t>
            </a:r>
            <a:r>
              <a:rPr lang="ru-RU"/>
              <a:t>в тупиковом регионе по обычным правилам</a:t>
            </a:r>
          </a:p>
          <a:p>
            <a:pPr lvl="1"/>
            <a:r>
              <a:rPr lang="ru-RU"/>
              <a:t>Вместо всех внешних маршрутов </a:t>
            </a:r>
            <a:r>
              <a:rPr lang="en-US"/>
              <a:t>ABR </a:t>
            </a:r>
            <a:r>
              <a:rPr lang="ru-RU"/>
              <a:t>выпускает </a:t>
            </a:r>
            <a:r>
              <a:rPr lang="en-US"/>
              <a:t>LSA3 </a:t>
            </a:r>
            <a:r>
              <a:rPr lang="ru-RU"/>
              <a:t>за сеть 0.0.0.0/0</a:t>
            </a:r>
          </a:p>
          <a:p>
            <a:r>
              <a:rPr lang="ru-RU"/>
              <a:t>Поведение </a:t>
            </a:r>
            <a:r>
              <a:rPr lang="en-US"/>
              <a:t>totally stub ABR </a:t>
            </a:r>
            <a:r>
              <a:rPr lang="ru-RU"/>
              <a:t>не описано в </a:t>
            </a:r>
            <a:r>
              <a:rPr lang="en-US"/>
              <a:t>RFC</a:t>
            </a:r>
          </a:p>
          <a:p>
            <a:pPr lvl="1"/>
            <a:r>
              <a:rPr lang="ru-RU"/>
              <a:t>Однако схожим образом реализуется многими вендорами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17266-64D8-4A7D-8EEB-6605D955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Полностью тупиковый регион (</a:t>
            </a:r>
            <a:r>
              <a:rPr lang="en-US"/>
              <a:t>totally stub)</a:t>
            </a:r>
            <a:endParaRPr lang="en-IE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99D199C5-7D0C-4311-9159-232A0CFA4CD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13" y="4820278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E27F8CC4-FF30-458D-8A9D-631CDF433317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73" y="4820277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3144D-EB75-438C-A884-9F0D682AA6C0}"/>
              </a:ext>
            </a:extLst>
          </p:cNvPr>
          <p:cNvSpPr txBox="1"/>
          <p:nvPr/>
        </p:nvSpPr>
        <p:spPr>
          <a:xfrm>
            <a:off x="4372579" y="5748349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59B78-D8FB-4CD1-B950-3BDC805114E4}"/>
              </a:ext>
            </a:extLst>
          </p:cNvPr>
          <p:cNvSpPr txBox="1"/>
          <p:nvPr/>
        </p:nvSpPr>
        <p:spPr>
          <a:xfrm>
            <a:off x="6907828" y="5748348"/>
            <a:ext cx="735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TStub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97076D9-1F7F-463B-A22F-F51DCCC6D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65229" y="5305730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ntagon 14">
            <a:extLst>
              <a:ext uri="{FF2B5EF4-FFF2-40B4-BE49-F238E27FC236}">
                <a16:creationId xmlns:a16="http://schemas.microsoft.com/office/drawing/2014/main" id="{80BE8159-FE06-4C85-B926-7829F966DA71}"/>
              </a:ext>
            </a:extLst>
          </p:cNvPr>
          <p:cNvSpPr/>
          <p:nvPr/>
        </p:nvSpPr>
        <p:spPr>
          <a:xfrm>
            <a:off x="4372578" y="448300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</a:t>
            </a:r>
            <a:r>
              <a:rPr lang="ru-RU" sz="12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B</a:t>
            </a:r>
          </a:p>
        </p:txBody>
      </p:sp>
      <p:sp>
        <p:nvSpPr>
          <p:cNvPr id="16" name="Pentagon 14">
            <a:extLst>
              <a:ext uri="{FF2B5EF4-FFF2-40B4-BE49-F238E27FC236}">
                <a16:creationId xmlns:a16="http://schemas.microsoft.com/office/drawing/2014/main" id="{54848125-DEC8-4796-8C48-DE576F77A8CA}"/>
              </a:ext>
            </a:extLst>
          </p:cNvPr>
          <p:cNvSpPr/>
          <p:nvPr/>
        </p:nvSpPr>
        <p:spPr>
          <a:xfrm>
            <a:off x="4372578" y="4879157"/>
            <a:ext cx="900000" cy="360000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5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C</a:t>
            </a:r>
          </a:p>
        </p:txBody>
      </p:sp>
      <p:sp>
        <p:nvSpPr>
          <p:cNvPr id="17" name="Pentagon 14">
            <a:extLst>
              <a:ext uri="{FF2B5EF4-FFF2-40B4-BE49-F238E27FC236}">
                <a16:creationId xmlns:a16="http://schemas.microsoft.com/office/drawing/2014/main" id="{C2AF17AA-E8CE-4676-9FA5-5DF4C2DE0A63}"/>
              </a:ext>
            </a:extLst>
          </p:cNvPr>
          <p:cNvSpPr/>
          <p:nvPr/>
        </p:nvSpPr>
        <p:spPr>
          <a:xfrm>
            <a:off x="6469424" y="4483007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0.0.0.0/0</a:t>
            </a:r>
          </a:p>
        </p:txBody>
      </p:sp>
      <p:sp>
        <p:nvSpPr>
          <p:cNvPr id="19" name="Pentagon 14">
            <a:extLst>
              <a:ext uri="{FF2B5EF4-FFF2-40B4-BE49-F238E27FC236}">
                <a16:creationId xmlns:a16="http://schemas.microsoft.com/office/drawing/2014/main" id="{F13D2FB6-D5D3-441A-92D5-EAA71FD46555}"/>
              </a:ext>
            </a:extLst>
          </p:cNvPr>
          <p:cNvSpPr/>
          <p:nvPr/>
        </p:nvSpPr>
        <p:spPr>
          <a:xfrm>
            <a:off x="4372578" y="4091715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EA973F-9BFB-48A3-B3DA-3A8D17B6FB3C}"/>
              </a:ext>
            </a:extLst>
          </p:cNvPr>
          <p:cNvSpPr/>
          <p:nvPr/>
        </p:nvSpPr>
        <p:spPr>
          <a:xfrm>
            <a:off x="4884722" y="4820277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70825BB-C3C1-45F4-A985-9D9E4424DA0B}"/>
              </a:ext>
            </a:extLst>
          </p:cNvPr>
          <p:cNvSpPr/>
          <p:nvPr/>
        </p:nvSpPr>
        <p:spPr>
          <a:xfrm>
            <a:off x="4884722" y="4430060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C0B8A319-060A-437B-A3A0-ECC8205D6B9A}"/>
              </a:ext>
            </a:extLst>
          </p:cNvPr>
          <p:cNvSpPr/>
          <p:nvPr/>
        </p:nvSpPr>
        <p:spPr>
          <a:xfrm>
            <a:off x="4884722" y="4035575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F1862DB-F444-4FF7-9112-2B0745D6E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Манипуляции с маршрутами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9C170A4-CB9E-4D26-A983-47A44BFE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14900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7391</TotalTime>
  <Words>1506</Words>
  <Application>Microsoft Macintosh PowerPoint</Application>
  <PresentationFormat>Widescreen</PresentationFormat>
  <Paragraphs>315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Lucida Console</vt:lpstr>
      <vt:lpstr>Wingdings</vt:lpstr>
      <vt:lpstr>NetworkEducation</vt:lpstr>
      <vt:lpstr>Манипуляции с маршрутами в OSPF</vt:lpstr>
      <vt:lpstr>Инъекция внешних маршрутов</vt:lpstr>
      <vt:lpstr>Агрегация/фильтрация LSA3</vt:lpstr>
      <vt:lpstr>Агрегация/фильтрация LSA5</vt:lpstr>
      <vt:lpstr>Регионы в OSPF</vt:lpstr>
      <vt:lpstr>Транзитный регион (backbone)</vt:lpstr>
      <vt:lpstr>Нормальный регион</vt:lpstr>
      <vt:lpstr>Тупиковый регион (stub area)</vt:lpstr>
      <vt:lpstr>Полностью тупиковый регион (totally stub)</vt:lpstr>
      <vt:lpstr>Не совсем тупиковый регион (NSSA)</vt:lpstr>
      <vt:lpstr>Totally NSSA</vt:lpstr>
      <vt:lpstr>E-bit и N-bit</vt:lpstr>
      <vt:lpstr>P-bit</vt:lpstr>
      <vt:lpstr>Предпочтения маршрутов по RFC 3101</vt:lpstr>
      <vt:lpstr>Непрерывность региона</vt:lpstr>
      <vt:lpstr>OSPF Virtual Link</vt:lpstr>
      <vt:lpstr>Скрытие транзитных IP-сетей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OSPF</dc:title>
  <dc:creator>Innokentiy Solntsev</dc:creator>
  <cp:lastModifiedBy>Alexey Gusev -X (alexguse - Flint Russia at Cisco)</cp:lastModifiedBy>
  <cp:revision>81</cp:revision>
  <dcterms:created xsi:type="dcterms:W3CDTF">2018-01-01T14:05:38Z</dcterms:created>
  <dcterms:modified xsi:type="dcterms:W3CDTF">2021-02-08T13:28:32Z</dcterms:modified>
</cp:coreProperties>
</file>