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32"/>
  </p:notesMasterIdLst>
  <p:sldIdLst>
    <p:sldId id="256" r:id="rId2"/>
    <p:sldId id="288" r:id="rId3"/>
    <p:sldId id="293" r:id="rId4"/>
    <p:sldId id="298" r:id="rId5"/>
    <p:sldId id="299" r:id="rId6"/>
    <p:sldId id="295" r:id="rId7"/>
    <p:sldId id="296" r:id="rId8"/>
    <p:sldId id="300" r:id="rId9"/>
    <p:sldId id="301" r:id="rId10"/>
    <p:sldId id="297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6" r:id="rId20"/>
    <p:sldId id="294" r:id="rId21"/>
    <p:sldId id="310" r:id="rId22"/>
    <p:sldId id="311" r:id="rId23"/>
    <p:sldId id="318" r:id="rId24"/>
    <p:sldId id="312" r:id="rId25"/>
    <p:sldId id="319" r:id="rId26"/>
    <p:sldId id="313" r:id="rId27"/>
    <p:sldId id="314" r:id="rId28"/>
    <p:sldId id="315" r:id="rId29"/>
    <p:sldId id="317" r:id="rId30"/>
    <p:sldId id="26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6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38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24/08/2020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EEDB0-F6E9-449E-9883-EBBC506B19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2CD9C-3083-46BF-AA70-0AFB9F3FBC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0937C-1ACF-485A-8788-30154DA8AC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42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36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9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ROUTE - </a:t>
            </a:r>
            <a:r>
              <a:rPr lang="ru-RU" dirty="0"/>
              <a:t>Протокол </a:t>
            </a:r>
            <a:r>
              <a:rPr lang="en-US" dirty="0"/>
              <a:t>BGP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1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4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7" r:id="rId5"/>
    <p:sldLayoutId id="2147483661" r:id="rId6"/>
    <p:sldLayoutId id="2147483662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CCIE Enterprise</a:t>
            </a:r>
            <a:endParaRPr lang="ru-RU" sz="72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Bootcamp Agenda</a:t>
            </a:r>
          </a:p>
        </p:txBody>
      </p:sp>
    </p:spTree>
    <p:extLst>
      <p:ext uri="{BB962C8B-B14F-4D97-AF65-F5344CB8AC3E}">
        <p14:creationId xmlns:p14="http://schemas.microsoft.com/office/powerpoint/2010/main" val="20400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835328-2C17-8D41-8289-C03C83F2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Корневой порт – тот, на котором получена самая «выгодная» </a:t>
            </a:r>
            <a:r>
              <a:rPr lang="en-US" dirty="0"/>
              <a:t>BPDU</a:t>
            </a:r>
          </a:p>
          <a:p>
            <a:pPr lvl="1"/>
            <a:r>
              <a:rPr lang="ru-RU" dirty="0"/>
              <a:t>Также она «лучше» (</a:t>
            </a:r>
            <a:r>
              <a:rPr lang="en-US" dirty="0"/>
              <a:t>superior)</a:t>
            </a:r>
            <a:r>
              <a:rPr lang="ru-RU" dirty="0"/>
              <a:t> той, которую в порт могли бы отправить мы</a:t>
            </a:r>
          </a:p>
          <a:p>
            <a:pPr lvl="1"/>
            <a:r>
              <a:rPr lang="ru-RU" dirty="0"/>
              <a:t>При подсчете </a:t>
            </a:r>
            <a:r>
              <a:rPr lang="en-US" dirty="0"/>
              <a:t>RPC </a:t>
            </a:r>
            <a:r>
              <a:rPr lang="ru-RU" dirty="0"/>
              <a:t>стоимость порта прибавляется к заявленной в </a:t>
            </a:r>
            <a:r>
              <a:rPr lang="en-US" dirty="0"/>
              <a:t>BPDU</a:t>
            </a:r>
            <a:endParaRPr lang="ru-RU" dirty="0"/>
          </a:p>
          <a:p>
            <a:r>
              <a:rPr lang="ru-RU" dirty="0"/>
              <a:t>Корневой порт </a:t>
            </a:r>
            <a:r>
              <a:rPr lang="ru-RU" dirty="0" err="1"/>
              <a:t>разблокируется</a:t>
            </a:r>
            <a:r>
              <a:rPr lang="ru-RU" dirty="0"/>
              <a:t> после пересчета топологии</a:t>
            </a:r>
          </a:p>
          <a:p>
            <a:r>
              <a:rPr lang="ru-RU" dirty="0"/>
              <a:t>На каждом коммутаторе (кроме корневого) ровно один </a:t>
            </a:r>
            <a:r>
              <a:rPr lang="en-US" dirty="0"/>
              <a:t>root port</a:t>
            </a:r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D58D9-FDA3-4F4B-9D0C-374DE48D5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19E766-6D37-7441-BD3F-7ADC5F1B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порт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9993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33FC3-EFBE-3248-A3ED-1D58B3F3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 port</a:t>
            </a:r>
            <a:r>
              <a:rPr lang="ru-RU" dirty="0"/>
              <a:t> – «запасной корневой порт»</a:t>
            </a:r>
            <a:endParaRPr lang="en-US" dirty="0"/>
          </a:p>
          <a:p>
            <a:pPr lvl="1"/>
            <a:r>
              <a:rPr lang="en-US" dirty="0"/>
              <a:t>BPDU </a:t>
            </a:r>
            <a:r>
              <a:rPr lang="ru-RU" dirty="0"/>
              <a:t>на </a:t>
            </a:r>
            <a:r>
              <a:rPr lang="en-US" dirty="0"/>
              <a:t>alternate</a:t>
            </a:r>
            <a:r>
              <a:rPr lang="ru-RU" dirty="0"/>
              <a:t> </a:t>
            </a:r>
            <a:r>
              <a:rPr lang="en-US" dirty="0"/>
              <a:t>port </a:t>
            </a:r>
            <a:r>
              <a:rPr lang="ru-RU" dirty="0"/>
              <a:t>«хуже» (</a:t>
            </a:r>
            <a:r>
              <a:rPr lang="en-US" dirty="0"/>
              <a:t>inferior)</a:t>
            </a:r>
            <a:r>
              <a:rPr lang="ru-RU" dirty="0"/>
              <a:t> по сравнению с </a:t>
            </a:r>
            <a:r>
              <a:rPr lang="en-US" dirty="0"/>
              <a:t>BPDU</a:t>
            </a:r>
            <a:r>
              <a:rPr lang="ru-RU" dirty="0"/>
              <a:t> на корневом порту (после прибавления стоимостей портов)</a:t>
            </a:r>
            <a:endParaRPr lang="en-US" dirty="0"/>
          </a:p>
          <a:p>
            <a:pPr lvl="1"/>
            <a:r>
              <a:rPr lang="ru-RU" dirty="0"/>
              <a:t>Однако она «лучше» (</a:t>
            </a:r>
            <a:r>
              <a:rPr lang="en-US" dirty="0"/>
              <a:t>superior) </a:t>
            </a:r>
            <a:r>
              <a:rPr lang="ru-RU" dirty="0"/>
              <a:t>той, которую в порт</a:t>
            </a:r>
            <a:r>
              <a:rPr lang="en-US" dirty="0"/>
              <a:t> </a:t>
            </a:r>
            <a:r>
              <a:rPr lang="ru-RU" dirty="0"/>
              <a:t>могли бы отправить мы</a:t>
            </a:r>
            <a:endParaRPr lang="en-US" dirty="0"/>
          </a:p>
          <a:p>
            <a:r>
              <a:rPr lang="en-US" dirty="0"/>
              <a:t>Alternate port</a:t>
            </a:r>
            <a:r>
              <a:rPr lang="ru-RU" dirty="0"/>
              <a:t> остается заблокированным после пересчета топологии</a:t>
            </a:r>
          </a:p>
          <a:p>
            <a:r>
              <a:rPr lang="ru-RU" dirty="0"/>
              <a:t>Таких портов на коммутаторе может быть несколько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211D9-405D-1B4F-8293-5DFD98E66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06CC52-9CAE-7E41-AC92-C3C42A1A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Альтернативный порт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6641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FA8614-D969-9747-8BB8-A7DA437B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Designated port</a:t>
            </a:r>
            <a:r>
              <a:rPr lang="ru-RU" dirty="0"/>
              <a:t> – порт, на котором отправляемая нами </a:t>
            </a:r>
            <a:r>
              <a:rPr lang="en-US" dirty="0"/>
              <a:t>BPDU </a:t>
            </a:r>
            <a:r>
              <a:rPr lang="ru-RU" dirty="0"/>
              <a:t>оказалась выгоднее по сравнению с теми, которые мы получаем</a:t>
            </a:r>
          </a:p>
          <a:p>
            <a:pPr lvl="1"/>
            <a:r>
              <a:rPr lang="ru-RU" dirty="0"/>
              <a:t>А на самом деле не получаем – нет смысла отправлять </a:t>
            </a:r>
            <a:r>
              <a:rPr lang="en-US" dirty="0"/>
              <a:t>inferior BPDU</a:t>
            </a:r>
            <a:endParaRPr lang="ru-RU" dirty="0"/>
          </a:p>
          <a:p>
            <a:pPr lvl="1"/>
            <a:r>
              <a:rPr lang="ru-RU" dirty="0"/>
              <a:t>Поэтому </a:t>
            </a:r>
            <a:r>
              <a:rPr lang="en-US" dirty="0"/>
              <a:t>DP – </a:t>
            </a:r>
            <a:r>
              <a:rPr lang="ru-RU" dirty="0"/>
              <a:t>единственные, в которые </a:t>
            </a:r>
            <a:r>
              <a:rPr lang="en-US" dirty="0"/>
              <a:t>BPDU </a:t>
            </a:r>
            <a:r>
              <a:rPr lang="ru-RU" dirty="0"/>
              <a:t>отправляются</a:t>
            </a:r>
            <a:endParaRPr lang="en-US" dirty="0"/>
          </a:p>
          <a:p>
            <a:r>
              <a:rPr lang="ru-RU" dirty="0"/>
              <a:t>На корневом коммутаторе все порты – </a:t>
            </a:r>
            <a:r>
              <a:rPr lang="en-US" dirty="0"/>
              <a:t>designated</a:t>
            </a:r>
            <a:endParaRPr lang="ru-RU" dirty="0"/>
          </a:p>
          <a:p>
            <a:pPr lvl="1"/>
            <a:r>
              <a:rPr lang="ru-RU" dirty="0"/>
              <a:t>Порт</a:t>
            </a:r>
            <a:r>
              <a:rPr lang="en-US" dirty="0"/>
              <a:t> </a:t>
            </a:r>
            <a:r>
              <a:rPr lang="ru-RU" dirty="0" err="1"/>
              <a:t>разблокируется</a:t>
            </a:r>
            <a:r>
              <a:rPr lang="ru-RU" dirty="0"/>
              <a:t> после окончания пересчета топологии</a:t>
            </a:r>
          </a:p>
          <a:p>
            <a:pPr lvl="2"/>
            <a:r>
              <a:rPr lang="ru-RU" dirty="0"/>
              <a:t>В начале пересчета топологии все порты – </a:t>
            </a:r>
            <a:r>
              <a:rPr lang="en-US" dirty="0"/>
              <a:t>designated (</a:t>
            </a:r>
            <a:r>
              <a:rPr lang="ru-RU" dirty="0"/>
              <a:t>но заблокированы)</a:t>
            </a:r>
          </a:p>
          <a:p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C236D-20AD-4F46-BFAB-204890BDF6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9EE9E7-E9DF-7F42-95CD-193EFABF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Выделенный порт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9439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22037F-01DA-8142-9E4C-98686B6B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port – </a:t>
            </a:r>
            <a:r>
              <a:rPr lang="ru-RU" dirty="0"/>
              <a:t>«запасной </a:t>
            </a:r>
            <a:r>
              <a:rPr lang="en-US" dirty="0"/>
              <a:t>designated port</a:t>
            </a:r>
            <a:r>
              <a:rPr lang="ru-RU" dirty="0"/>
              <a:t>»</a:t>
            </a:r>
            <a:endParaRPr lang="en-US" dirty="0"/>
          </a:p>
          <a:p>
            <a:pPr lvl="1"/>
            <a:r>
              <a:rPr lang="ru-RU" dirty="0"/>
              <a:t>Принимается </a:t>
            </a:r>
            <a:r>
              <a:rPr lang="en-US" dirty="0"/>
              <a:t>superior BPDU, </a:t>
            </a:r>
            <a:r>
              <a:rPr lang="ru-RU" dirty="0"/>
              <a:t>у которой </a:t>
            </a:r>
            <a:r>
              <a:rPr lang="en-US" dirty="0"/>
              <a:t>Sender Bridge ID </a:t>
            </a:r>
            <a:r>
              <a:rPr lang="ru-RU" dirty="0"/>
              <a:t>совпадает с нашим</a:t>
            </a:r>
            <a:endParaRPr lang="en-US" dirty="0"/>
          </a:p>
          <a:p>
            <a:pPr lvl="1"/>
            <a:r>
              <a:rPr lang="ru-RU" dirty="0"/>
              <a:t>Коммутатор в сегмент смотрит более чем одним интерфейсом, один из которых выбран </a:t>
            </a:r>
            <a:r>
              <a:rPr lang="en-US" dirty="0"/>
              <a:t>designated, </a:t>
            </a:r>
            <a:r>
              <a:rPr lang="ru-RU" dirty="0"/>
              <a:t>а остальные – </a:t>
            </a:r>
            <a:r>
              <a:rPr lang="en-US" dirty="0"/>
              <a:t>backup</a:t>
            </a:r>
            <a:endParaRPr lang="ru-RU" dirty="0"/>
          </a:p>
          <a:p>
            <a:r>
              <a:rPr lang="en-US" dirty="0"/>
              <a:t>Backup port </a:t>
            </a:r>
            <a:r>
              <a:rPr lang="ru-RU" dirty="0"/>
              <a:t>остается заблокированным после пересчета топологии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0AF77-1497-CA49-BE01-731175CAC5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DED24B-4393-794A-A1A7-FB3C7BA3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Запасной порт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179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6AB07A-D2DF-6745-BE03-B2EF6A55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6929718" cy="5112568"/>
          </a:xfrm>
        </p:spPr>
        <p:txBody>
          <a:bodyPr/>
          <a:lstStyle/>
          <a:p>
            <a:r>
              <a:rPr lang="en-US" dirty="0"/>
              <a:t>Message Age</a:t>
            </a:r>
            <a:endParaRPr lang="ru-RU" dirty="0"/>
          </a:p>
          <a:p>
            <a:pPr lvl="1"/>
            <a:r>
              <a:rPr lang="ru-RU" dirty="0"/>
              <a:t>Срок, который </a:t>
            </a:r>
            <a:r>
              <a:rPr lang="en-US" dirty="0"/>
              <a:t>BPDU </a:t>
            </a:r>
            <a:r>
              <a:rPr lang="ru-RU" dirty="0"/>
              <a:t>уже «прожила»</a:t>
            </a:r>
          </a:p>
          <a:p>
            <a:r>
              <a:rPr lang="en-US" dirty="0"/>
              <a:t>Max Age</a:t>
            </a:r>
          </a:p>
          <a:p>
            <a:pPr lvl="1"/>
            <a:r>
              <a:rPr lang="ru-RU" dirty="0"/>
              <a:t>Срок, до которого </a:t>
            </a:r>
            <a:r>
              <a:rPr lang="en-US" dirty="0"/>
              <a:t>BPDU </a:t>
            </a:r>
            <a:r>
              <a:rPr lang="ru-RU" dirty="0"/>
              <a:t>может «дожить»</a:t>
            </a:r>
          </a:p>
          <a:p>
            <a:r>
              <a:rPr lang="en-US" dirty="0"/>
              <a:t>Hello time</a:t>
            </a:r>
          </a:p>
          <a:p>
            <a:pPr lvl="1"/>
            <a:r>
              <a:rPr lang="ru-RU" dirty="0"/>
              <a:t>Задается на корневом коммутаторе, применяется всеми остальными</a:t>
            </a:r>
          </a:p>
          <a:p>
            <a:pPr lvl="1"/>
            <a:r>
              <a:rPr lang="ru-RU" dirty="0"/>
              <a:t>Частота отправки </a:t>
            </a:r>
            <a:r>
              <a:rPr lang="en-US" dirty="0"/>
              <a:t>BPDU </a:t>
            </a:r>
            <a:r>
              <a:rPr lang="ru-RU" dirty="0"/>
              <a:t>на интерфейсах</a:t>
            </a:r>
          </a:p>
          <a:p>
            <a:r>
              <a:rPr lang="en-US" dirty="0"/>
              <a:t>Forward Delay</a:t>
            </a:r>
          </a:p>
          <a:p>
            <a:pPr lvl="1"/>
            <a:r>
              <a:rPr lang="ru-RU" dirty="0"/>
              <a:t>Время, в течение которого информация в </a:t>
            </a:r>
            <a:r>
              <a:rPr lang="en-US" dirty="0"/>
              <a:t>BPDU </a:t>
            </a:r>
            <a:r>
              <a:rPr lang="ru-RU" dirty="0"/>
              <a:t>гарантированно передастся от любого коммутатора в топологии до любого другого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9DA84-2492-5144-9564-2426D9C3E7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5EB929-1554-9E40-980A-C184904C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Таймеры</a:t>
            </a:r>
            <a:endParaRPr lang="en-R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CAC1E7-F352-754A-9D2D-BED1EC140F14}"/>
              </a:ext>
            </a:extLst>
          </p:cNvPr>
          <p:cNvGraphicFramePr>
            <a:graphicFrameLocks noGrp="1"/>
          </p:cNvGraphicFramePr>
          <p:nvPr/>
        </p:nvGraphicFramePr>
        <p:xfrm>
          <a:off x="7744483" y="1196752"/>
          <a:ext cx="3837917" cy="410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136">
                  <a:extLst>
                    <a:ext uri="{9D8B030D-6E8A-4147-A177-3AD203B41FA5}">
                      <a16:colId xmlns:a16="http://schemas.microsoft.com/office/drawing/2014/main" val="110950934"/>
                    </a:ext>
                  </a:extLst>
                </a:gridCol>
                <a:gridCol w="2600099">
                  <a:extLst>
                    <a:ext uri="{9D8B030D-6E8A-4147-A177-3AD203B41FA5}">
                      <a16:colId xmlns:a16="http://schemas.microsoft.com/office/drawing/2014/main" val="1160670338"/>
                    </a:ext>
                  </a:extLst>
                </a:gridCol>
                <a:gridCol w="892682">
                  <a:extLst>
                    <a:ext uri="{9D8B030D-6E8A-4147-A177-3AD203B41FA5}">
                      <a16:colId xmlns:a16="http://schemas.microsoft.com/office/drawing/2014/main" val="13667966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Поле</a:t>
                      </a: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Размер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54023998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Заголовок</a:t>
                      </a:r>
                    </a:p>
                  </a:txBody>
                  <a:tcPr marL="45720" marR="45720" marT="36000" marB="3600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Protocol Identifier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7019005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Protocol Version Identifier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 </a:t>
                      </a:r>
                      <a:r>
                        <a:rPr lang="ru-RU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19620899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BPDU Type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 </a:t>
                      </a:r>
                      <a:r>
                        <a:rPr lang="ru-RU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480434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Flags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 </a:t>
                      </a:r>
                      <a:r>
                        <a:rPr lang="ru-RU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68194858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Priority</a:t>
                      </a:r>
                      <a:r>
                        <a:rPr lang="ru-RU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Vector</a:t>
                      </a:r>
                      <a:endParaRPr lang="en-IE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36000" marB="3600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Root Bridge ID</a:t>
                      </a:r>
                      <a:endParaRPr lang="ru-RU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 </a:t>
                      </a:r>
                      <a:r>
                        <a:rPr lang="ru-RU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24404176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Root Path Cost</a:t>
                      </a:r>
                      <a:endParaRPr lang="ru-RU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ru-RU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16018463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Sender Bridge ID</a:t>
                      </a:r>
                      <a:endParaRPr lang="ru-RU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 </a:t>
                      </a:r>
                      <a:r>
                        <a:rPr lang="ru-RU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байт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1512168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Sender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Port ID</a:t>
                      </a:r>
                      <a:endParaRPr lang="ru-RU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568396506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Таймеры</a:t>
                      </a:r>
                    </a:p>
                  </a:txBody>
                  <a:tcPr marL="45720" marR="45720" marT="36000" marB="36000"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/>
                          </a:solidFill>
                          <a:effectLst/>
                        </a:rPr>
                        <a:t>Message Age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967497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/>
                          </a:solidFill>
                          <a:effectLst/>
                        </a:rPr>
                        <a:t>Max Age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18211747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/>
                          </a:solidFill>
                          <a:effectLst/>
                        </a:rPr>
                        <a:t>Hello Time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27144714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600" dirty="0">
                          <a:solidFill>
                            <a:schemeClr val="tx1"/>
                          </a:solidFill>
                          <a:effectLst/>
                        </a:rPr>
                        <a:t>Forward Delay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байта</a:t>
                      </a:r>
                    </a:p>
                  </a:txBody>
                  <a:tcPr marL="45720" marR="45720" marT="36000" marB="36000" anchor="ctr"/>
                </a:tc>
                <a:extLst>
                  <a:ext uri="{0D108BD9-81ED-4DB2-BD59-A6C34878D82A}">
                    <a16:rowId xmlns:a16="http://schemas.microsoft.com/office/drawing/2014/main" val="3744384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32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08FB5B-76C5-F641-B55F-2222397A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time – 2 </a:t>
            </a:r>
            <a:r>
              <a:rPr lang="ru-RU" dirty="0"/>
              <a:t>секунды</a:t>
            </a:r>
          </a:p>
          <a:p>
            <a:r>
              <a:rPr lang="en-US" dirty="0"/>
              <a:t>Forward Delay – </a:t>
            </a:r>
            <a:r>
              <a:rPr lang="ru-RU" dirty="0"/>
              <a:t>15 секунд</a:t>
            </a:r>
          </a:p>
          <a:p>
            <a:pPr lvl="1"/>
            <a:r>
              <a:rPr lang="ru-RU" dirty="0"/>
              <a:t>Таймер в </a:t>
            </a:r>
            <a:r>
              <a:rPr lang="en-US" dirty="0"/>
              <a:t>802.1D </a:t>
            </a:r>
            <a:r>
              <a:rPr lang="ru-RU" dirty="0"/>
              <a:t>применяется дважды – для состояний </a:t>
            </a:r>
            <a:r>
              <a:rPr lang="en-US" dirty="0"/>
              <a:t>Listening </a:t>
            </a:r>
            <a:r>
              <a:rPr lang="ru-RU" dirty="0"/>
              <a:t>и </a:t>
            </a:r>
            <a:r>
              <a:rPr lang="en-US" dirty="0"/>
              <a:t>Learning</a:t>
            </a:r>
            <a:endParaRPr lang="ru-RU" dirty="0"/>
          </a:p>
          <a:p>
            <a:r>
              <a:rPr lang="en-US" dirty="0"/>
              <a:t>Max</a:t>
            </a:r>
            <a:r>
              <a:rPr lang="ru-RU" dirty="0"/>
              <a:t> </a:t>
            </a:r>
            <a:r>
              <a:rPr lang="en-US" dirty="0"/>
              <a:t>Age – </a:t>
            </a:r>
            <a:r>
              <a:rPr lang="ru-RU" dirty="0"/>
              <a:t>20 секунд</a:t>
            </a:r>
          </a:p>
          <a:p>
            <a:pPr lvl="1"/>
            <a:r>
              <a:rPr lang="ru-RU" dirty="0"/>
              <a:t>Время, в течение которого коммутатор «помнит» полученные </a:t>
            </a:r>
            <a:r>
              <a:rPr lang="en-US" dirty="0"/>
              <a:t>BPDU</a:t>
            </a:r>
            <a:endParaRPr lang="ru-RU" dirty="0"/>
          </a:p>
          <a:p>
            <a:r>
              <a:rPr lang="ru-RU" dirty="0"/>
              <a:t>Таймеры рассчитаны из рекомендуемых значений:</a:t>
            </a:r>
          </a:p>
          <a:p>
            <a:pPr lvl="1"/>
            <a:r>
              <a:rPr lang="en-IE" dirty="0"/>
              <a:t>Maximum bridge diameter</a:t>
            </a:r>
            <a:r>
              <a:rPr lang="ru-RU" dirty="0"/>
              <a:t> – 7 коммутаторов</a:t>
            </a:r>
          </a:p>
          <a:p>
            <a:pPr lvl="1"/>
            <a:r>
              <a:rPr lang="en-IE" dirty="0"/>
              <a:t>Maximum bridge transit delay</a:t>
            </a:r>
            <a:r>
              <a:rPr lang="ru-RU" dirty="0"/>
              <a:t> – 1 секунда</a:t>
            </a:r>
          </a:p>
          <a:p>
            <a:pPr lvl="1"/>
            <a:r>
              <a:rPr lang="en-US" dirty="0"/>
              <a:t>M</a:t>
            </a:r>
            <a:r>
              <a:rPr lang="en-IE" dirty="0" err="1"/>
              <a:t>aximum</a:t>
            </a:r>
            <a:r>
              <a:rPr lang="en-IE" dirty="0"/>
              <a:t> BPDU transmission delay </a:t>
            </a:r>
            <a:r>
              <a:rPr lang="ru-RU" dirty="0"/>
              <a:t>– </a:t>
            </a:r>
            <a:r>
              <a:rPr lang="en-IE" dirty="0"/>
              <a:t>1 </a:t>
            </a:r>
            <a:r>
              <a:rPr lang="ru-RU" dirty="0"/>
              <a:t>секунда</a:t>
            </a:r>
          </a:p>
          <a:p>
            <a:pPr lvl="1"/>
            <a:r>
              <a:rPr lang="en-US" dirty="0"/>
              <a:t>M</a:t>
            </a:r>
            <a:r>
              <a:rPr lang="en-IE" dirty="0" err="1"/>
              <a:t>aximum</a:t>
            </a:r>
            <a:r>
              <a:rPr lang="en-IE" dirty="0"/>
              <a:t> Message Age increment overestimate </a:t>
            </a:r>
            <a:r>
              <a:rPr lang="ru-RU" dirty="0"/>
              <a:t>– </a:t>
            </a:r>
            <a:r>
              <a:rPr lang="en-IE" dirty="0"/>
              <a:t>1 </a:t>
            </a:r>
            <a:r>
              <a:rPr lang="ru-RU" dirty="0"/>
              <a:t>секунда</a:t>
            </a:r>
          </a:p>
          <a:p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D0DCD-BE0E-544D-BBAD-CED0ED0D7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139704-938F-1E4A-9AB1-E38A3022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Таймеры </a:t>
            </a:r>
            <a:r>
              <a:rPr lang="ru-RU" dirty="0" err="1"/>
              <a:t>по-умолчанию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7247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1DCACE-0AAE-A842-9384-02D00E53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состоянии </a:t>
            </a:r>
            <a:r>
              <a:rPr lang="ru-RU" dirty="0" err="1"/>
              <a:t>Listening</a:t>
            </a:r>
            <a:r>
              <a:rPr lang="ru-RU" dirty="0"/>
              <a:t> порт ожидает завершения пересчета топологии</a:t>
            </a:r>
          </a:p>
          <a:p>
            <a:pPr lvl="1"/>
            <a:r>
              <a:rPr lang="ru-RU" dirty="0"/>
              <a:t>Из-за возможного наличия петли коммутация не осуществляется</a:t>
            </a:r>
          </a:p>
          <a:p>
            <a:pPr lvl="1"/>
            <a:r>
              <a:rPr lang="ru-RU" dirty="0"/>
              <a:t>Пополнение таблицы MAC-адресов не производится, т.к. кадры от узлов могут приходить с тех интерфейсов, которые позже не </a:t>
            </a:r>
            <a:r>
              <a:rPr lang="ru-RU" dirty="0" err="1"/>
              <a:t>разблокируются</a:t>
            </a:r>
            <a:endParaRPr lang="ru-RU" dirty="0"/>
          </a:p>
          <a:p>
            <a:pPr lvl="1"/>
            <a:r>
              <a:rPr lang="ru-RU" dirty="0"/>
              <a:t>Порт отправляет или принимает только </a:t>
            </a:r>
            <a:r>
              <a:rPr lang="en-US" dirty="0"/>
              <a:t>BPDU </a:t>
            </a:r>
            <a:r>
              <a:rPr lang="ru-RU" dirty="0"/>
              <a:t>протокола </a:t>
            </a:r>
            <a:r>
              <a:rPr lang="en-US" dirty="0"/>
              <a:t>STP</a:t>
            </a:r>
            <a:r>
              <a:rPr lang="ru-RU" dirty="0"/>
              <a:t> (исключение могут составлять некоммутируемые кадры</a:t>
            </a:r>
            <a:r>
              <a:rPr lang="en-US" dirty="0"/>
              <a:t> </a:t>
            </a:r>
            <a:r>
              <a:rPr lang="ru-RU" dirty="0"/>
              <a:t>протоколов </a:t>
            </a:r>
            <a:r>
              <a:rPr lang="en-US" dirty="0"/>
              <a:t>LLDP, CDP, VTP </a:t>
            </a:r>
            <a:r>
              <a:rPr lang="ru-RU" dirty="0"/>
              <a:t>и т.п.)</a:t>
            </a:r>
            <a:endParaRPr lang="en-US" dirty="0"/>
          </a:p>
          <a:p>
            <a:r>
              <a:rPr lang="ru-RU" dirty="0"/>
              <a:t>В состоянии </a:t>
            </a:r>
            <a:r>
              <a:rPr lang="en-US" dirty="0"/>
              <a:t>Learning </a:t>
            </a:r>
            <a:r>
              <a:rPr lang="ru-RU" dirty="0"/>
              <a:t>порт готов коммутировать кадры</a:t>
            </a:r>
            <a:endParaRPr lang="en-US" dirty="0"/>
          </a:p>
          <a:p>
            <a:pPr lvl="1"/>
            <a:r>
              <a:rPr lang="ru-RU" dirty="0"/>
              <a:t>Коммутация не осуществляется, т.к. возможно возникновение петли</a:t>
            </a:r>
          </a:p>
          <a:p>
            <a:pPr lvl="1"/>
            <a:r>
              <a:rPr lang="ru-RU" dirty="0"/>
              <a:t>Происходит наполнение таблицы </a:t>
            </a:r>
            <a:r>
              <a:rPr lang="en-US" dirty="0"/>
              <a:t>MAC</a:t>
            </a:r>
            <a:r>
              <a:rPr lang="ru-RU" dirty="0"/>
              <a:t>-адресов актуальной информацией</a:t>
            </a:r>
            <a:endParaRPr lang="en-US" dirty="0"/>
          </a:p>
          <a:p>
            <a:r>
              <a:rPr lang="ru-RU" dirty="0"/>
              <a:t>С настройками по умолчанию при пересчете топологии </a:t>
            </a:r>
            <a:r>
              <a:rPr lang="en-US" dirty="0"/>
              <a:t>STP </a:t>
            </a:r>
            <a:r>
              <a:rPr lang="ru-RU" dirty="0"/>
              <a:t>блокирует коммутацию на порту на 30 секунд</a:t>
            </a:r>
            <a:endParaRPr lang="en-US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127CD-C767-E94F-97F8-04E19BC936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458ED2-238D-5142-AE1A-6710AEB3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</a:t>
            </a:r>
            <a:r>
              <a:rPr lang="en-US" dirty="0"/>
              <a:t>Listening/Learning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981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88FC26-BB7B-8143-AF02-338BE4F0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Стабильные состояния</a:t>
            </a:r>
          </a:p>
          <a:p>
            <a:r>
              <a:rPr lang="en-US" dirty="0"/>
              <a:t>Forwarding</a:t>
            </a:r>
            <a:endParaRPr lang="ru-RU" dirty="0"/>
          </a:p>
          <a:p>
            <a:pPr lvl="1"/>
            <a:r>
              <a:rPr lang="ru-RU" dirty="0"/>
              <a:t>Осуществляется коммутация</a:t>
            </a:r>
          </a:p>
          <a:p>
            <a:pPr lvl="1"/>
            <a:r>
              <a:rPr lang="ru-RU" dirty="0"/>
              <a:t>Осуществляется нормальное пополнение таблицы </a:t>
            </a:r>
            <a:r>
              <a:rPr lang="en-US" dirty="0"/>
              <a:t>MAC-</a:t>
            </a:r>
            <a:r>
              <a:rPr lang="ru-RU" dirty="0"/>
              <a:t>адресов</a:t>
            </a:r>
          </a:p>
          <a:p>
            <a:pPr lvl="1"/>
            <a:r>
              <a:rPr lang="ru-RU" dirty="0"/>
              <a:t>Отправляются/принимаются </a:t>
            </a:r>
            <a:r>
              <a:rPr lang="en-US" dirty="0"/>
              <a:t>BPDU </a:t>
            </a:r>
            <a:r>
              <a:rPr lang="ru-RU" dirty="0"/>
              <a:t>и кадры служебных протоколов</a:t>
            </a:r>
          </a:p>
          <a:p>
            <a:r>
              <a:rPr lang="en-US" dirty="0"/>
              <a:t>Blocking</a:t>
            </a:r>
          </a:p>
          <a:p>
            <a:pPr lvl="1"/>
            <a:r>
              <a:rPr lang="ru-RU" dirty="0"/>
              <a:t>Коммутация не производится, полученные кадры сбрасываются</a:t>
            </a:r>
          </a:p>
          <a:p>
            <a:pPr lvl="1"/>
            <a:r>
              <a:rPr lang="ru-RU" dirty="0"/>
              <a:t>Пополнение таблицы </a:t>
            </a:r>
            <a:r>
              <a:rPr lang="en-US" dirty="0"/>
              <a:t>MAC-</a:t>
            </a:r>
            <a:r>
              <a:rPr lang="ru-RU" dirty="0"/>
              <a:t>адресов не производится</a:t>
            </a:r>
          </a:p>
          <a:p>
            <a:pPr lvl="1"/>
            <a:r>
              <a:rPr lang="en-US" dirty="0"/>
              <a:t>BPDU </a:t>
            </a:r>
            <a:r>
              <a:rPr lang="ru-RU" dirty="0"/>
              <a:t>принимаются (но не отправляются по определению)</a:t>
            </a:r>
          </a:p>
          <a:p>
            <a:pPr lvl="1"/>
            <a:r>
              <a:rPr lang="ru-RU" dirty="0"/>
              <a:t>Кадры некоммутируемых протоколов </a:t>
            </a:r>
            <a:r>
              <a:rPr lang="en-US" dirty="0"/>
              <a:t>(LLDP, VTP, CDP </a:t>
            </a:r>
            <a:r>
              <a:rPr lang="ru-RU" dirty="0"/>
              <a:t>и т.п.) отправляются и принимаются нормально</a:t>
            </a:r>
            <a:endParaRPr lang="en-US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E878F-3399-DB4E-A3E2-FB1F163E3E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A5BACF-CE76-DA4D-967C-459BCB5A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</a:t>
            </a:r>
            <a:r>
              <a:rPr lang="en-US" dirty="0"/>
              <a:t>Forwarding/Blocking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4666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6EFDF8-D57B-004A-BFC2-B1344F94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ее вызывает?</a:t>
            </a:r>
            <a:endParaRPr lang="en-US" dirty="0"/>
          </a:p>
          <a:p>
            <a:pPr lvl="1"/>
            <a:r>
              <a:rPr lang="ru-RU" dirty="0"/>
              <a:t>Получение </a:t>
            </a:r>
            <a:r>
              <a:rPr lang="en-IE" dirty="0"/>
              <a:t>Topology Change Notification BPDU </a:t>
            </a:r>
            <a:r>
              <a:rPr lang="ru-RU" dirty="0"/>
              <a:t>на </a:t>
            </a:r>
            <a:r>
              <a:rPr lang="en-IE" dirty="0"/>
              <a:t>Designated</a:t>
            </a:r>
            <a:r>
              <a:rPr lang="ru-RU" dirty="0"/>
              <a:t>-порту</a:t>
            </a:r>
            <a:endParaRPr lang="en-IE" dirty="0"/>
          </a:p>
          <a:p>
            <a:pPr lvl="1"/>
            <a:r>
              <a:rPr lang="ru-RU" dirty="0"/>
              <a:t>Получение роли </a:t>
            </a:r>
            <a:r>
              <a:rPr lang="en-US" dirty="0"/>
              <a:t>Root Bridge</a:t>
            </a:r>
            <a:endParaRPr lang="en-IE" dirty="0"/>
          </a:p>
          <a:p>
            <a:pPr lvl="1"/>
            <a:r>
              <a:rPr lang="ru-RU" dirty="0"/>
              <a:t>Переход порта из</a:t>
            </a:r>
            <a:r>
              <a:rPr lang="en-IE" dirty="0"/>
              <a:t> </a:t>
            </a:r>
            <a:r>
              <a:rPr lang="ru-RU" dirty="0"/>
              <a:t>состояний </a:t>
            </a:r>
            <a:r>
              <a:rPr lang="en-IE" dirty="0"/>
              <a:t>Forwarding </a:t>
            </a:r>
            <a:r>
              <a:rPr lang="ru-RU" dirty="0"/>
              <a:t>или</a:t>
            </a:r>
            <a:r>
              <a:rPr lang="en-IE" dirty="0"/>
              <a:t> Learning </a:t>
            </a:r>
            <a:r>
              <a:rPr lang="ru-RU" dirty="0"/>
              <a:t>в</a:t>
            </a:r>
            <a:r>
              <a:rPr lang="en-IE" dirty="0"/>
              <a:t> Blocking</a:t>
            </a:r>
          </a:p>
          <a:p>
            <a:pPr lvl="1"/>
            <a:r>
              <a:rPr lang="ru-RU" dirty="0"/>
              <a:t>Переход порта из состояния </a:t>
            </a:r>
            <a:r>
              <a:rPr lang="en-US" dirty="0"/>
              <a:t>Learning </a:t>
            </a:r>
            <a:r>
              <a:rPr lang="ru-RU" dirty="0"/>
              <a:t>в </a:t>
            </a:r>
            <a:r>
              <a:rPr lang="en-US" dirty="0"/>
              <a:t>Forwarding, </a:t>
            </a:r>
            <a:r>
              <a:rPr lang="ru-RU" dirty="0"/>
              <a:t>если на коммутаторе имеются </a:t>
            </a:r>
            <a:r>
              <a:rPr lang="en-US" dirty="0"/>
              <a:t>Designated-</a:t>
            </a:r>
            <a:r>
              <a:rPr lang="ru-RU" dirty="0"/>
              <a:t>порты</a:t>
            </a:r>
          </a:p>
          <a:p>
            <a:pPr lvl="2"/>
            <a:r>
              <a:rPr lang="ru-RU" dirty="0"/>
              <a:t>Смена </a:t>
            </a:r>
            <a:r>
              <a:rPr lang="en-US" dirty="0"/>
              <a:t>Root-</a:t>
            </a:r>
            <a:r>
              <a:rPr lang="ru-RU" dirty="0"/>
              <a:t>порта на транзитном коммутаторе</a:t>
            </a:r>
          </a:p>
          <a:p>
            <a:pPr lvl="2"/>
            <a:r>
              <a:rPr lang="ru-RU" dirty="0"/>
              <a:t>Активация нового </a:t>
            </a:r>
            <a:r>
              <a:rPr lang="en-US" dirty="0"/>
              <a:t>Designated-</a:t>
            </a:r>
            <a:r>
              <a:rPr lang="ru-RU" dirty="0"/>
              <a:t>порта</a:t>
            </a:r>
          </a:p>
          <a:p>
            <a:r>
              <a:rPr lang="ru-RU" dirty="0"/>
              <a:t>Что это по факту?</a:t>
            </a:r>
          </a:p>
          <a:p>
            <a:pPr lvl="1"/>
            <a:r>
              <a:rPr lang="ru-RU" dirty="0"/>
              <a:t>Очистка таблиц</a:t>
            </a:r>
            <a:r>
              <a:rPr lang="en-US" dirty="0"/>
              <a:t> MAC-</a:t>
            </a:r>
            <a:r>
              <a:rPr lang="ru-RU" dirty="0"/>
              <a:t>адресов на всех коммутаторах</a:t>
            </a:r>
          </a:p>
          <a:p>
            <a:pPr lvl="1"/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1A3E4-4831-F440-995C-894219E95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5A6852-59FB-3440-95B9-15576107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Смена топологии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07825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756E6-6F80-FF46-B991-EC801E1BC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878" y="1807060"/>
            <a:ext cx="5771403" cy="423082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5AFD9-533D-944C-B3F5-1C1062CFFA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D07497-20A2-F540-A5BC-CFF2F411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Разберем топологию?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7767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DB3F4-7502-0449-9A93-3C13EC8D4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BDC20-6EF4-7B4A-A805-CB89FFC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 в выпуске:</a:t>
            </a:r>
            <a:endParaRPr lang="en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28DDC-214C-5A4F-858E-C6B3B5A4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STP</a:t>
            </a:r>
            <a:endParaRPr lang="ru-RU" dirty="0"/>
          </a:p>
          <a:p>
            <a:pPr lvl="1"/>
            <a:r>
              <a:rPr lang="ru-RU" dirty="0"/>
              <a:t>Выбор корневого коммутатора</a:t>
            </a:r>
          </a:p>
          <a:p>
            <a:pPr lvl="1"/>
            <a:r>
              <a:rPr lang="ru-RU" dirty="0"/>
              <a:t>Выбор корневого порта</a:t>
            </a:r>
          </a:p>
          <a:p>
            <a:pPr lvl="1"/>
            <a:r>
              <a:rPr lang="ru-RU" dirty="0"/>
              <a:t>Основные таймеры</a:t>
            </a:r>
          </a:p>
          <a:p>
            <a:r>
              <a:rPr lang="en-US" dirty="0"/>
              <a:t>RSTP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4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864F-5741-5C49-9F83-9FE5595E4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RSTP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0DE51-3715-884C-932F-9C881E3EE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0E8C-6989-9A4F-9D8E-E2C79172AD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8686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EE90F-8080-4F41-B450-1225E9F1A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 тот же алгоритм расчета дерева, что и </a:t>
            </a:r>
            <a:r>
              <a:rPr lang="en-US" dirty="0"/>
              <a:t>STP</a:t>
            </a:r>
          </a:p>
          <a:p>
            <a:pPr lvl="1"/>
            <a:r>
              <a:rPr lang="ru-RU" dirty="0"/>
              <a:t>По тому же принципу выбираются корневой коммутатор и </a:t>
            </a:r>
            <a:r>
              <a:rPr lang="en-US" dirty="0"/>
              <a:t>forwarding-</a:t>
            </a:r>
            <a:r>
              <a:rPr lang="ru-RU" dirty="0"/>
              <a:t>порты</a:t>
            </a:r>
          </a:p>
          <a:p>
            <a:pPr lvl="1"/>
            <a:r>
              <a:rPr lang="ru-RU" dirty="0"/>
              <a:t>Обратно совместим с «медленным» </a:t>
            </a:r>
            <a:r>
              <a:rPr lang="en-US" dirty="0"/>
              <a:t>STP</a:t>
            </a:r>
          </a:p>
          <a:p>
            <a:r>
              <a:rPr lang="ru-RU" dirty="0"/>
              <a:t>Значительно уменьшает как время пересчета топологии, так и время восстановления работоспособности сети после отказа</a:t>
            </a:r>
          </a:p>
          <a:p>
            <a:pPr lvl="1"/>
            <a:r>
              <a:rPr lang="ru-RU" dirty="0"/>
              <a:t>В основном за счет отказа от поддержки </a:t>
            </a:r>
            <a:r>
              <a:rPr lang="en-US" dirty="0"/>
              <a:t>shared </a:t>
            </a:r>
            <a:r>
              <a:rPr lang="ru-RU" dirty="0"/>
              <a:t>топологий</a:t>
            </a:r>
          </a:p>
          <a:p>
            <a:r>
              <a:rPr lang="ru-RU" dirty="0"/>
              <a:t>Особенно влияют на ускорение:</a:t>
            </a:r>
          </a:p>
          <a:p>
            <a:pPr lvl="1"/>
            <a:r>
              <a:rPr lang="ru-RU" dirty="0"/>
              <a:t>Появление сообщений «запрос-ответ», синхронизирующих состояние двух коммутаторов на </a:t>
            </a:r>
            <a:r>
              <a:rPr lang="en-US" dirty="0"/>
              <a:t>P2P-</a:t>
            </a:r>
            <a:r>
              <a:rPr lang="ru-RU" dirty="0"/>
              <a:t>канале не за </a:t>
            </a:r>
            <a:r>
              <a:rPr lang="en-US" dirty="0"/>
              <a:t>Hello time, </a:t>
            </a:r>
            <a:r>
              <a:rPr lang="ru-RU" dirty="0"/>
              <a:t>а за единицы миллисекунд</a:t>
            </a:r>
          </a:p>
          <a:p>
            <a:pPr lvl="1"/>
            <a:r>
              <a:rPr lang="ru-RU" dirty="0"/>
              <a:t>Появление </a:t>
            </a:r>
            <a:r>
              <a:rPr lang="en-US" dirty="0"/>
              <a:t>Edge port, </a:t>
            </a:r>
            <a:r>
              <a:rPr lang="ru-RU" dirty="0"/>
              <a:t>на котором коммутация выполняется сразу после включения (но возможно кратковременное формирование петли)</a:t>
            </a:r>
            <a:endParaRPr lang="en-US" dirty="0"/>
          </a:p>
          <a:p>
            <a:pPr lvl="2"/>
            <a:r>
              <a:rPr lang="ru-RU" dirty="0"/>
              <a:t>Смена состояния </a:t>
            </a:r>
            <a:r>
              <a:rPr lang="en-US" dirty="0"/>
              <a:t>Edge-</a:t>
            </a:r>
            <a:r>
              <a:rPr lang="ru-RU" dirty="0"/>
              <a:t>порта на </a:t>
            </a:r>
            <a:r>
              <a:rPr lang="en-US" dirty="0"/>
              <a:t>Forwarding </a:t>
            </a:r>
            <a:r>
              <a:rPr lang="ru-RU" dirty="0"/>
              <a:t>не вызывает смену топологии</a:t>
            </a:r>
          </a:p>
          <a:p>
            <a:pPr lvl="1"/>
            <a:endParaRPr lang="ru-RU" dirty="0"/>
          </a:p>
          <a:p>
            <a:endParaRPr lang="en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E7342E-0E11-D24C-B2F2-09AB20D2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Rapid Spanning Tree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8D6F968-2231-0D42-BE18-CE769416AC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165" y="6597350"/>
            <a:ext cx="4114800" cy="260650"/>
          </a:xfrm>
        </p:spPr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</p:spTree>
    <p:extLst>
      <p:ext uri="{BB962C8B-B14F-4D97-AF65-F5344CB8AC3E}">
        <p14:creationId xmlns:p14="http://schemas.microsoft.com/office/powerpoint/2010/main" val="167627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395204-FAF6-1747-91A2-D1B3CECC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Edge: </a:t>
            </a:r>
            <a:r>
              <a:rPr lang="ru-RU" dirty="0"/>
              <a:t>пограничный порт, за которым расположен конечный узел</a:t>
            </a:r>
          </a:p>
          <a:p>
            <a:pPr lvl="1"/>
            <a:r>
              <a:rPr lang="ru-RU" dirty="0"/>
              <a:t>При включении немедленно переходит в </a:t>
            </a:r>
            <a:r>
              <a:rPr lang="en-US" dirty="0"/>
              <a:t>Designated Forwarding</a:t>
            </a:r>
          </a:p>
          <a:p>
            <a:pPr lvl="1"/>
            <a:r>
              <a:rPr lang="ru-RU" dirty="0"/>
              <a:t>Меняет тип при получении </a:t>
            </a:r>
            <a:r>
              <a:rPr lang="en-US" dirty="0"/>
              <a:t>BPDU</a:t>
            </a:r>
          </a:p>
          <a:p>
            <a:r>
              <a:rPr lang="ru-RU" dirty="0"/>
              <a:t> </a:t>
            </a:r>
            <a:r>
              <a:rPr lang="en-US" dirty="0"/>
              <a:t>Point-to-point: </a:t>
            </a:r>
            <a:r>
              <a:rPr lang="ru-RU" dirty="0"/>
              <a:t>порт, "смотрящий" на </a:t>
            </a:r>
            <a:r>
              <a:rPr lang="ru-RU" u="sng" dirty="0"/>
              <a:t>один</a:t>
            </a:r>
            <a:r>
              <a:rPr lang="ru-RU" dirty="0"/>
              <a:t> транзитный коммутатор</a:t>
            </a:r>
          </a:p>
          <a:p>
            <a:pPr lvl="1"/>
            <a:r>
              <a:rPr lang="ru-RU" dirty="0"/>
              <a:t>Используются механизмы ускорения </a:t>
            </a:r>
            <a:r>
              <a:rPr lang="en-US" dirty="0"/>
              <a:t>RSTP proposal/agreement</a:t>
            </a:r>
          </a:p>
          <a:p>
            <a:pPr lvl="1"/>
            <a:r>
              <a:rPr lang="ru-RU" dirty="0"/>
              <a:t>Назначается по умолчанию на полнодуплексных интерфейсах</a:t>
            </a:r>
          </a:p>
          <a:p>
            <a:r>
              <a:rPr lang="en-US" dirty="0"/>
              <a:t>Shared: </a:t>
            </a:r>
            <a:r>
              <a:rPr lang="ru-RU" dirty="0"/>
              <a:t>порт, "смотрящий" на </a:t>
            </a:r>
            <a:r>
              <a:rPr lang="ru-RU" u="sng" dirty="0"/>
              <a:t>несколько</a:t>
            </a:r>
            <a:r>
              <a:rPr lang="ru-RU" dirty="0"/>
              <a:t> коммутаторов</a:t>
            </a:r>
          </a:p>
          <a:p>
            <a:pPr lvl="1"/>
            <a:r>
              <a:rPr lang="ru-RU" dirty="0"/>
              <a:t>Механизмы ускорения отключены</a:t>
            </a:r>
          </a:p>
          <a:p>
            <a:pPr lvl="1"/>
            <a:r>
              <a:rPr lang="ru-RU" dirty="0"/>
              <a:t>Назначаются по умолчанию на полудуплексных интерфейсах</a:t>
            </a:r>
            <a:endParaRPr lang="en-IE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4660F-8CA5-D441-B6F3-E3B828D18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33170-EC29-F442-A7D4-E0D3688A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Порты в </a:t>
            </a:r>
            <a:r>
              <a:rPr lang="en-US" dirty="0"/>
              <a:t>RSTP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8800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C3779D-EA1B-1349-BCD4-9352AF72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Proposal </a:t>
            </a:r>
            <a:r>
              <a:rPr lang="ru-RU" dirty="0"/>
              <a:t>отправляется портом, который хочет стать </a:t>
            </a:r>
            <a:r>
              <a:rPr lang="en-GB" dirty="0"/>
              <a:t>Designated</a:t>
            </a:r>
            <a:endParaRPr lang="ru-RU" dirty="0"/>
          </a:p>
          <a:p>
            <a:r>
              <a:rPr lang="ru-RU" dirty="0"/>
              <a:t>При получении </a:t>
            </a:r>
            <a:r>
              <a:rPr lang="en-US" dirty="0"/>
              <a:t>Proposal, </a:t>
            </a:r>
            <a:r>
              <a:rPr lang="ru-RU" dirty="0"/>
              <a:t>коммутатор «выключает» все порты, не являющиеся </a:t>
            </a:r>
            <a:r>
              <a:rPr lang="en-GB" dirty="0"/>
              <a:t>Edge-</a:t>
            </a:r>
            <a:r>
              <a:rPr lang="ru-RU" dirty="0"/>
              <a:t>портами</a:t>
            </a:r>
          </a:p>
          <a:p>
            <a:r>
              <a:rPr lang="ru-RU" dirty="0"/>
              <a:t>Весь этот процесс теперь не привязан к таймерам</a:t>
            </a:r>
            <a:endParaRPr lang="en-US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13C20-9676-FC4F-9734-66413A004E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EB51FE-1591-5641-BBE4-5269A736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</a:t>
            </a:r>
            <a:r>
              <a:rPr lang="en-US" dirty="0"/>
              <a:t>A-P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31871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ECCBED-2860-264B-BDE9-68B57932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Механизм ускорения сходимости в </a:t>
            </a:r>
            <a:r>
              <a:rPr lang="en-US" dirty="0"/>
              <a:t>RSTP</a:t>
            </a:r>
            <a:endParaRPr lang="ru-RU" dirty="0"/>
          </a:p>
          <a:p>
            <a:pPr lvl="1"/>
            <a:r>
              <a:rPr lang="ru-RU" dirty="0"/>
              <a:t>Работает в </a:t>
            </a:r>
            <a:r>
              <a:rPr lang="en-US" dirty="0"/>
              <a:t>point-to-point </a:t>
            </a:r>
            <a:r>
              <a:rPr lang="ru-RU" dirty="0"/>
              <a:t>сегменте, где по определению один сосед</a:t>
            </a:r>
          </a:p>
          <a:p>
            <a:pPr lvl="1"/>
            <a:r>
              <a:rPr lang="en-US" dirty="0"/>
              <a:t>Designated Bridge </a:t>
            </a:r>
            <a:r>
              <a:rPr lang="ru-RU" dirty="0"/>
              <a:t>в сегменте выбирается не за </a:t>
            </a:r>
            <a:r>
              <a:rPr lang="en-US" dirty="0"/>
              <a:t>Forward Delay, </a:t>
            </a:r>
            <a:r>
              <a:rPr lang="ru-RU" dirty="0"/>
              <a:t>а за </a:t>
            </a:r>
            <a:r>
              <a:rPr lang="en-US" dirty="0"/>
              <a:t>~</a:t>
            </a:r>
            <a:r>
              <a:rPr lang="ru-RU" dirty="0"/>
              <a:t>10мс</a:t>
            </a:r>
            <a:endParaRPr lang="en-US" dirty="0"/>
          </a:p>
          <a:p>
            <a:r>
              <a:rPr lang="ru-RU" dirty="0"/>
              <a:t>Два коммутатора договариваются о будущем </a:t>
            </a:r>
            <a:r>
              <a:rPr lang="en-US" dirty="0"/>
              <a:t>Designated Bridge</a:t>
            </a:r>
          </a:p>
          <a:p>
            <a:pPr lvl="1"/>
            <a:r>
              <a:rPr lang="en-US" dirty="0"/>
              <a:t>Designated bridge </a:t>
            </a:r>
            <a:r>
              <a:rPr lang="ru-RU" dirty="0"/>
              <a:t>отправляет </a:t>
            </a:r>
            <a:r>
              <a:rPr lang="en-US" dirty="0"/>
              <a:t>BPDU </a:t>
            </a:r>
            <a:r>
              <a:rPr lang="ru-RU" dirty="0"/>
              <a:t>с установленным флагом </a:t>
            </a:r>
            <a:r>
              <a:rPr lang="en-US" dirty="0"/>
              <a:t>Proposal</a:t>
            </a:r>
          </a:p>
          <a:p>
            <a:pPr lvl="1"/>
            <a:r>
              <a:rPr lang="ru-RU" dirty="0"/>
              <a:t>Нижестоящий коммутатор отвечает </a:t>
            </a:r>
            <a:r>
              <a:rPr lang="en-US" dirty="0"/>
              <a:t>inferior BPDU </a:t>
            </a:r>
            <a:r>
              <a:rPr lang="ru-RU" dirty="0"/>
              <a:t>с флагом </a:t>
            </a:r>
            <a:r>
              <a:rPr lang="en-US" dirty="0"/>
              <a:t>Agreement</a:t>
            </a:r>
          </a:p>
          <a:p>
            <a:pPr lvl="1"/>
            <a:endParaRPr lang="en-IE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C989F-71A5-BB4D-870C-3A361E4E9C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83FFC2-8708-9743-BD6E-1B2AB0B2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Proposal/Agreement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37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68DC9E-B0E9-3A45-8440-65F120387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 порту подключается устройство, поддерживающее только классический </a:t>
            </a:r>
            <a:r>
              <a:rPr lang="en-GB" dirty="0"/>
              <a:t>STP</a:t>
            </a:r>
            <a:endParaRPr lang="ru-RU" dirty="0"/>
          </a:p>
          <a:p>
            <a:r>
              <a:rPr lang="ru-RU" dirty="0"/>
              <a:t>Коммутатор определил соединение как </a:t>
            </a:r>
            <a:r>
              <a:rPr lang="en-GB" dirty="0"/>
              <a:t>shared</a:t>
            </a:r>
            <a:endParaRPr lang="ru-RU" dirty="0"/>
          </a:p>
          <a:p>
            <a:r>
              <a:rPr lang="ru-RU" dirty="0"/>
              <a:t>Подключено устройство, не участвующее в </a:t>
            </a:r>
            <a:r>
              <a:rPr lang="en-GB" dirty="0"/>
              <a:t>STP, </a:t>
            </a:r>
            <a:r>
              <a:rPr lang="ru-RU" dirty="0"/>
              <a:t>и на порту не задан тип </a:t>
            </a:r>
            <a:r>
              <a:rPr lang="en-GB" dirty="0"/>
              <a:t>edge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B9FC4-4854-B14D-90F8-F5CFA14820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251316-F3FB-DF41-9E2D-EB4C5E31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RSTP </a:t>
            </a:r>
            <a:r>
              <a:rPr lang="ru-RU" dirty="0"/>
              <a:t>может быть медленным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37839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3A7AFC-0275-724E-8AB8-788C95AC2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RU" dirty="0"/>
              <a:t>Per-VLAN</a:t>
            </a:r>
            <a:br>
              <a:rPr lang="en-RU" dirty="0"/>
            </a:br>
            <a:r>
              <a:rPr lang="en-RU" dirty="0"/>
              <a:t>Spanning Tree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5AF3B48-0E1D-BD4F-AA2E-1AC1BCE61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90760E-4D42-504B-9A59-0744D1B73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48951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6F12D-D2C6-B940-9721-68CAE1B0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STP </a:t>
            </a:r>
            <a:r>
              <a:rPr lang="ru-RU" dirty="0"/>
              <a:t>блокирует коммутацию на порту без учета информации о </a:t>
            </a:r>
            <a:r>
              <a:rPr lang="en-US" dirty="0"/>
              <a:t>VLAN</a:t>
            </a:r>
          </a:p>
          <a:p>
            <a:pPr lvl="1"/>
            <a:r>
              <a:rPr lang="ru-RU" dirty="0" err="1"/>
              <a:t>Остовное</a:t>
            </a:r>
            <a:r>
              <a:rPr lang="ru-RU" dirty="0"/>
              <a:t> дерево в 802.1</a:t>
            </a:r>
            <a:r>
              <a:rPr lang="en-US" dirty="0"/>
              <a:t>D </a:t>
            </a:r>
            <a:r>
              <a:rPr lang="ru-RU" dirty="0"/>
              <a:t>строится по всей физической топологии, а не по отдельным логическим виртуальным </a:t>
            </a:r>
            <a:r>
              <a:rPr lang="ru-RU" dirty="0" err="1"/>
              <a:t>поддоменам</a:t>
            </a:r>
            <a:r>
              <a:rPr lang="en-US" dirty="0"/>
              <a:t> (VLAN)</a:t>
            </a:r>
          </a:p>
          <a:p>
            <a:r>
              <a:rPr lang="ru-RU" dirty="0"/>
              <a:t>Есть вероятность блокировки коммутации там, где физически петля существует, но логически ее нет (равно как нет и последствий петли)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8D887-32D6-6048-AB63-4EFF89881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46BDEE-2636-8644-8A87-E074ADC0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STP + VLAN</a:t>
            </a:r>
          </a:p>
        </p:txBody>
      </p:sp>
    </p:spTree>
    <p:extLst>
      <p:ext uri="{BB962C8B-B14F-4D97-AF65-F5344CB8AC3E}">
        <p14:creationId xmlns:p14="http://schemas.microsoft.com/office/powerpoint/2010/main" val="354097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ABC2EB-922F-E847-B52D-BA1E9743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PVST - </a:t>
            </a:r>
            <a:r>
              <a:rPr lang="ru-RU" dirty="0" err="1"/>
              <a:t>проприетарный</a:t>
            </a:r>
            <a:r>
              <a:rPr lang="ru-RU" dirty="0"/>
              <a:t> протокол с поддержкой</a:t>
            </a:r>
            <a:r>
              <a:rPr lang="en-US" dirty="0"/>
              <a:t> VLAN</a:t>
            </a:r>
            <a:endParaRPr lang="ru-RU" dirty="0"/>
          </a:p>
          <a:p>
            <a:pPr lvl="1"/>
            <a:r>
              <a:rPr lang="en-US" dirty="0"/>
              <a:t>PVST </a:t>
            </a:r>
            <a:r>
              <a:rPr lang="ru-RU" dirty="0"/>
              <a:t>поддерживает </a:t>
            </a:r>
            <a:r>
              <a:rPr lang="ru-RU" dirty="0" err="1"/>
              <a:t>транки</a:t>
            </a:r>
            <a:r>
              <a:rPr lang="ru-RU" dirty="0"/>
              <a:t> </a:t>
            </a:r>
            <a:r>
              <a:rPr lang="en-US" dirty="0"/>
              <a:t>ISL, PVST+ </a:t>
            </a:r>
            <a:r>
              <a:rPr lang="ru-RU" dirty="0"/>
              <a:t>поддерживает также </a:t>
            </a:r>
            <a:r>
              <a:rPr lang="ru-RU" dirty="0" err="1"/>
              <a:t>транки</a:t>
            </a:r>
            <a:r>
              <a:rPr lang="ru-RU" dirty="0"/>
              <a:t> </a:t>
            </a:r>
            <a:r>
              <a:rPr lang="en-US" dirty="0"/>
              <a:t>802.1Q</a:t>
            </a:r>
            <a:r>
              <a:rPr lang="ru-RU" dirty="0"/>
              <a:t>, </a:t>
            </a:r>
            <a:r>
              <a:rPr lang="en-US" dirty="0"/>
              <a:t>PVRST </a:t>
            </a:r>
            <a:r>
              <a:rPr lang="ru-RU" dirty="0"/>
              <a:t>(</a:t>
            </a:r>
            <a:r>
              <a:rPr lang="en-US" dirty="0"/>
              <a:t>Rapid PVST+) </a:t>
            </a:r>
            <a:r>
              <a:rPr lang="ru-RU" dirty="0"/>
              <a:t>добавляет механизмы ускорения </a:t>
            </a:r>
            <a:r>
              <a:rPr lang="en-US" dirty="0"/>
              <a:t>RSTP</a:t>
            </a:r>
          </a:p>
          <a:p>
            <a:pPr lvl="1"/>
            <a:r>
              <a:rPr lang="ru-RU" dirty="0"/>
              <a:t>Строит дерево не по физической топологии, а по </a:t>
            </a:r>
            <a:r>
              <a:rPr lang="en-US" dirty="0"/>
              <a:t>VLAN</a:t>
            </a:r>
            <a:endParaRPr lang="ru-RU" dirty="0"/>
          </a:p>
          <a:p>
            <a:r>
              <a:rPr lang="ru-RU" dirty="0"/>
              <a:t>В протоколах семейства </a:t>
            </a:r>
            <a:r>
              <a:rPr lang="en-US" dirty="0"/>
              <a:t>PVST </a:t>
            </a:r>
            <a:r>
              <a:rPr lang="ru-RU" dirty="0"/>
              <a:t>строится одно дерево за каждый </a:t>
            </a:r>
            <a:r>
              <a:rPr lang="en-US" dirty="0"/>
              <a:t>VLAN</a:t>
            </a:r>
            <a:endParaRPr lang="ru-RU" dirty="0"/>
          </a:p>
          <a:p>
            <a:pPr lvl="1"/>
            <a:r>
              <a:rPr lang="ru-RU" dirty="0"/>
              <a:t>Много </a:t>
            </a:r>
            <a:r>
              <a:rPr lang="en-US" dirty="0"/>
              <a:t>VLAN – </a:t>
            </a:r>
            <a:r>
              <a:rPr lang="ru-RU" dirty="0"/>
              <a:t>много </a:t>
            </a:r>
            <a:r>
              <a:rPr lang="en-US" dirty="0"/>
              <a:t>BPDU </a:t>
            </a:r>
            <a:r>
              <a:rPr lang="ru-RU" dirty="0"/>
              <a:t>в </a:t>
            </a:r>
            <a:r>
              <a:rPr lang="ru-RU" dirty="0" err="1"/>
              <a:t>транке</a:t>
            </a:r>
            <a:endParaRPr lang="en-US" dirty="0"/>
          </a:p>
          <a:p>
            <a:r>
              <a:rPr lang="ru-RU" dirty="0"/>
              <a:t>Для идентификации </a:t>
            </a:r>
            <a:r>
              <a:rPr lang="en-US" dirty="0"/>
              <a:t>VLAN </a:t>
            </a:r>
            <a:r>
              <a:rPr lang="ru-RU" dirty="0"/>
              <a:t>используем дополнительное </a:t>
            </a:r>
            <a:r>
              <a:rPr lang="en-US" dirty="0"/>
              <a:t>TLV</a:t>
            </a:r>
          </a:p>
          <a:p>
            <a:pPr lvl="1"/>
            <a:r>
              <a:rPr lang="ru-RU" dirty="0"/>
              <a:t>Почему нельзя использовать </a:t>
            </a:r>
            <a:r>
              <a:rPr lang="en-US" dirty="0"/>
              <a:t>802.1Q </a:t>
            </a:r>
            <a:r>
              <a:rPr lang="ru-RU" dirty="0"/>
              <a:t>метку?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1A7CC-4784-4A40-B01B-01CA93F174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0544A-4F47-034F-AFCB-59C24249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PVST(+)</a:t>
            </a:r>
          </a:p>
        </p:txBody>
      </p:sp>
    </p:spTree>
    <p:extLst>
      <p:ext uri="{BB962C8B-B14F-4D97-AF65-F5344CB8AC3E}">
        <p14:creationId xmlns:p14="http://schemas.microsoft.com/office/powerpoint/2010/main" val="184428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C4C5C5-7630-1240-90C6-D978669DC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Немного практики</a:t>
            </a:r>
            <a:endParaRPr lang="en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86510A7-75B5-1847-A001-DDE554CEC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5CC3C2-EDC2-224F-960B-9BF9A9DC1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2319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B93812-1D96-1A47-B0E8-3612B0305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STP</a:t>
            </a:r>
            <a:endParaRPr lang="en-RU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D785B1E-E73F-DA44-B8FF-8780700FB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7ABFA52-391A-5648-AA6E-3BD343FAC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0DA2C-2586-1847-BA0C-0D935DC8748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97650"/>
            <a:ext cx="4114800" cy="2603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13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7ADA77-957B-B34E-8364-1698A4E31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Шторм из широковещательных кадров</a:t>
            </a:r>
          </a:p>
          <a:p>
            <a:r>
              <a:rPr lang="ru-RU" dirty="0"/>
              <a:t>Нестабильность базы </a:t>
            </a:r>
            <a:r>
              <a:rPr lang="en-US" dirty="0"/>
              <a:t>MAC-</a:t>
            </a:r>
            <a:r>
              <a:rPr lang="ru-RU" dirty="0"/>
              <a:t>адресов</a:t>
            </a:r>
          </a:p>
          <a:p>
            <a:r>
              <a:rPr lang="ru-RU" dirty="0"/>
              <a:t>Множественная повторная доставка кадра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CE024-E1E1-9F4E-9321-346D13739A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0E9B6B-6840-4749-B115-D95817C0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в сетях с избыточностью</a:t>
            </a:r>
            <a:endParaRPr lang="en-RU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9625CC6-53B7-0444-9EBE-833818D72739}"/>
              </a:ext>
            </a:extLst>
          </p:cNvPr>
          <p:cNvCxnSpPr>
            <a:cxnSpLocks/>
          </p:cNvCxnSpPr>
          <p:nvPr/>
        </p:nvCxnSpPr>
        <p:spPr>
          <a:xfrm>
            <a:off x="5206001" y="5507782"/>
            <a:ext cx="177999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951423B-E08E-6844-8B13-F31FC4A33C89}"/>
              </a:ext>
            </a:extLst>
          </p:cNvPr>
          <p:cNvCxnSpPr>
            <a:cxnSpLocks/>
          </p:cNvCxnSpPr>
          <p:nvPr/>
        </p:nvCxnSpPr>
        <p:spPr>
          <a:xfrm flipH="1">
            <a:off x="5206001" y="5788430"/>
            <a:ext cx="1779998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6CE8F2B-D1E4-1C4C-BFB0-5E6E6854BFD4}"/>
              </a:ext>
            </a:extLst>
          </p:cNvPr>
          <p:cNvCxnSpPr>
            <a:cxnSpLocks/>
          </p:cNvCxnSpPr>
          <p:nvPr/>
        </p:nvCxnSpPr>
        <p:spPr>
          <a:xfrm>
            <a:off x="5206001" y="3472428"/>
            <a:ext cx="1779998" cy="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5F18432-9194-A64A-AC3E-34D38B7E4773}"/>
              </a:ext>
            </a:extLst>
          </p:cNvPr>
          <p:cNvCxnSpPr>
            <a:cxnSpLocks/>
          </p:cNvCxnSpPr>
          <p:nvPr/>
        </p:nvCxnSpPr>
        <p:spPr>
          <a:xfrm flipH="1">
            <a:off x="5206001" y="3753076"/>
            <a:ext cx="177999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BB5037-8B3C-504A-AD90-A0D945E815F8}"/>
              </a:ext>
            </a:extLst>
          </p:cNvPr>
          <p:cNvCxnSpPr>
            <a:cxnSpLocks/>
          </p:cNvCxnSpPr>
          <p:nvPr/>
        </p:nvCxnSpPr>
        <p:spPr>
          <a:xfrm>
            <a:off x="4938445" y="3889008"/>
            <a:ext cx="0" cy="14731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0662E27-37EA-804F-8829-4F02417C3D43}"/>
              </a:ext>
            </a:extLst>
          </p:cNvPr>
          <p:cNvCxnSpPr>
            <a:cxnSpLocks/>
          </p:cNvCxnSpPr>
          <p:nvPr/>
        </p:nvCxnSpPr>
        <p:spPr>
          <a:xfrm flipV="1">
            <a:off x="4570596" y="3815420"/>
            <a:ext cx="0" cy="1610779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01C2627-F07F-1F40-B870-91BBEA86542E}"/>
              </a:ext>
            </a:extLst>
          </p:cNvPr>
          <p:cNvCxnSpPr>
            <a:cxnSpLocks/>
          </p:cNvCxnSpPr>
          <p:nvPr/>
        </p:nvCxnSpPr>
        <p:spPr>
          <a:xfrm flipH="1" flipV="1">
            <a:off x="7278450" y="3889008"/>
            <a:ext cx="0" cy="14731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A90DD9A-62FC-1648-BC9D-83CB2E85E14F}"/>
              </a:ext>
            </a:extLst>
          </p:cNvPr>
          <p:cNvCxnSpPr>
            <a:cxnSpLocks/>
          </p:cNvCxnSpPr>
          <p:nvPr/>
        </p:nvCxnSpPr>
        <p:spPr>
          <a:xfrm flipH="1">
            <a:off x="7608956" y="3821844"/>
            <a:ext cx="0" cy="1610779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stealth" w="med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87EBAD8-C9DD-AA4C-B786-3DE0B24AF7EB}"/>
              </a:ext>
            </a:extLst>
          </p:cNvPr>
          <p:cNvGrpSpPr/>
          <p:nvPr/>
        </p:nvGrpSpPr>
        <p:grpSpPr>
          <a:xfrm>
            <a:off x="2617569" y="3249878"/>
            <a:ext cx="6987949" cy="2755158"/>
            <a:chOff x="1700339" y="2989317"/>
            <a:chExt cx="8644133" cy="3408146"/>
          </a:xfrm>
        </p:grpSpPr>
        <p:sp>
          <p:nvSpPr>
            <p:cNvPr id="104" name="Line 48">
              <a:extLst>
                <a:ext uri="{FF2B5EF4-FFF2-40B4-BE49-F238E27FC236}">
                  <a16:creationId xmlns:a16="http://schemas.microsoft.com/office/drawing/2014/main" id="{5DB01BB1-5185-D74D-B082-415C4BC10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584" y="5949280"/>
              <a:ext cx="7344816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5" name="Line 48">
              <a:extLst>
                <a:ext uri="{FF2B5EF4-FFF2-40B4-BE49-F238E27FC236}">
                  <a16:creationId xmlns:a16="http://schemas.microsoft.com/office/drawing/2014/main" id="{91FD7459-58D3-7D44-AC78-EBD73FC9A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2930" y="3429000"/>
              <a:ext cx="0" cy="252028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6" name="Line 48">
              <a:extLst>
                <a:ext uri="{FF2B5EF4-FFF2-40B4-BE49-F238E27FC236}">
                  <a16:creationId xmlns:a16="http://schemas.microsoft.com/office/drawing/2014/main" id="{B2B23A69-DEFE-8241-9497-12EDE857D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69707" y="3429000"/>
              <a:ext cx="0" cy="252028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Line 48">
              <a:extLst>
                <a:ext uri="{FF2B5EF4-FFF2-40B4-BE49-F238E27FC236}">
                  <a16:creationId xmlns:a16="http://schemas.microsoft.com/office/drawing/2014/main" id="{3FF38C16-26F9-4D4C-99A6-0070193AC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1584" y="3429000"/>
              <a:ext cx="7344816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108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CDD7DD8B-6F30-0D44-8491-613004AA38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3791744" y="3173836"/>
              <a:ext cx="1110500" cy="515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7C173C56-53DA-644A-AB1A-4C994DC932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7104112" y="3173836"/>
              <a:ext cx="1110500" cy="515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0E04BD03-3A57-1248-B0E8-9BE0242F03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3791744" y="5682517"/>
              <a:ext cx="1110500" cy="515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3E70ACB1-20BB-6442-A54E-464FB34FCB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7104112" y="5682517"/>
              <a:ext cx="1110500" cy="515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0" descr="C:\Users\ecoffey\AppData\Local\Temp\Rar$DRa1.653\30059_Device_laptop_3145_default_256.png">
              <a:extLst>
                <a:ext uri="{FF2B5EF4-FFF2-40B4-BE49-F238E27FC236}">
                  <a16:creationId xmlns:a16="http://schemas.microsoft.com/office/drawing/2014/main" id="{154694EA-DBFE-F145-AF11-104004D51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512" y="2989317"/>
              <a:ext cx="947973" cy="9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0" descr="C:\Users\ecoffey\AppData\Local\Temp\Rar$DRa1.653\30059_Device_laptop_3145_default_256.png">
              <a:extLst>
                <a:ext uri="{FF2B5EF4-FFF2-40B4-BE49-F238E27FC236}">
                  <a16:creationId xmlns:a16="http://schemas.microsoft.com/office/drawing/2014/main" id="{7E1D4B92-37F5-754E-AD78-572C4F955E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339" y="5449490"/>
              <a:ext cx="947973" cy="9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0" descr="C:\Users\ecoffey\AppData\Local\Temp\Rar$DRa1.653\30059_Device_laptop_3145_default_256.png">
              <a:extLst>
                <a:ext uri="{FF2B5EF4-FFF2-40B4-BE49-F238E27FC236}">
                  <a16:creationId xmlns:a16="http://schemas.microsoft.com/office/drawing/2014/main" id="{BACF59CE-A67E-2E41-A8D9-F099FC3E0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6499" y="2990853"/>
              <a:ext cx="947973" cy="9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0" descr="C:\Users\ecoffey\AppData\Local\Temp\Rar$DRa1.653\30059_Device_laptop_3145_default_256.png">
              <a:extLst>
                <a:ext uri="{FF2B5EF4-FFF2-40B4-BE49-F238E27FC236}">
                  <a16:creationId xmlns:a16="http://schemas.microsoft.com/office/drawing/2014/main" id="{2496F84E-765D-7944-9D30-F4AC7DE537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6499" y="5449490"/>
              <a:ext cx="947973" cy="9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D215769-5B72-1D40-8A7C-5806D0596A97}"/>
              </a:ext>
            </a:extLst>
          </p:cNvPr>
          <p:cNvGrpSpPr/>
          <p:nvPr/>
        </p:nvGrpSpPr>
        <p:grpSpPr>
          <a:xfrm>
            <a:off x="4447760" y="3389561"/>
            <a:ext cx="256835" cy="155491"/>
            <a:chOff x="2760839" y="4893384"/>
            <a:chExt cx="1035705" cy="627028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3248330-220D-4A47-99EF-80739B20EF0D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ED29A4B-5C31-4245-90D5-08063B66DF02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A070D3F-CFA6-E045-B392-033F143D85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A2C8FA9-7332-7D43-98EB-661B32DBD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44747D2-BBA9-2442-85A2-9C02683EC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F6D3B21-B2B2-FB43-A27D-A2299DACAF11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97CD877-0AFD-584A-BA29-0FED0A6F2A68}"/>
              </a:ext>
            </a:extLst>
          </p:cNvPr>
          <p:cNvGrpSpPr/>
          <p:nvPr/>
        </p:nvGrpSpPr>
        <p:grpSpPr>
          <a:xfrm>
            <a:off x="7477467" y="3384075"/>
            <a:ext cx="256835" cy="155491"/>
            <a:chOff x="2760839" y="4893384"/>
            <a:chExt cx="1035705" cy="62702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BA677AA-6C63-DD43-93C9-41DF53C1951F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007F6F0-10ED-534B-83B0-713E880D4E44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935050C-F2FD-2346-8C19-CD544E2118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15A6AB9-93C2-1D46-862F-A307367F1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FF7D6AC-0A31-B348-8F21-2B235B0C0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E2C382-0C39-894D-B501-03A1C32A1763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2F14339-1F3D-DF43-85F7-F0E49968421A}"/>
              </a:ext>
            </a:extLst>
          </p:cNvPr>
          <p:cNvGrpSpPr/>
          <p:nvPr/>
        </p:nvGrpSpPr>
        <p:grpSpPr>
          <a:xfrm>
            <a:off x="7477874" y="5709814"/>
            <a:ext cx="256835" cy="155491"/>
            <a:chOff x="2760839" y="4893384"/>
            <a:chExt cx="1035705" cy="627028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6CCD428-487F-3F4F-8EED-37A0546608D2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1FFF096-C432-DB40-A37C-7B6DC98D6A03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5FD947F-E318-4943-ABEA-25CBB06BEF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EACD17D-F5CA-824B-976C-61902639F9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89E27B1-2252-EA4D-92A0-2F201A9D5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DF43E88-A8D5-444F-9513-E5D31D434989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BC6E7ED-5D6C-334F-AD91-130EC85B8EEE}"/>
              </a:ext>
            </a:extLst>
          </p:cNvPr>
          <p:cNvGrpSpPr/>
          <p:nvPr/>
        </p:nvGrpSpPr>
        <p:grpSpPr>
          <a:xfrm>
            <a:off x="7150032" y="3658456"/>
            <a:ext cx="256835" cy="155491"/>
            <a:chOff x="2760839" y="4893384"/>
            <a:chExt cx="1035705" cy="62702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600B736-3F59-8840-8DB4-D199F3660FB3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27AD84B-FD2F-3044-A788-0F247633DDBC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2ACF891-26FC-834F-8F76-A53056E877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BD7ABAC-F62F-6A47-ACDC-7B1296823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333088C-6DBC-F947-A4CE-AD484BBD0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567225F-5600-DB4B-84D1-E88EB8D9FD61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E578F46-5764-C547-B4F1-41B00AE34BD7}"/>
              </a:ext>
            </a:extLst>
          </p:cNvPr>
          <p:cNvGrpSpPr/>
          <p:nvPr/>
        </p:nvGrpSpPr>
        <p:grpSpPr>
          <a:xfrm>
            <a:off x="4624402" y="5562644"/>
            <a:ext cx="256835" cy="155491"/>
            <a:chOff x="2760839" y="4893384"/>
            <a:chExt cx="1035705" cy="62702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13D612F-8021-5143-B331-E684C80A7D2E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D59080F-10F7-C149-A7AE-DC19BA0C7962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2698DAE-4D23-5B4B-9AAD-65B60B36FF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CB25F53-6D7E-5F47-8897-98E6BF078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F21C6B5-1936-0B46-B792-ED06B1D5D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E5AB9BE-80F6-774E-8719-E2985ACC4121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8D20269-61FA-7F4F-8DAE-8540E39257A0}"/>
              </a:ext>
            </a:extLst>
          </p:cNvPr>
          <p:cNvGrpSpPr/>
          <p:nvPr/>
        </p:nvGrpSpPr>
        <p:grpSpPr>
          <a:xfrm>
            <a:off x="4820342" y="3653336"/>
            <a:ext cx="256835" cy="155491"/>
            <a:chOff x="2760839" y="4893384"/>
            <a:chExt cx="1035705" cy="62702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7425309-8391-2841-9B27-ADD78F31498F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36642B1-61D3-5648-BCDA-B0E304A81A41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4DD425BE-D80C-4242-B874-8F3A385C7B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645AF44-55E3-F945-9950-0C5DBE435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5FECB6-7C95-BB45-9377-4FB5C24DD8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6BDEE2B-5346-B841-946B-007CB6D677FC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E38455E-01D2-294F-B4CB-194D16D4B3C4}"/>
              </a:ext>
            </a:extLst>
          </p:cNvPr>
          <p:cNvGrpSpPr/>
          <p:nvPr/>
        </p:nvGrpSpPr>
        <p:grpSpPr>
          <a:xfrm>
            <a:off x="4809596" y="5427071"/>
            <a:ext cx="256835" cy="155491"/>
            <a:chOff x="2760839" y="4893384"/>
            <a:chExt cx="1035705" cy="62702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791B127-EF24-D74A-BEE4-6DE5DFFCCDB7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281753FA-A38E-414F-96E8-0C9C3EC3089E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819EE6F-51CD-9648-8EF7-92E5A40F83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ADFD88E-AC86-4742-B63A-FD1E41186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80A5159-6632-E04C-AE4C-AB7160A98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15BFD99-8869-4A43-A98F-D39998972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A05E5B3-B82F-CC4E-A456-F16FEA88CE19}"/>
              </a:ext>
            </a:extLst>
          </p:cNvPr>
          <p:cNvGrpSpPr/>
          <p:nvPr/>
        </p:nvGrpSpPr>
        <p:grpSpPr>
          <a:xfrm>
            <a:off x="4446946" y="5702057"/>
            <a:ext cx="256835" cy="155491"/>
            <a:chOff x="2760839" y="4893384"/>
            <a:chExt cx="1035705" cy="627028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7C9BE43-86F0-D647-8955-398BBC3AFC45}"/>
                </a:ext>
              </a:extLst>
            </p:cNvPr>
            <p:cNvGrpSpPr/>
            <p:nvPr/>
          </p:nvGrpSpPr>
          <p:grpSpPr>
            <a:xfrm>
              <a:off x="2765965" y="4893384"/>
              <a:ext cx="1030579" cy="623972"/>
              <a:chOff x="3809997" y="3967816"/>
              <a:chExt cx="1597470" cy="871349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2AD70B96-8599-1B4D-A8D0-6497B91E042B}"/>
                  </a:ext>
                </a:extLst>
              </p:cNvPr>
              <p:cNvSpPr/>
              <p:nvPr/>
            </p:nvSpPr>
            <p:spPr>
              <a:xfrm>
                <a:off x="3809997" y="3967816"/>
                <a:ext cx="1597470" cy="87134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8653020-8A36-4043-B13B-8404890C0C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7460" y="3967816"/>
                <a:ext cx="798736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D2162427-9D40-354F-90F0-FFED68A64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8" y="3967816"/>
                <a:ext cx="797461" cy="542144"/>
              </a:xfrm>
              <a:prstGeom prst="line">
                <a:avLst/>
              </a:prstGeom>
              <a:ln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414F834-DF2C-6549-956A-A364F97E4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839" y="5199661"/>
              <a:ext cx="418130" cy="320751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3FA2697-0393-D24A-B5B4-C336412F7F09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99" y="5205370"/>
              <a:ext cx="413003" cy="311986"/>
            </a:xfrm>
            <a:prstGeom prst="line">
              <a:avLst/>
            </a:prstGeom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89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0.01562 -0.0189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0.24896 0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1.66667E-6 0.3393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6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14792 -1.85185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24857 -0.0011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35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0.00052 0.2594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0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19102 0.0018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6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-3.75E-6 -0.3370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A90A81-9129-4540-885B-C7D56983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Семейство протоколов, блокирующих коммутацию кадров на портах, формирующих петлю в </a:t>
            </a:r>
            <a:r>
              <a:rPr lang="en-US" dirty="0"/>
              <a:t>Ethernet</a:t>
            </a:r>
          </a:p>
          <a:p>
            <a:r>
              <a:rPr lang="ru-RU" dirty="0"/>
              <a:t>Используется «алгоритм </a:t>
            </a:r>
            <a:r>
              <a:rPr lang="ru-RU" dirty="0" err="1"/>
              <a:t>остовного</a:t>
            </a:r>
            <a:r>
              <a:rPr lang="ru-RU" dirty="0"/>
              <a:t> дерева»</a:t>
            </a:r>
          </a:p>
          <a:p>
            <a:r>
              <a:rPr lang="ru-RU" dirty="0"/>
              <a:t>Разработан </a:t>
            </a:r>
            <a:r>
              <a:rPr lang="ru-RU" dirty="0" err="1"/>
              <a:t>Радьей</a:t>
            </a:r>
            <a:r>
              <a:rPr lang="ru-RU" dirty="0"/>
              <a:t> </a:t>
            </a:r>
            <a:r>
              <a:rPr lang="ru-RU" dirty="0" err="1"/>
              <a:t>Перлман</a:t>
            </a:r>
            <a:r>
              <a:rPr lang="ru-RU" dirty="0"/>
              <a:t> в 1985 г.</a:t>
            </a:r>
          </a:p>
          <a:p>
            <a:r>
              <a:rPr lang="en-US" dirty="0"/>
              <a:t>IEEE </a:t>
            </a:r>
            <a:r>
              <a:rPr lang="ru-RU" dirty="0"/>
              <a:t>включила </a:t>
            </a:r>
            <a:r>
              <a:rPr lang="en-US" dirty="0"/>
              <a:t>STP</a:t>
            </a:r>
            <a:r>
              <a:rPr lang="ru-RU" dirty="0"/>
              <a:t> в </a:t>
            </a:r>
            <a:r>
              <a:rPr lang="en-US" dirty="0"/>
              <a:t>802.1D</a:t>
            </a:r>
            <a:r>
              <a:rPr lang="ru-RU" dirty="0"/>
              <a:t>-1990</a:t>
            </a:r>
          </a:p>
          <a:p>
            <a:r>
              <a:rPr lang="ru-RU" dirty="0"/>
              <a:t>Существуют другие стандартные версии </a:t>
            </a:r>
            <a:r>
              <a:rPr lang="en-US" dirty="0"/>
              <a:t>STP</a:t>
            </a:r>
            <a:endParaRPr lang="ru-RU" dirty="0"/>
          </a:p>
          <a:p>
            <a:pPr lvl="1"/>
            <a:r>
              <a:rPr lang="ru-RU" dirty="0"/>
              <a:t>802.1</a:t>
            </a:r>
            <a:r>
              <a:rPr lang="en-US" dirty="0"/>
              <a:t>w – Rapid Spanning Tree, </a:t>
            </a:r>
            <a:r>
              <a:rPr lang="ru-RU" dirty="0"/>
              <a:t>впоследствии объединен с </a:t>
            </a:r>
            <a:r>
              <a:rPr lang="en-US" dirty="0"/>
              <a:t>802.1D-2004</a:t>
            </a:r>
            <a:endParaRPr lang="ru-RU" dirty="0"/>
          </a:p>
          <a:p>
            <a:pPr lvl="1"/>
            <a:r>
              <a:rPr lang="ru-RU" dirty="0"/>
              <a:t>802.1</a:t>
            </a:r>
            <a:r>
              <a:rPr lang="en-US" dirty="0"/>
              <a:t>s – Multiple Spanning Trees, </a:t>
            </a:r>
            <a:r>
              <a:rPr lang="ru-RU" dirty="0"/>
              <a:t>впоследствии объединен с </a:t>
            </a:r>
            <a:r>
              <a:rPr lang="en-US" dirty="0"/>
              <a:t>802.1Q-2003</a:t>
            </a:r>
            <a:endParaRPr lang="ru-RU" dirty="0"/>
          </a:p>
          <a:p>
            <a:r>
              <a:rPr lang="ru-RU" dirty="0"/>
              <a:t>Кроме того, существуют и нестандартные реализации</a:t>
            </a:r>
          </a:p>
          <a:p>
            <a:pPr lvl="1"/>
            <a:r>
              <a:rPr lang="en-US" dirty="0"/>
              <a:t>PVST</a:t>
            </a:r>
            <a:r>
              <a:rPr lang="ru-RU" dirty="0"/>
              <a:t>/</a:t>
            </a:r>
            <a:r>
              <a:rPr lang="en-US" dirty="0"/>
              <a:t>PVRST – </a:t>
            </a:r>
            <a:r>
              <a:rPr lang="ru-RU" dirty="0" err="1"/>
              <a:t>проприетарное</a:t>
            </a:r>
            <a:r>
              <a:rPr lang="ru-RU" dirty="0"/>
              <a:t> расширение </a:t>
            </a:r>
            <a:r>
              <a:rPr lang="en-US" dirty="0"/>
              <a:t>Cisco </a:t>
            </a:r>
            <a:r>
              <a:rPr lang="ru-RU" dirty="0"/>
              <a:t>для работы с </a:t>
            </a:r>
            <a:r>
              <a:rPr lang="en-US" dirty="0"/>
              <a:t>VLAN</a:t>
            </a:r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867C9-F72D-5049-A00D-2E8877D64C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2338D6-8260-D04C-973F-8CF8E862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5419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CB2C5-D2D5-8F47-93A1-E41C7F13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Выбирается один корневой коммутатор</a:t>
            </a:r>
          </a:p>
          <a:p>
            <a:r>
              <a:rPr lang="ru-RU" dirty="0"/>
              <a:t>Выбирается один корневой порт для каждого коммутатора</a:t>
            </a:r>
          </a:p>
          <a:p>
            <a:pPr lvl="1"/>
            <a:r>
              <a:rPr lang="ru-RU" dirty="0"/>
              <a:t>За исключение корневого коммутатора</a:t>
            </a:r>
          </a:p>
          <a:p>
            <a:r>
              <a:rPr lang="ru-RU" dirty="0"/>
              <a:t>Выбирается один выделенный (</a:t>
            </a:r>
            <a:r>
              <a:rPr lang="en-US" dirty="0"/>
              <a:t>Designated) </a:t>
            </a:r>
            <a:r>
              <a:rPr lang="ru-RU" dirty="0"/>
              <a:t>порт для каждого сегмента</a:t>
            </a:r>
            <a:endParaRPr lang="en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F9E0F-555B-0C49-BD81-2D8A9C9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принципы </a:t>
            </a:r>
            <a:r>
              <a:rPr lang="en-US" dirty="0"/>
              <a:t>STP</a:t>
            </a:r>
            <a:endParaRPr lang="en-RU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E4A6F23-039D-F048-B066-C4DB6241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</p:spPr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</p:spTree>
    <p:extLst>
      <p:ext uri="{BB962C8B-B14F-4D97-AF65-F5344CB8AC3E}">
        <p14:creationId xmlns:p14="http://schemas.microsoft.com/office/powerpoint/2010/main" val="176991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592556-0574-F34C-95A9-287314EE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Корневым коммутатором становится коммутатор с наименьшим </a:t>
            </a:r>
            <a:r>
              <a:rPr lang="en-US" dirty="0"/>
              <a:t>Bridge ID</a:t>
            </a:r>
          </a:p>
          <a:p>
            <a:r>
              <a:rPr lang="ru-RU" dirty="0"/>
              <a:t>В начале процесса каждый коммутатор считает себя </a:t>
            </a:r>
            <a:r>
              <a:rPr lang="en-US" dirty="0"/>
              <a:t>root bridge</a:t>
            </a:r>
            <a:endParaRPr lang="ru-RU" dirty="0"/>
          </a:p>
          <a:p>
            <a:pPr lvl="1"/>
            <a:r>
              <a:rPr lang="ru-RU" dirty="0"/>
              <a:t>И рассылает </a:t>
            </a:r>
            <a:r>
              <a:rPr lang="en-US" dirty="0"/>
              <a:t>BPDU </a:t>
            </a:r>
            <a:r>
              <a:rPr lang="ru-RU" dirty="0"/>
              <a:t>с указанием</a:t>
            </a:r>
            <a:r>
              <a:rPr lang="en-US" dirty="0"/>
              <a:t> </a:t>
            </a:r>
            <a:r>
              <a:rPr lang="ru-RU" dirty="0"/>
              <a:t>своего </a:t>
            </a:r>
            <a:r>
              <a:rPr lang="en-US" dirty="0"/>
              <a:t>Bridge ID </a:t>
            </a:r>
            <a:r>
              <a:rPr lang="ru-RU" dirty="0"/>
              <a:t>в качестве </a:t>
            </a:r>
            <a:r>
              <a:rPr lang="en-US" dirty="0"/>
              <a:t>Root Bridge ID</a:t>
            </a:r>
            <a:endParaRPr lang="ru-RU" dirty="0"/>
          </a:p>
          <a:p>
            <a:r>
              <a:rPr lang="ru-RU" dirty="0"/>
              <a:t>При получении от соседа </a:t>
            </a:r>
            <a:r>
              <a:rPr lang="en-US" dirty="0"/>
              <a:t>BPDU</a:t>
            </a:r>
            <a:r>
              <a:rPr lang="ru-RU" dirty="0"/>
              <a:t>, </a:t>
            </a:r>
            <a:r>
              <a:rPr lang="en-US" dirty="0"/>
              <a:t>Root Bridge ID </a:t>
            </a:r>
            <a:r>
              <a:rPr lang="ru-RU" dirty="0"/>
              <a:t>в которой указан меньше текущего </a:t>
            </a:r>
            <a:r>
              <a:rPr lang="en-US" dirty="0"/>
              <a:t>Root Bridge ID</a:t>
            </a:r>
            <a:r>
              <a:rPr lang="ru-RU" dirty="0"/>
              <a:t>, коммутатор начинает считать корневым тот </a:t>
            </a:r>
            <a:r>
              <a:rPr lang="en-US" dirty="0"/>
              <a:t>Bridge ID, </a:t>
            </a:r>
            <a:r>
              <a:rPr lang="ru-RU" dirty="0"/>
              <a:t>который указан в полученной </a:t>
            </a:r>
            <a:r>
              <a:rPr lang="en-US" dirty="0"/>
              <a:t>BPDU</a:t>
            </a:r>
          </a:p>
          <a:p>
            <a:pPr lvl="1"/>
            <a:r>
              <a:rPr lang="ru-RU" dirty="0"/>
              <a:t>И начинает рассылать новые </a:t>
            </a:r>
            <a:r>
              <a:rPr lang="en-US" dirty="0"/>
              <a:t>BPDU </a:t>
            </a:r>
            <a:r>
              <a:rPr lang="ru-RU" dirty="0"/>
              <a:t>уже с указанием нового </a:t>
            </a:r>
            <a:r>
              <a:rPr lang="en-US" dirty="0"/>
              <a:t>Root Bridge ID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AF69A-403B-DA4F-B203-2FB2CD931D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403B4D-5B8E-424A-8C00-5033E77A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корневого коммутатора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0444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787AA3-8526-A040-BC4D-FA33E4DF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ID </a:t>
            </a:r>
            <a:r>
              <a:rPr lang="ru-RU" dirty="0"/>
              <a:t>состоит из</a:t>
            </a:r>
          </a:p>
          <a:p>
            <a:pPr lvl="1"/>
            <a:r>
              <a:rPr lang="en-US" dirty="0"/>
              <a:t>Bridge Priority</a:t>
            </a:r>
          </a:p>
          <a:p>
            <a:pPr lvl="2"/>
            <a:r>
              <a:rPr lang="ru-RU" dirty="0"/>
              <a:t>От 0 до 61440</a:t>
            </a:r>
          </a:p>
          <a:p>
            <a:pPr lvl="3"/>
            <a:r>
              <a:rPr lang="ru-RU" dirty="0"/>
              <a:t>По умолчанию 32768</a:t>
            </a:r>
          </a:p>
          <a:p>
            <a:pPr lvl="3"/>
            <a:r>
              <a:rPr lang="ru-RU" dirty="0"/>
              <a:t>Может принимать значения </a:t>
            </a:r>
            <a:r>
              <a:rPr lang="en-US" dirty="0"/>
              <a:t>0, 4096, 8192 </a:t>
            </a:r>
            <a:r>
              <a:rPr lang="ru-RU" dirty="0"/>
              <a:t>и т.д.</a:t>
            </a:r>
            <a:endParaRPr lang="en-US" dirty="0"/>
          </a:p>
          <a:p>
            <a:pPr lvl="1"/>
            <a:r>
              <a:rPr lang="en-US" dirty="0"/>
              <a:t>System ID Extension</a:t>
            </a:r>
            <a:endParaRPr lang="ru-RU" dirty="0"/>
          </a:p>
          <a:p>
            <a:pPr lvl="2"/>
            <a:r>
              <a:rPr lang="ru-RU" dirty="0"/>
              <a:t>0 – 4095</a:t>
            </a:r>
          </a:p>
          <a:p>
            <a:pPr lvl="3"/>
            <a:r>
              <a:rPr lang="ru-RU" dirty="0"/>
              <a:t>По сути, номер </a:t>
            </a:r>
            <a:r>
              <a:rPr lang="en-US" dirty="0"/>
              <a:t>VLAN</a:t>
            </a:r>
          </a:p>
          <a:p>
            <a:pPr lvl="1"/>
            <a:r>
              <a:rPr lang="en-US" dirty="0"/>
              <a:t>MAC address</a:t>
            </a:r>
            <a:endParaRPr lang="en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A7D8F-6BE8-A24C-B9EB-7D30459F2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3F6CD-DC59-144D-AD93-0CFC25F7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Bridge ID</a:t>
            </a:r>
          </a:p>
        </p:txBody>
      </p:sp>
    </p:spTree>
    <p:extLst>
      <p:ext uri="{BB962C8B-B14F-4D97-AF65-F5344CB8AC3E}">
        <p14:creationId xmlns:p14="http://schemas.microsoft.com/office/powerpoint/2010/main" val="128580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F9E290-B150-9845-A019-73AE48D64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коммутатор рассылает </a:t>
            </a:r>
            <a:r>
              <a:rPr lang="en-US" dirty="0"/>
              <a:t>BPDU </a:t>
            </a:r>
            <a:r>
              <a:rPr lang="ru-RU" dirty="0"/>
              <a:t>с указанием </a:t>
            </a:r>
            <a:r>
              <a:rPr lang="en-US" dirty="0"/>
              <a:t>Bridge ID </a:t>
            </a:r>
            <a:r>
              <a:rPr lang="ru-RU" dirty="0"/>
              <a:t>корневого коммутатора и стоимость пути до него </a:t>
            </a:r>
            <a:r>
              <a:rPr lang="en-US" dirty="0"/>
              <a:t>(Root Path Cost, RPC)</a:t>
            </a:r>
            <a:endParaRPr lang="ru-RU" dirty="0"/>
          </a:p>
          <a:p>
            <a:r>
              <a:rPr lang="ru-RU" dirty="0"/>
              <a:t>У корневого коммутатора </a:t>
            </a:r>
            <a:r>
              <a:rPr lang="en-US" dirty="0"/>
              <a:t>RPC</a:t>
            </a:r>
            <a:r>
              <a:rPr lang="ru-RU" dirty="0"/>
              <a:t> по определению равна нулю</a:t>
            </a:r>
          </a:p>
          <a:p>
            <a:r>
              <a:rPr lang="ru-RU" dirty="0"/>
              <a:t>При получении </a:t>
            </a:r>
            <a:r>
              <a:rPr lang="en-US" dirty="0"/>
              <a:t>BPDU </a:t>
            </a:r>
            <a:r>
              <a:rPr lang="ru-RU" dirty="0"/>
              <a:t>коммутатор прибавляет к указанному в поле </a:t>
            </a:r>
            <a:r>
              <a:rPr lang="en-US" dirty="0"/>
              <a:t>Root Path Cost </a:t>
            </a:r>
            <a:r>
              <a:rPr lang="ru-RU" dirty="0"/>
              <a:t>значению стоимость порта, на котором получена </a:t>
            </a:r>
            <a:r>
              <a:rPr lang="en-US" dirty="0"/>
              <a:t>BPDU</a:t>
            </a:r>
          </a:p>
          <a:p>
            <a:pPr lvl="1"/>
            <a:r>
              <a:rPr lang="ru-RU" dirty="0"/>
              <a:t>Корневым портом становится тот, на котором сумма получилась наименьшей</a:t>
            </a:r>
          </a:p>
          <a:p>
            <a:pPr lvl="1"/>
            <a:r>
              <a:rPr lang="ru-RU" dirty="0"/>
              <a:t>Полученная на корневом порту сумма становится </a:t>
            </a:r>
            <a:r>
              <a:rPr lang="en-US" dirty="0"/>
              <a:t>RPC </a:t>
            </a:r>
            <a:r>
              <a:rPr lang="ru-RU" dirty="0"/>
              <a:t>для коммутатора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E105E-5E2C-E54C-A117-54C2D39525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STP </a:t>
            </a:r>
            <a:r>
              <a:rPr lang="ru-RU" dirty="0"/>
              <a:t>и </a:t>
            </a:r>
            <a:r>
              <a:rPr lang="en-US" dirty="0"/>
              <a:t>RSTP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24F74F-C9EC-9942-B705-D0625032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до корневого коммутатора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11435854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7004</TotalTime>
  <Words>1576</Words>
  <Application>Microsoft Macintosh PowerPoint</Application>
  <PresentationFormat>Widescreen</PresentationFormat>
  <Paragraphs>230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NetworkEducation</vt:lpstr>
      <vt:lpstr>CCIE Enterprise</vt:lpstr>
      <vt:lpstr>Сегодня в выпуске:</vt:lpstr>
      <vt:lpstr>STP</vt:lpstr>
      <vt:lpstr>Проблемы в сетях с избыточностью</vt:lpstr>
      <vt:lpstr>Spanning Tree Protocol</vt:lpstr>
      <vt:lpstr>Основные принципы STP</vt:lpstr>
      <vt:lpstr>Выбор корневого коммутатора</vt:lpstr>
      <vt:lpstr>Bridge ID</vt:lpstr>
      <vt:lpstr>Стоимость до корневого коммутатора</vt:lpstr>
      <vt:lpstr>Корневой порт</vt:lpstr>
      <vt:lpstr>Альтернативный порт</vt:lpstr>
      <vt:lpstr>Выделенный порт</vt:lpstr>
      <vt:lpstr>Запасной порт</vt:lpstr>
      <vt:lpstr>Таймеры</vt:lpstr>
      <vt:lpstr>Таймеры по-умолчанию</vt:lpstr>
      <vt:lpstr>Состояния Listening/Learning</vt:lpstr>
      <vt:lpstr>Состояния Forwarding/Blocking</vt:lpstr>
      <vt:lpstr>Смена топологии</vt:lpstr>
      <vt:lpstr>Разберем топологию?</vt:lpstr>
      <vt:lpstr>RSTP</vt:lpstr>
      <vt:lpstr>Rapid Spanning Tree</vt:lpstr>
      <vt:lpstr>Порты в RSTP</vt:lpstr>
      <vt:lpstr>Механизм A-P</vt:lpstr>
      <vt:lpstr>Proposal/Agreement</vt:lpstr>
      <vt:lpstr>RSTP может быть медленным</vt:lpstr>
      <vt:lpstr>Per-VLAN Spanning Tree</vt:lpstr>
      <vt:lpstr>STP + VLAN</vt:lpstr>
      <vt:lpstr>PVST(+)</vt:lpstr>
      <vt:lpstr>Немного практики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Внедрение Cisco SD-WAN (Viptela)</dc:title>
  <dc:subject/>
  <dc:creator>Alexey Gusev</dc:creator>
  <cp:keywords/>
  <dc:description/>
  <cp:lastModifiedBy>Alexey Gusev -X (alexguse - Flint Russia at Cisco)</cp:lastModifiedBy>
  <cp:revision>84</cp:revision>
  <dcterms:created xsi:type="dcterms:W3CDTF">2018-01-01T14:19:21Z</dcterms:created>
  <dcterms:modified xsi:type="dcterms:W3CDTF">2020-08-24T13:15:30Z</dcterms:modified>
  <cp:category/>
</cp:coreProperties>
</file>