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7"/>
  </p:notesMasterIdLst>
  <p:sldIdLst>
    <p:sldId id="256" r:id="rId2"/>
    <p:sldId id="324" r:id="rId3"/>
    <p:sldId id="358" r:id="rId4"/>
    <p:sldId id="307" r:id="rId5"/>
    <p:sldId id="336" r:id="rId6"/>
    <p:sldId id="359" r:id="rId7"/>
    <p:sldId id="339" r:id="rId8"/>
    <p:sldId id="340" r:id="rId9"/>
    <p:sldId id="352" r:id="rId10"/>
    <p:sldId id="353" r:id="rId11"/>
    <p:sldId id="354" r:id="rId12"/>
    <p:sldId id="356" r:id="rId13"/>
    <p:sldId id="261" r:id="rId14"/>
    <p:sldId id="357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nokentiy Solntsev" initials="IS" lastIdx="13" clrIdx="0">
    <p:extLst>
      <p:ext uri="{19B8F6BF-5375-455C-9EA6-DF929625EA0E}">
        <p15:presenceInfo xmlns:p15="http://schemas.microsoft.com/office/powerpoint/2012/main" userId="2a47675977d1a634" providerId="Windows Live"/>
      </p:ext>
    </p:extLst>
  </p:cmAuthor>
  <p:cmAuthor id="2" name="Типография СИНЕРЖИ" initials="ТС" lastIdx="10" clrIdx="1">
    <p:extLst>
      <p:ext uri="{19B8F6BF-5375-455C-9EA6-DF929625EA0E}">
        <p15:presenceInfo xmlns:p15="http://schemas.microsoft.com/office/powerpoint/2012/main" userId="07a6863d161cb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1"/>
  </p:normalViewPr>
  <p:slideViewPr>
    <p:cSldViewPr snapToGrid="0">
      <p:cViewPr varScale="1">
        <p:scale>
          <a:sx n="149" d="100"/>
          <a:sy n="149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50EDB818-E274-49A3-9DF9-01C530735D36}"/>
    <pc:docChg chg="modSld">
      <pc:chgData name="Иннокентий Солнцев" userId="c345689b-ecfc-4a4f-b91d-b2cd3ac6c4a0" providerId="ADAL" clId="{50EDB818-E274-49A3-9DF9-01C530735D36}" dt="2019-02-23T00:43:05.041" v="7" actId="20577"/>
      <pc:docMkLst>
        <pc:docMk/>
      </pc:docMkLst>
      <pc:sldChg chg="modSp">
        <pc:chgData name="Иннокентий Солнцев" userId="c345689b-ecfc-4a4f-b91d-b2cd3ac6c4a0" providerId="ADAL" clId="{50EDB818-E274-49A3-9DF9-01C530735D36}" dt="2019-02-23T00:43:05.041" v="7" actId="20577"/>
        <pc:sldMkLst>
          <pc:docMk/>
          <pc:sldMk cId="909229049" sldId="303"/>
        </pc:sldMkLst>
        <pc:graphicFrameChg chg="modGraphic">
          <ac:chgData name="Иннокентий Солнцев" userId="c345689b-ecfc-4a4f-b91d-b2cd3ac6c4a0" providerId="ADAL" clId="{50EDB818-E274-49A3-9DF9-01C530735D36}" dt="2019-02-23T00:43:05.041" v="7" actId="20577"/>
          <ac:graphicFrameMkLst>
            <pc:docMk/>
            <pc:sldMk cId="909229049" sldId="303"/>
            <ac:graphicFrameMk id="49" creationId="{7AD52F1E-34ED-46E2-B1C1-A4FB05C377F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3BBA-FB94-417E-B78C-53282E608B67}" type="datetimeFigureOut">
              <a:rPr lang="en-IE" smtClean="0"/>
              <a:t>26/08/2020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A8900-B488-4E51-A8C4-4FF62EF520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7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3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C9103-2EDF-4A0D-80D2-02B4D39DFA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F453E-4D5F-457E-94F3-7A175D67DC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05BA3EF4-D0CA-4B76-ADB1-0D2511C5CF84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F069B-16BC-46A0-939F-50823DEA35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8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MSTP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5C12C3-0675-4B4C-8160-66F051D42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522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MST </a:t>
            </a:r>
            <a:r>
              <a:rPr lang="ru-RU" dirty="0"/>
              <a:t>производится в отдельном контексте</a:t>
            </a:r>
          </a:p>
          <a:p>
            <a:pPr lvl="1"/>
            <a:r>
              <a:rPr lang="ru-RU" dirty="0"/>
              <a:t>Применение конфигурации производится только при выходе из контекста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MST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218019"/>
            <a:ext cx="10972800" cy="32316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latin typeface="Lucida Console" panose="020B0609040504020204" pitchFamily="49" charset="0"/>
              </a:rPr>
              <a:t>Switch(config)#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spanning-tree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configuration 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Switch(config-</a:t>
            </a:r>
            <a:r>
              <a:rPr lang="en-IE" sz="1200" dirty="0" err="1">
                <a:latin typeface="Lucida Console" panose="020B0609040504020204" pitchFamily="49" charset="0"/>
              </a:rPr>
              <a:t>mst</a:t>
            </a:r>
            <a:r>
              <a:rPr lang="en-IE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name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NetworkEducation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latin typeface="Lucida Console" panose="020B0609040504020204" pitchFamily="49" charset="0"/>
              </a:rPr>
              <a:t>Switch(config-</a:t>
            </a:r>
            <a:r>
              <a:rPr lang="en-IE" sz="1200" dirty="0" err="1">
                <a:latin typeface="Lucida Console" panose="020B0609040504020204" pitchFamily="49" charset="0"/>
              </a:rPr>
              <a:t>mst</a:t>
            </a:r>
            <a:r>
              <a:rPr lang="en-IE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revision 1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Switch(config-</a:t>
            </a:r>
            <a:r>
              <a:rPr lang="en-IE" sz="1200" dirty="0" err="1">
                <a:latin typeface="Lucida Console" panose="020B0609040504020204" pitchFamily="49" charset="0"/>
              </a:rPr>
              <a:t>mst</a:t>
            </a:r>
            <a:r>
              <a:rPr lang="en-IE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instance 1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111,120-130,140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Switch(config-</a:t>
            </a:r>
            <a:r>
              <a:rPr lang="en-IE" sz="1200" dirty="0" err="1">
                <a:latin typeface="Lucida Console" panose="020B0609040504020204" pitchFamily="49" charset="0"/>
              </a:rPr>
              <a:t>mst</a:t>
            </a:r>
            <a:r>
              <a:rPr lang="en-IE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instance 2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222,220-230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Switch(config-</a:t>
            </a:r>
            <a:r>
              <a:rPr lang="en-IE" sz="1200" dirty="0" err="1">
                <a:latin typeface="Lucida Console" panose="020B0609040504020204" pitchFamily="49" charset="0"/>
              </a:rPr>
              <a:t>mst</a:t>
            </a:r>
            <a:r>
              <a:rPr lang="en-IE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Pending MST configuration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Name      [</a:t>
            </a:r>
            <a:r>
              <a:rPr lang="en-IE" sz="1200" dirty="0" err="1">
                <a:latin typeface="Lucida Console" panose="020B0609040504020204" pitchFamily="49" charset="0"/>
              </a:rPr>
              <a:t>NetworkEducation</a:t>
            </a:r>
            <a:r>
              <a:rPr lang="en-IE" sz="1200" dirty="0">
                <a:latin typeface="Lucida Console" panose="020B0609040504020204" pitchFamily="49" charset="0"/>
              </a:rPr>
              <a:t>]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Revision  1     Instances configured 3</a:t>
            </a:r>
          </a:p>
          <a:p>
            <a:endParaRPr lang="en-IE" sz="1200" dirty="0">
              <a:latin typeface="Lucida Console" panose="020B0609040504020204" pitchFamily="49" charset="0"/>
            </a:endParaRPr>
          </a:p>
          <a:p>
            <a:r>
              <a:rPr lang="en-IE" sz="1200" dirty="0">
                <a:latin typeface="Lucida Console" panose="020B0609040504020204" pitchFamily="49" charset="0"/>
              </a:rPr>
              <a:t>Instance  </a:t>
            </a:r>
            <a:r>
              <a:rPr lang="en-IE" sz="1200" dirty="0" err="1">
                <a:latin typeface="Lucida Console" panose="020B0609040504020204" pitchFamily="49" charset="0"/>
              </a:rPr>
              <a:t>Vlans</a:t>
            </a:r>
            <a:r>
              <a:rPr lang="en-IE" sz="1200" dirty="0">
                <a:latin typeface="Lucida Console" panose="020B0609040504020204" pitchFamily="49" charset="0"/>
              </a:rPr>
              <a:t> mapped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--------  ---------------------------------------------------------------------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0         1-110,112-119,131-139,141-219,231-4094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1         111,120-130,140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2         220-230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-------------------------------------------------------------------------------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Switch(config-</a:t>
            </a:r>
            <a:r>
              <a:rPr lang="en-IE" sz="1200" dirty="0" err="1">
                <a:latin typeface="Lucida Console" panose="020B0609040504020204" pitchFamily="49" charset="0"/>
              </a:rPr>
              <a:t>mst</a:t>
            </a:r>
            <a:r>
              <a:rPr lang="en-IE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exit</a:t>
            </a:r>
            <a:endParaRPr lang="en-IE" sz="12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3CDF6-FBAA-4334-839A-AC116E8A55CA}"/>
              </a:ext>
            </a:extLst>
          </p:cNvPr>
          <p:cNvSpPr txBox="1"/>
          <p:nvPr/>
        </p:nvSpPr>
        <p:spPr>
          <a:xfrm>
            <a:off x="609600" y="5516501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latin typeface="Lucida Console" panose="020B0609040504020204" pitchFamily="49" charset="0"/>
              </a:rPr>
              <a:t>Switch#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spanning-tree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configuration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Name      [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NetworkEducation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Revision  1     Instances configured 3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! 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Вывод инстансов сокращен</a:t>
            </a:r>
            <a:endParaRPr lang="en-IE" sz="12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0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7E4BE3-AA80-42C0-89AB-FE43A4F4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задается в дереве </a:t>
            </a:r>
            <a:r>
              <a:rPr lang="en-US" dirty="0"/>
              <a:t>MSTI, </a:t>
            </a:r>
            <a:r>
              <a:rPr lang="ru-RU" dirty="0"/>
              <a:t>а не </a:t>
            </a:r>
            <a:r>
              <a:rPr lang="en-US" dirty="0"/>
              <a:t>VLAN</a:t>
            </a:r>
          </a:p>
          <a:p>
            <a:pPr lvl="1"/>
            <a:r>
              <a:rPr lang="en-US" dirty="0"/>
              <a:t>Bridge Priority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Port Priority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Port Cost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B6ED5-3149-4BF0-B99C-342CD1644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B9289-6C56-486C-B4EC-932EEDB3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идентификаторов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773C7-6258-4A65-821F-02A11F5887E4}"/>
              </a:ext>
            </a:extLst>
          </p:cNvPr>
          <p:cNvSpPr txBox="1"/>
          <p:nvPr/>
        </p:nvSpPr>
        <p:spPr>
          <a:xfrm>
            <a:off x="609600" y="2087362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Switch(config)#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spanning-tree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priority 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&lt;0-61440&gt;  bridge priority in increments of 4096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spanning-tree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root primary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70F63-D1E4-4B47-B359-6A9324763071}"/>
              </a:ext>
            </a:extLst>
          </p:cNvPr>
          <p:cNvSpPr txBox="1"/>
          <p:nvPr/>
        </p:nvSpPr>
        <p:spPr>
          <a:xfrm>
            <a:off x="609600" y="3291371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Switch(config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spanning-tree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port-priority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&lt;0-192&gt;  port priority in increments of 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BFE79-31F6-487A-9605-0562E9A65441}"/>
              </a:ext>
            </a:extLst>
          </p:cNvPr>
          <p:cNvSpPr txBox="1"/>
          <p:nvPr/>
        </p:nvSpPr>
        <p:spPr>
          <a:xfrm>
            <a:off x="609600" y="4338680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Switch(config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spanning-tree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cost ?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&lt;1-200000000&gt;  port path cost</a:t>
            </a:r>
          </a:p>
        </p:txBody>
      </p:sp>
    </p:spTree>
    <p:extLst>
      <p:ext uri="{BB962C8B-B14F-4D97-AF65-F5344CB8AC3E}">
        <p14:creationId xmlns:p14="http://schemas.microsoft.com/office/powerpoint/2010/main" val="73659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40DA50-A847-4AC6-AE65-10EE2221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Коммутаторы относятся к одному региону, если у них совпадают:</a:t>
            </a:r>
          </a:p>
          <a:p>
            <a:pPr lvl="1"/>
            <a:r>
              <a:rPr lang="ru-RU" dirty="0"/>
              <a:t>Название региона</a:t>
            </a:r>
          </a:p>
          <a:p>
            <a:pPr lvl="1"/>
            <a:r>
              <a:rPr lang="ru-RU" dirty="0"/>
              <a:t>Номер ревизии</a:t>
            </a:r>
          </a:p>
          <a:p>
            <a:pPr lvl="1"/>
            <a:r>
              <a:rPr lang="ru-RU" dirty="0"/>
              <a:t>Хэш от настройки инстансов</a:t>
            </a:r>
          </a:p>
          <a:p>
            <a:pPr lvl="2"/>
            <a:r>
              <a:rPr lang="ru-RU" dirty="0"/>
              <a:t>Бывает нормальный и пре-стандартный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2"/>
            <a:endParaRPr lang="ru-RU" dirty="0"/>
          </a:p>
          <a:p>
            <a:r>
              <a:rPr lang="ru-RU" dirty="0"/>
              <a:t>Выбор отправляемого хэша: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2B775-B54A-4D7A-8EB0-B766EF7787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1CC9E-0715-4CE9-BA4D-027D0528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Диагностика конфигурации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CAE3F-D7CD-49FD-9FEE-0940E5B948F7}"/>
              </a:ext>
            </a:extLst>
          </p:cNvPr>
          <p:cNvSpPr txBox="1"/>
          <p:nvPr/>
        </p:nvSpPr>
        <p:spPr>
          <a:xfrm>
            <a:off x="609600" y="3277073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latin typeface="Lucida Console" panose="020B0609040504020204" pitchFamily="49" charset="0"/>
              </a:rPr>
              <a:t>Switch#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spanning-tree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configuration digest 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Name      [</a:t>
            </a:r>
            <a:r>
              <a:rPr lang="en-IE" sz="1200" dirty="0" err="1">
                <a:latin typeface="Lucida Console" panose="020B0609040504020204" pitchFamily="49" charset="0"/>
              </a:rPr>
              <a:t>NetworkEducation</a:t>
            </a:r>
            <a:r>
              <a:rPr lang="en-IE" sz="1200" dirty="0">
                <a:latin typeface="Lucida Console" panose="020B0609040504020204" pitchFamily="49" charset="0"/>
              </a:rPr>
              <a:t>]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Revision  1     Instances configured 3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Digest          0x7B269475BF1A16397F16FC8814368A3A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Pre-std Digest  0x366CD02F88378E2F9CFA1FF0579B8E17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7CBEF-F0CB-4073-8117-A3E33296EE46}"/>
              </a:ext>
            </a:extLst>
          </p:cNvPr>
          <p:cNvSpPr txBox="1"/>
          <p:nvPr/>
        </p:nvSpPr>
        <p:spPr>
          <a:xfrm>
            <a:off x="609600" y="4820951"/>
            <a:ext cx="10972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latin typeface="Lucida Console" panose="020B0609040504020204" pitchFamily="49" charset="0"/>
              </a:rPr>
              <a:t>Switch(config-if)#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spanning-tree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pre-standard </a:t>
            </a:r>
          </a:p>
        </p:txBody>
      </p:sp>
    </p:spTree>
    <p:extLst>
      <p:ext uri="{BB962C8B-B14F-4D97-AF65-F5344CB8AC3E}">
        <p14:creationId xmlns:p14="http://schemas.microsoft.com/office/powerpoint/2010/main" val="419455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Диагностика </a:t>
            </a:r>
            <a:r>
              <a:rPr lang="en-US" dirty="0"/>
              <a:t>CIST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860210"/>
            <a:ext cx="109728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Switch#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spanning-tree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0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##### MST0    </a:t>
            </a:r>
            <a:r>
              <a:rPr lang="en-US" sz="1200" dirty="0" err="1">
                <a:latin typeface="Lucida Console" panose="020B0609040504020204" pitchFamily="49" charset="0"/>
              </a:rPr>
              <a:t>vlans</a:t>
            </a:r>
            <a:r>
              <a:rPr lang="en-US" sz="1200" dirty="0">
                <a:latin typeface="Lucida Console" panose="020B0609040504020204" pitchFamily="49" charset="0"/>
              </a:rPr>
              <a:t> mapped:   2-4094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Bridge        address 5003.0005.0000  priority      32768 (32768 </a:t>
            </a:r>
            <a:r>
              <a:rPr lang="en-US" sz="1200" dirty="0" err="1">
                <a:latin typeface="Lucida Console" panose="020B0609040504020204" pitchFamily="49" charset="0"/>
              </a:rPr>
              <a:t>sysid</a:t>
            </a:r>
            <a:r>
              <a:rPr lang="en-US" sz="1200" dirty="0">
                <a:latin typeface="Lucida Console" panose="020B0609040504020204" pitchFamily="49" charset="0"/>
              </a:rPr>
              <a:t> 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Root          address 5003.0003.0000  priority      32768 (32768 </a:t>
            </a:r>
            <a:r>
              <a:rPr lang="en-US" sz="1200" dirty="0" err="1">
                <a:latin typeface="Lucida Console" panose="020B0609040504020204" pitchFamily="49" charset="0"/>
              </a:rPr>
              <a:t>sysid</a:t>
            </a:r>
            <a:r>
              <a:rPr lang="en-US" sz="1200" dirty="0">
                <a:latin typeface="Lucida Console" panose="020B0609040504020204" pitchFamily="49" charset="0"/>
              </a:rPr>
              <a:t> 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port    Gi0/2           path cost     20000 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Regional Root this switch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Operational   hello time 2 , forward delay 15, max age 20, </a:t>
            </a:r>
            <a:r>
              <a:rPr lang="en-US" sz="1200" dirty="0" err="1">
                <a:latin typeface="Lucida Console" panose="020B0609040504020204" pitchFamily="49" charset="0"/>
              </a:rPr>
              <a:t>txholdcount</a:t>
            </a:r>
            <a:r>
              <a:rPr lang="en-US" sz="1200" dirty="0">
                <a:latin typeface="Lucida Console" panose="020B0609040504020204" pitchFamily="49" charset="0"/>
              </a:rPr>
              <a:t> 6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Configured    hello time 2 , forward delay 15, max age 20, max hops    20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Interface        Role </a:t>
            </a:r>
            <a:r>
              <a:rPr lang="en-US" sz="1200" dirty="0" err="1">
                <a:latin typeface="Lucida Console" panose="020B0609040504020204" pitchFamily="49" charset="0"/>
              </a:rPr>
              <a:t>Sts</a:t>
            </a:r>
            <a:r>
              <a:rPr lang="en-US" sz="1200" dirty="0">
                <a:latin typeface="Lucida Console" panose="020B0609040504020204" pitchFamily="49" charset="0"/>
              </a:rPr>
              <a:t> Cost      </a:t>
            </a:r>
            <a:r>
              <a:rPr lang="en-US" sz="1200" dirty="0" err="1">
                <a:latin typeface="Lucida Console" panose="020B0609040504020204" pitchFamily="49" charset="0"/>
              </a:rPr>
              <a:t>Prio.Nbr</a:t>
            </a:r>
            <a:r>
              <a:rPr lang="en-US" sz="1200" dirty="0">
                <a:latin typeface="Lucida Console" panose="020B0609040504020204" pitchFamily="49" charset="0"/>
              </a:rPr>
              <a:t> Type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---------------- ---- --- --------- -------- --------------------------------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Gi0/0            </a:t>
            </a:r>
            <a:r>
              <a:rPr lang="en-US" sz="1200" dirty="0" err="1">
                <a:latin typeface="Lucida Console" panose="020B0609040504020204" pitchFamily="49" charset="0"/>
              </a:rPr>
              <a:t>Altn</a:t>
            </a:r>
            <a:r>
              <a:rPr lang="en-US" sz="1200" dirty="0">
                <a:latin typeface="Lucida Console" panose="020B0609040504020204" pitchFamily="49" charset="0"/>
              </a:rPr>
              <a:t> BLK 20000     128.1    P2p Bound(RSTP)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Gi0/1            </a:t>
            </a:r>
            <a:r>
              <a:rPr lang="en-US" sz="1200" dirty="0" err="1">
                <a:latin typeface="Lucida Console" panose="020B0609040504020204" pitchFamily="49" charset="0"/>
              </a:rPr>
              <a:t>Desg</a:t>
            </a:r>
            <a:r>
              <a:rPr lang="en-US" sz="1200" dirty="0">
                <a:latin typeface="Lucida Console" panose="020B0609040504020204" pitchFamily="49" charset="0"/>
              </a:rPr>
              <a:t> FWD 20000     128.2    P2p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Gi0/2            Root FWD 20000     128.3    P2p Bound(RSTP)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Gi0/3            </a:t>
            </a:r>
            <a:r>
              <a:rPr lang="en-US" sz="1200" dirty="0" err="1">
                <a:latin typeface="Lucida Console" panose="020B0609040504020204" pitchFamily="49" charset="0"/>
              </a:rPr>
              <a:t>Altn</a:t>
            </a:r>
            <a:r>
              <a:rPr lang="en-US" sz="1200" dirty="0">
                <a:latin typeface="Lucida Console" panose="020B0609040504020204" pitchFamily="49" charset="0"/>
              </a:rPr>
              <a:t> BLK 20000     128.4    P2p Pre-STD-Rx  </a:t>
            </a:r>
          </a:p>
        </p:txBody>
      </p:sp>
    </p:spTree>
    <p:extLst>
      <p:ext uri="{BB962C8B-B14F-4D97-AF65-F5344CB8AC3E}">
        <p14:creationId xmlns:p14="http://schemas.microsoft.com/office/powerpoint/2010/main" val="429118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Mstr</a:t>
            </a:r>
            <a:r>
              <a:rPr lang="en-US" dirty="0"/>
              <a:t> – Master-</a:t>
            </a:r>
            <a:r>
              <a:rPr lang="ru-RU" dirty="0"/>
              <a:t>порт, </a:t>
            </a:r>
            <a:r>
              <a:rPr lang="ru-RU" dirty="0" err="1"/>
              <a:t>аплинк</a:t>
            </a:r>
            <a:r>
              <a:rPr lang="ru-RU" dirty="0"/>
              <a:t> в дереве </a:t>
            </a:r>
            <a:r>
              <a:rPr lang="en-US" dirty="0"/>
              <a:t>CIST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Диагностика </a:t>
            </a:r>
            <a:r>
              <a:rPr lang="en-US" dirty="0"/>
              <a:t>MSTI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860210"/>
            <a:ext cx="109728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Switch#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spanning-tree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##### MST1    </a:t>
            </a:r>
            <a:r>
              <a:rPr lang="en-US" sz="1200" dirty="0" err="1">
                <a:latin typeface="Lucida Console" panose="020B0609040504020204" pitchFamily="49" charset="0"/>
              </a:rPr>
              <a:t>vlans</a:t>
            </a:r>
            <a:r>
              <a:rPr lang="en-US" sz="1200" dirty="0">
                <a:latin typeface="Lucida Console" panose="020B0609040504020204" pitchFamily="49" charset="0"/>
              </a:rPr>
              <a:t> mapped:  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Bridge        address 5003.0005.0000  priority      32769 (32768 </a:t>
            </a:r>
            <a:r>
              <a:rPr lang="en-US" sz="1200" dirty="0" err="1">
                <a:latin typeface="Lucida Console" panose="020B0609040504020204" pitchFamily="49" charset="0"/>
              </a:rPr>
              <a:t>sysid</a:t>
            </a:r>
            <a:r>
              <a:rPr lang="en-US" sz="1200" dirty="0">
                <a:latin typeface="Lucida Console" panose="020B0609040504020204" pitchFamily="49" charset="0"/>
              </a:rPr>
              <a:t> 1)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Root          this switch for MST1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Interface        Role </a:t>
            </a:r>
            <a:r>
              <a:rPr lang="en-US" sz="1200" dirty="0" err="1">
                <a:latin typeface="Lucida Console" panose="020B0609040504020204" pitchFamily="49" charset="0"/>
              </a:rPr>
              <a:t>Sts</a:t>
            </a:r>
            <a:r>
              <a:rPr lang="en-US" sz="1200" dirty="0">
                <a:latin typeface="Lucida Console" panose="020B0609040504020204" pitchFamily="49" charset="0"/>
              </a:rPr>
              <a:t> Cost      </a:t>
            </a:r>
            <a:r>
              <a:rPr lang="en-US" sz="1200" dirty="0" err="1">
                <a:latin typeface="Lucida Console" panose="020B0609040504020204" pitchFamily="49" charset="0"/>
              </a:rPr>
              <a:t>Prio.Nbr</a:t>
            </a:r>
            <a:r>
              <a:rPr lang="en-US" sz="1200" dirty="0">
                <a:latin typeface="Lucida Console" panose="020B0609040504020204" pitchFamily="49" charset="0"/>
              </a:rPr>
              <a:t> Type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---------------- ---- --- --------- -------- --------------------------------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Gi0/0            </a:t>
            </a:r>
            <a:r>
              <a:rPr lang="en-US" sz="1200" dirty="0" err="1">
                <a:latin typeface="Lucida Console" panose="020B0609040504020204" pitchFamily="49" charset="0"/>
              </a:rPr>
              <a:t>Desg</a:t>
            </a:r>
            <a:r>
              <a:rPr lang="en-US" sz="1200" dirty="0">
                <a:latin typeface="Lucida Console" panose="020B0609040504020204" pitchFamily="49" charset="0"/>
              </a:rPr>
              <a:t> FWD 20000     128.1    P2p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Gi0/1            </a:t>
            </a:r>
            <a:r>
              <a:rPr lang="en-US" sz="1200" dirty="0" err="1">
                <a:latin typeface="Lucida Console" panose="020B0609040504020204" pitchFamily="49" charset="0"/>
              </a:rPr>
              <a:t>Desg</a:t>
            </a:r>
            <a:r>
              <a:rPr lang="en-US" sz="1200" dirty="0">
                <a:latin typeface="Lucida Console" panose="020B0609040504020204" pitchFamily="49" charset="0"/>
              </a:rPr>
              <a:t> FWD 20000     128.2    P2p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Gi0/2            </a:t>
            </a:r>
            <a:r>
              <a:rPr lang="en-US" sz="1200" dirty="0" err="1">
                <a:latin typeface="Lucida Console" panose="020B0609040504020204" pitchFamily="49" charset="0"/>
              </a:rPr>
              <a:t>Mstr</a:t>
            </a:r>
            <a:r>
              <a:rPr lang="en-US" sz="1200" dirty="0">
                <a:latin typeface="Lucida Console" panose="020B0609040504020204" pitchFamily="49" charset="0"/>
              </a:rPr>
              <a:t> FWD 20000     128.3    P2p Bound(RSTP)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Gi0/3            </a:t>
            </a:r>
            <a:r>
              <a:rPr lang="en-US" sz="1200" dirty="0" err="1">
                <a:latin typeface="Lucida Console" panose="020B0609040504020204" pitchFamily="49" charset="0"/>
              </a:rPr>
              <a:t>Altn</a:t>
            </a:r>
            <a:r>
              <a:rPr lang="en-US" sz="1200" dirty="0">
                <a:latin typeface="Lucida Console" panose="020B0609040504020204" pitchFamily="49" charset="0"/>
              </a:rPr>
              <a:t> BLK 20000     128.4    P2p Bound(RSTP) </a:t>
            </a:r>
          </a:p>
        </p:txBody>
      </p:sp>
    </p:spTree>
    <p:extLst>
      <p:ext uri="{BB962C8B-B14F-4D97-AF65-F5344CB8AC3E}">
        <p14:creationId xmlns:p14="http://schemas.microsoft.com/office/powerpoint/2010/main" val="243894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4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39569D-2AC9-46E1-89F4-15953AAD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Стандартный протокол </a:t>
            </a:r>
            <a:r>
              <a:rPr lang="en-US" dirty="0"/>
              <a:t>IEEE 802.1Q-2005</a:t>
            </a:r>
            <a:endParaRPr lang="ru-RU" dirty="0"/>
          </a:p>
          <a:p>
            <a:r>
              <a:rPr lang="ru-RU" dirty="0"/>
              <a:t>Поддержка нескольких деревьев</a:t>
            </a:r>
          </a:p>
          <a:p>
            <a:pPr lvl="1"/>
            <a:r>
              <a:rPr lang="en-IE" dirty="0"/>
              <a:t>Common and Internal Spanning Tree (CIST)</a:t>
            </a:r>
            <a:endParaRPr lang="ru-RU" dirty="0"/>
          </a:p>
          <a:p>
            <a:pPr lvl="1"/>
            <a:r>
              <a:rPr lang="en-US" dirty="0"/>
              <a:t>Internal Spanning Tree (IST </a:t>
            </a:r>
            <a:r>
              <a:rPr lang="ru-RU" dirty="0"/>
              <a:t>или </a:t>
            </a:r>
            <a:r>
              <a:rPr lang="en-US" dirty="0"/>
              <a:t>MSTI0)</a:t>
            </a:r>
            <a:endParaRPr lang="en-IE" dirty="0"/>
          </a:p>
          <a:p>
            <a:pPr lvl="1"/>
            <a:r>
              <a:rPr lang="ru-RU" dirty="0"/>
              <a:t>От </a:t>
            </a:r>
            <a:r>
              <a:rPr lang="en-US" dirty="0"/>
              <a:t>0</a:t>
            </a:r>
            <a:r>
              <a:rPr lang="ru-RU" dirty="0"/>
              <a:t> до 64 «пользовательских» деревьев</a:t>
            </a:r>
            <a:r>
              <a:rPr lang="en-US" dirty="0"/>
              <a:t> (MSTI)</a:t>
            </a:r>
          </a:p>
          <a:p>
            <a:r>
              <a:rPr lang="ru-RU" dirty="0"/>
              <a:t>Симуляция </a:t>
            </a:r>
            <a:r>
              <a:rPr lang="en-US" dirty="0"/>
              <a:t>STP</a:t>
            </a:r>
            <a:r>
              <a:rPr lang="ru-RU" dirty="0"/>
              <a:t>/</a:t>
            </a:r>
            <a:r>
              <a:rPr lang="en-US" dirty="0"/>
              <a:t>RSTP </a:t>
            </a:r>
            <a:r>
              <a:rPr lang="ru-RU" dirty="0"/>
              <a:t>встроена в протокол, используется дерево </a:t>
            </a:r>
            <a:r>
              <a:rPr lang="en-US" dirty="0"/>
              <a:t>CIST</a:t>
            </a:r>
          </a:p>
          <a:p>
            <a:r>
              <a:rPr lang="en-US" dirty="0"/>
              <a:t>Cisco </a:t>
            </a:r>
            <a:r>
              <a:rPr lang="ru-RU" dirty="0"/>
              <a:t>по умолчанию назначает стоимости </a:t>
            </a:r>
            <a:r>
              <a:rPr lang="en-US" dirty="0"/>
              <a:t>802.1D-2004 (</a:t>
            </a:r>
            <a:r>
              <a:rPr lang="ru-RU" dirty="0"/>
              <a:t>"длинные"</a:t>
            </a:r>
            <a:r>
              <a:rPr lang="en-US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7A436-B563-40F7-BE6C-0390FF4B6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DFE75-1EA0-49C4-A0A2-A4D61E60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MST (Multiple Spanning Tree)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62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DFC86-3E04-5642-B700-29A3CEC2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«привязать» </a:t>
            </a:r>
            <a:r>
              <a:rPr lang="en-US" dirty="0"/>
              <a:t>VLAN</a:t>
            </a:r>
            <a:r>
              <a:rPr lang="ru-RU" dirty="0"/>
              <a:t>ы к деревьям</a:t>
            </a:r>
          </a:p>
          <a:p>
            <a:r>
              <a:rPr lang="ru-RU" dirty="0"/>
              <a:t>Стандартная калькуляция дерева на основе </a:t>
            </a:r>
            <a:r>
              <a:rPr lang="en-US" dirty="0"/>
              <a:t>RSTP</a:t>
            </a:r>
          </a:p>
          <a:p>
            <a:r>
              <a:rPr lang="ru-RU" dirty="0"/>
              <a:t>В </a:t>
            </a:r>
            <a:r>
              <a:rPr lang="en-US" dirty="0"/>
              <a:t>MST </a:t>
            </a:r>
            <a:r>
              <a:rPr lang="ru-RU" dirty="0"/>
              <a:t>порт отправляет единственную </a:t>
            </a:r>
            <a:r>
              <a:rPr lang="en-US" dirty="0"/>
              <a:t>BPDU</a:t>
            </a:r>
            <a:r>
              <a:rPr lang="ru-RU" dirty="0"/>
              <a:t>, содержащую одновременно все </a:t>
            </a:r>
            <a:r>
              <a:rPr lang="en-US" dirty="0"/>
              <a:t>Priority Vector</a:t>
            </a:r>
            <a:r>
              <a:rPr lang="ru-RU" dirty="0"/>
              <a:t> за каждое из деревьев</a:t>
            </a:r>
          </a:p>
          <a:p>
            <a:pPr lvl="1"/>
            <a:r>
              <a:rPr lang="en-IE" dirty="0"/>
              <a:t>Common and Internal Spanning Tree (CIST)</a:t>
            </a:r>
          </a:p>
          <a:p>
            <a:pPr lvl="1"/>
            <a:r>
              <a:rPr lang="ru-RU" dirty="0"/>
              <a:t>От </a:t>
            </a:r>
            <a:r>
              <a:rPr lang="en-US" dirty="0"/>
              <a:t>0</a:t>
            </a:r>
            <a:r>
              <a:rPr lang="ru-RU" dirty="0"/>
              <a:t> до 64 «пользовательских» деревьев</a:t>
            </a:r>
            <a:r>
              <a:rPr lang="en-US" dirty="0"/>
              <a:t> (MSTI)</a:t>
            </a:r>
          </a:p>
          <a:p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6366C-C6ED-6847-9D6E-F61C10E07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092289-9647-F543-BB31-DB36D02F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работы</a:t>
            </a:r>
            <a:endParaRPr lang="en-RU" dirty="0"/>
          </a:p>
        </p:txBody>
      </p:sp>
      <p:sp>
        <p:nvSpPr>
          <p:cNvPr id="5" name="Line 48">
            <a:extLst>
              <a:ext uri="{FF2B5EF4-FFF2-40B4-BE49-F238E27FC236}">
                <a16:creationId xmlns:a16="http://schemas.microsoft.com/office/drawing/2014/main" id="{EF05EDC5-EE9C-3345-B653-728E96582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3079" y="4630023"/>
            <a:ext cx="2520280" cy="445389"/>
          </a:xfrm>
          <a:prstGeom prst="line">
            <a:avLst/>
          </a:prstGeom>
          <a:noFill/>
          <a:ln w="50800">
            <a:solidFill>
              <a:srgbClr val="288EE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48">
            <a:extLst>
              <a:ext uri="{FF2B5EF4-FFF2-40B4-BE49-F238E27FC236}">
                <a16:creationId xmlns:a16="http://schemas.microsoft.com/office/drawing/2014/main" id="{DD8007BE-2D2B-8341-B93B-4360C439F2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73359" y="4613267"/>
            <a:ext cx="2477726" cy="444473"/>
          </a:xfrm>
          <a:prstGeom prst="line">
            <a:avLst/>
          </a:prstGeom>
          <a:noFill/>
          <a:ln w="50800">
            <a:solidFill>
              <a:srgbClr val="288EE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1810F426-3C63-BA49-A439-527BD2D133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3359" y="5138362"/>
            <a:ext cx="2477726" cy="478293"/>
          </a:xfrm>
          <a:prstGeom prst="line">
            <a:avLst/>
          </a:prstGeom>
          <a:noFill/>
          <a:ln w="50800">
            <a:solidFill>
              <a:srgbClr val="288EE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48">
            <a:extLst>
              <a:ext uri="{FF2B5EF4-FFF2-40B4-BE49-F238E27FC236}">
                <a16:creationId xmlns:a16="http://schemas.microsoft.com/office/drawing/2014/main" id="{00EDB7C7-892C-5943-B08D-DB264D6D1E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3079" y="5148638"/>
            <a:ext cx="2519879" cy="468016"/>
          </a:xfrm>
          <a:prstGeom prst="line">
            <a:avLst/>
          </a:prstGeom>
          <a:noFill/>
          <a:ln w="50800">
            <a:solidFill>
              <a:srgbClr val="288EE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B6CA564C-174C-4040-AC39-77B900B80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5479" y="4667091"/>
            <a:ext cx="2520280" cy="445389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6B165B61-DB10-774D-A9B4-64784FD45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5759" y="5167192"/>
            <a:ext cx="2477726" cy="478293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48">
            <a:extLst>
              <a:ext uri="{FF2B5EF4-FFF2-40B4-BE49-F238E27FC236}">
                <a16:creationId xmlns:a16="http://schemas.microsoft.com/office/drawing/2014/main" id="{DB4F31D0-DDA9-FB4F-A359-4C0A219511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5759" y="4699763"/>
            <a:ext cx="2477726" cy="444473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48">
            <a:extLst>
              <a:ext uri="{FF2B5EF4-FFF2-40B4-BE49-F238E27FC236}">
                <a16:creationId xmlns:a16="http://schemas.microsoft.com/office/drawing/2014/main" id="{5AD1133C-59C3-DB47-9D2C-F00F0EF298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5479" y="5235134"/>
            <a:ext cx="2519879" cy="468016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3" name="Picture 12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3949F941-698A-2345-B523-5AB4A93E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293038" y="4956496"/>
            <a:ext cx="784990" cy="3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293C5F35-42B1-EE4D-8C08-33816851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7756038" y="4523057"/>
            <a:ext cx="784990" cy="3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47E6916E-E24E-1C41-8B57-A885439DB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10219038" y="4955105"/>
            <a:ext cx="784990" cy="3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6CA1A7A8-08D6-DB4D-8685-9128AF3B6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7762307" y="5445822"/>
            <a:ext cx="784990" cy="3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994D69-755B-8645-94CF-C920E9482C7C}"/>
              </a:ext>
            </a:extLst>
          </p:cNvPr>
          <p:cNvSpPr txBox="1"/>
          <p:nvPr/>
        </p:nvSpPr>
        <p:spPr>
          <a:xfrm>
            <a:off x="5594459" y="4608153"/>
            <a:ext cx="967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1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C42016-6B3B-A545-A3AF-FD1D8CC212CA}"/>
              </a:ext>
            </a:extLst>
          </p:cNvPr>
          <p:cNvSpPr txBox="1"/>
          <p:nvPr/>
        </p:nvSpPr>
        <p:spPr>
          <a:xfrm>
            <a:off x="5594113" y="5351563"/>
            <a:ext cx="967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2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FDF5F3C-2851-CF48-ADC4-32F598B0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72194"/>
              </p:ext>
            </p:extLst>
          </p:nvPr>
        </p:nvGraphicFramePr>
        <p:xfrm>
          <a:off x="1023977" y="4591545"/>
          <a:ext cx="4058159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6415">
                  <a:extLst>
                    <a:ext uri="{9D8B030D-6E8A-4147-A177-3AD203B41FA5}">
                      <a16:colId xmlns:a16="http://schemas.microsoft.com/office/drawing/2014/main" val="2683432487"/>
                    </a:ext>
                  </a:extLst>
                </a:gridCol>
                <a:gridCol w="1130872">
                  <a:extLst>
                    <a:ext uri="{9D8B030D-6E8A-4147-A177-3AD203B41FA5}">
                      <a16:colId xmlns:a16="http://schemas.microsoft.com/office/drawing/2014/main" val="2177298424"/>
                    </a:ext>
                  </a:extLst>
                </a:gridCol>
                <a:gridCol w="1130872">
                  <a:extLst>
                    <a:ext uri="{9D8B030D-6E8A-4147-A177-3AD203B41FA5}">
                      <a16:colId xmlns:a16="http://schemas.microsoft.com/office/drawing/2014/main" val="22467458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IE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/>
                        <a:t>Interface 1</a:t>
                      </a:r>
                      <a:endParaRPr lang="en-IE" sz="16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/>
                        <a:t>Interface 2</a:t>
                      </a:r>
                      <a:endParaRPr lang="en-IE" sz="160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820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>
                          <a:solidFill>
                            <a:srgbClr val="288EEA"/>
                          </a:solidFill>
                        </a:rPr>
                        <a:t>Tree 1: VLAN 11,12</a:t>
                      </a:r>
                      <a:endParaRPr lang="en-IE" sz="1600" strike="noStrike" dirty="0">
                        <a:solidFill>
                          <a:srgbClr val="288EE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>
                          <a:solidFill>
                            <a:srgbClr val="288EEA"/>
                          </a:solidFill>
                        </a:rPr>
                        <a:t>Root FWD</a:t>
                      </a:r>
                      <a:endParaRPr lang="en-IE" sz="1600" strike="noStrike" dirty="0">
                        <a:solidFill>
                          <a:srgbClr val="288EE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>
                          <a:solidFill>
                            <a:srgbClr val="288EEA"/>
                          </a:solidFill>
                        </a:rPr>
                        <a:t>Alt BLK</a:t>
                      </a:r>
                      <a:endParaRPr lang="en-IE" sz="1600" strike="noStrike" dirty="0">
                        <a:solidFill>
                          <a:srgbClr val="288EE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42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>
                          <a:solidFill>
                            <a:srgbClr val="FA6B3A"/>
                          </a:solidFill>
                        </a:rPr>
                        <a:t>Tree 2: VLAN 21,22</a:t>
                      </a:r>
                      <a:endParaRPr lang="en-IE" sz="1600" strike="noStrike" dirty="0">
                        <a:solidFill>
                          <a:srgbClr val="FA6B3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>
                          <a:solidFill>
                            <a:srgbClr val="FA6B3A"/>
                          </a:solidFill>
                        </a:rPr>
                        <a:t>Alt BLK</a:t>
                      </a:r>
                      <a:endParaRPr lang="en-IE" sz="1600" strike="noStrike" dirty="0">
                        <a:solidFill>
                          <a:srgbClr val="FA6B3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>
                          <a:solidFill>
                            <a:srgbClr val="FA6B3A"/>
                          </a:solidFill>
                        </a:rPr>
                        <a:t>Root FWD</a:t>
                      </a:r>
                      <a:endParaRPr lang="en-IE" sz="1600" strike="noStrike" dirty="0">
                        <a:solidFill>
                          <a:srgbClr val="FA6B3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01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27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похож на </a:t>
            </a:r>
            <a:r>
              <a:rPr lang="en-US"/>
              <a:t>RST</a:t>
            </a:r>
            <a:endParaRPr lang="ru-RU"/>
          </a:p>
          <a:p>
            <a:pPr lvl="1"/>
            <a:r>
              <a:rPr lang="en-US"/>
              <a:t>MAC</a:t>
            </a:r>
            <a:r>
              <a:rPr lang="ru-RU"/>
              <a:t> получателя: </a:t>
            </a:r>
            <a:r>
              <a:rPr lang="en-US"/>
              <a:t>01:</a:t>
            </a:r>
            <a:r>
              <a:rPr lang="ru-RU"/>
              <a:t>8</a:t>
            </a:r>
            <a:r>
              <a:rPr lang="en-US"/>
              <a:t>0:</a:t>
            </a:r>
            <a:r>
              <a:rPr lang="ru-RU"/>
              <a:t>С2</a:t>
            </a:r>
            <a:r>
              <a:rPr lang="en-US"/>
              <a:t>:</a:t>
            </a:r>
            <a:r>
              <a:rPr lang="ru-RU"/>
              <a:t>00:00:00</a:t>
            </a:r>
            <a:endParaRPr lang="en-US"/>
          </a:p>
          <a:p>
            <a:pPr lvl="1"/>
            <a:r>
              <a:rPr lang="ru-RU"/>
              <a:t>Инкапсуляция </a:t>
            </a:r>
            <a:r>
              <a:rPr lang="en-US"/>
              <a:t>LLC</a:t>
            </a:r>
            <a:r>
              <a:rPr lang="ru-RU"/>
              <a:t>; </a:t>
            </a:r>
            <a:r>
              <a:rPr lang="en-US"/>
              <a:t>DSAP=SSAP=0x42</a:t>
            </a:r>
          </a:p>
          <a:p>
            <a:pPr lvl="1"/>
            <a:r>
              <a:rPr lang="en-US"/>
              <a:t>Protocol Version Identifier: 0x03</a:t>
            </a:r>
          </a:p>
          <a:p>
            <a:pPr lvl="1"/>
            <a:r>
              <a:rPr lang="en-US"/>
              <a:t>BPDU Type: 0x02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BPDU </a:t>
            </a:r>
            <a:r>
              <a:rPr lang="ru-RU"/>
              <a:t>протокола </a:t>
            </a:r>
            <a:r>
              <a:rPr lang="en-US"/>
              <a:t>MST</a:t>
            </a: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19553" y="1196751"/>
          <a:ext cx="4562847" cy="504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876">
                  <a:extLst>
                    <a:ext uri="{9D8B030D-6E8A-4147-A177-3AD203B41FA5}">
                      <a16:colId xmlns:a16="http://schemas.microsoft.com/office/drawing/2014/main" val="110950934"/>
                    </a:ext>
                  </a:extLst>
                </a:gridCol>
                <a:gridCol w="2661666">
                  <a:extLst>
                    <a:ext uri="{9D8B030D-6E8A-4147-A177-3AD203B41FA5}">
                      <a16:colId xmlns:a16="http://schemas.microsoft.com/office/drawing/2014/main" val="1907249117"/>
                    </a:ext>
                  </a:extLst>
                </a:gridCol>
                <a:gridCol w="1451305">
                  <a:extLst>
                    <a:ext uri="{9D8B030D-6E8A-4147-A177-3AD203B41FA5}">
                      <a16:colId xmlns:a16="http://schemas.microsoft.com/office/drawing/2014/main" val="13667966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Поле</a:t>
                      </a: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Размер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540239989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Заголовок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BPDU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90108359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Root Bridge ID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291240661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Root Path Cost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70190055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Sender Bridge ID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244041762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Sender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Port ID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60184637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Таймеры</a:t>
                      </a: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151216805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Version 1 Length</a:t>
                      </a:r>
                      <a:r>
                        <a:rPr lang="ru-RU" sz="1600" dirty="0"/>
                        <a:t>=0</a:t>
                      </a:r>
                      <a:endParaRPr lang="en-IE" sz="1600" dirty="0"/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</a:t>
                      </a:r>
                      <a:r>
                        <a:rPr lang="ru-RU" sz="1600" dirty="0"/>
                        <a:t>байт</a:t>
                      </a:r>
                      <a:endParaRPr lang="en-IE" sz="1600" dirty="0"/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5683965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Version 3 Length</a:t>
                      </a:r>
                      <a:endParaRPr lang="en-IE" sz="1600" dirty="0"/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</a:t>
                      </a:r>
                      <a:r>
                        <a:rPr lang="ru-RU" sz="1600" dirty="0"/>
                        <a:t>байта</a:t>
                      </a:r>
                      <a:endParaRPr lang="en-IE" sz="1600" dirty="0"/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967497421"/>
                  </a:ext>
                </a:extLst>
              </a:tr>
              <a:tr h="3600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MST Extension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MST Configuration Identifier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51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74628318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CIST Internal Root Path Cost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4 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8374274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CIST Bridge Identifier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8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93920974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CIST Remaining Hops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26739699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MSTI Configuration Messages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×16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62959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4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96752"/>
            <a:ext cx="6052457" cy="5112568"/>
          </a:xfrm>
        </p:spPr>
        <p:txBody>
          <a:bodyPr/>
          <a:lstStyle/>
          <a:p>
            <a:r>
              <a:rPr lang="ru-RU" dirty="0"/>
              <a:t>Совпадение поля </a:t>
            </a:r>
            <a:r>
              <a:rPr lang="en-US" dirty="0"/>
              <a:t>Configuration Identifier</a:t>
            </a:r>
            <a:r>
              <a:rPr lang="ru-RU" dirty="0"/>
              <a:t> означает принадлежность к одному региону </a:t>
            </a:r>
            <a:r>
              <a:rPr lang="en-US" dirty="0"/>
              <a:t>MST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Регионы </a:t>
            </a:r>
            <a:r>
              <a:rPr lang="en-US"/>
              <a:t>MST</a:t>
            </a: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19553" y="1196751"/>
          <a:ext cx="4562847" cy="504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876">
                  <a:extLst>
                    <a:ext uri="{9D8B030D-6E8A-4147-A177-3AD203B41FA5}">
                      <a16:colId xmlns:a16="http://schemas.microsoft.com/office/drawing/2014/main" val="110950934"/>
                    </a:ext>
                  </a:extLst>
                </a:gridCol>
                <a:gridCol w="2661666">
                  <a:extLst>
                    <a:ext uri="{9D8B030D-6E8A-4147-A177-3AD203B41FA5}">
                      <a16:colId xmlns:a16="http://schemas.microsoft.com/office/drawing/2014/main" val="1907249117"/>
                    </a:ext>
                  </a:extLst>
                </a:gridCol>
                <a:gridCol w="1451305">
                  <a:extLst>
                    <a:ext uri="{9D8B030D-6E8A-4147-A177-3AD203B41FA5}">
                      <a16:colId xmlns:a16="http://schemas.microsoft.com/office/drawing/2014/main" val="13667966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Поле</a:t>
                      </a: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Размер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540239989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Заголовок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BPDU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90108359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CIST Root Identifier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291240661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CIST External Root Path Cost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70190055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CIST Regional Root ID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244041762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CIST Port ID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60184637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Таймеры</a:t>
                      </a: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151216805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Version 1 Length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</a:t>
                      </a:r>
                      <a:endParaRPr lang="en-I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</a:t>
                      </a:r>
                      <a:endParaRPr lang="en-I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5683965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Version 3 Length</a:t>
                      </a:r>
                      <a:endParaRPr lang="en-I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байта</a:t>
                      </a:r>
                      <a:endParaRPr lang="en-I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967497421"/>
                  </a:ext>
                </a:extLst>
              </a:tr>
              <a:tr h="3600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MST Extension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MST Configuration Identifier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51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74628318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CIST Internal Root Path Cost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 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8374274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CIST Bridge Identifier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93920974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CIST Remaining Hops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26739699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MSTI Configuration Messages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ru-RU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×16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6295982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89008C-C3AC-4D4E-8DB7-48695B5721E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436751"/>
          <a:ext cx="6052457" cy="18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6745">
                  <a:extLst>
                    <a:ext uri="{9D8B030D-6E8A-4147-A177-3AD203B41FA5}">
                      <a16:colId xmlns:a16="http://schemas.microsoft.com/office/drawing/2014/main" val="110950934"/>
                    </a:ext>
                  </a:extLst>
                </a:gridCol>
                <a:gridCol w="3530607">
                  <a:extLst>
                    <a:ext uri="{9D8B030D-6E8A-4147-A177-3AD203B41FA5}">
                      <a16:colId xmlns:a16="http://schemas.microsoft.com/office/drawing/2014/main" val="1907249117"/>
                    </a:ext>
                  </a:extLst>
                </a:gridCol>
                <a:gridCol w="1925105">
                  <a:extLst>
                    <a:ext uri="{9D8B030D-6E8A-4147-A177-3AD203B41FA5}">
                      <a16:colId xmlns:a16="http://schemas.microsoft.com/office/drawing/2014/main" val="13667966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Поле</a:t>
                      </a: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Размер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54023998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Configuration Identifier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Configuration Identifier Format Selector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байт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</a:t>
                      </a:r>
                      <a:r>
                        <a:rPr lang="ru-RU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всегда 0)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74628318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/>
                        <a:t>Configuration Name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32 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8374274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Revision Level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93920974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Configuration Digest</a:t>
                      </a:r>
                      <a:endParaRPr lang="ru-RU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 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26739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15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95C82C-4D1C-FE4A-BDBB-DEAA20B9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региона</a:t>
            </a:r>
          </a:p>
          <a:p>
            <a:pPr lvl="1"/>
            <a:r>
              <a:rPr lang="ru-RU" dirty="0"/>
              <a:t>Детали одного региона известны внутри</a:t>
            </a:r>
          </a:p>
          <a:p>
            <a:pPr lvl="1"/>
            <a:r>
              <a:rPr lang="ru-RU" dirty="0" err="1"/>
              <a:t>Маппинг</a:t>
            </a:r>
            <a:r>
              <a:rPr lang="ru-RU" dirty="0"/>
              <a:t> </a:t>
            </a:r>
            <a:r>
              <a:rPr lang="en-US" dirty="0"/>
              <a:t>VLAN – STPI </a:t>
            </a:r>
            <a:r>
              <a:rPr lang="ru-RU" dirty="0"/>
              <a:t>определены вручную</a:t>
            </a:r>
          </a:p>
          <a:p>
            <a:pPr lvl="1"/>
            <a:r>
              <a:rPr lang="ru-RU" dirty="0"/>
              <a:t>Все оставшиеся </a:t>
            </a:r>
            <a:r>
              <a:rPr lang="en-US" dirty="0"/>
              <a:t>VLAN</a:t>
            </a:r>
            <a:r>
              <a:rPr lang="ru-RU" dirty="0"/>
              <a:t> – </a:t>
            </a:r>
            <a:r>
              <a:rPr lang="en-US" dirty="0"/>
              <a:t>CIST (MST 0)</a:t>
            </a:r>
            <a:endParaRPr lang="ru-RU" dirty="0"/>
          </a:p>
          <a:p>
            <a:r>
              <a:rPr lang="ru-RU" dirty="0"/>
              <a:t>Между регионами</a:t>
            </a:r>
            <a:endParaRPr lang="en-US" dirty="0"/>
          </a:p>
          <a:p>
            <a:pPr lvl="1"/>
            <a:r>
              <a:rPr lang="ru-RU" dirty="0"/>
              <a:t>Детали одного региона неизвестны в другом регионе</a:t>
            </a:r>
          </a:p>
          <a:p>
            <a:pPr lvl="1"/>
            <a:r>
              <a:rPr lang="ru-RU" dirty="0"/>
              <a:t>Регионы видят друг друга как </a:t>
            </a:r>
            <a:r>
              <a:rPr lang="en-US" dirty="0"/>
              <a:t>virtual bridge</a:t>
            </a:r>
          </a:p>
          <a:p>
            <a:pPr lvl="2"/>
            <a:r>
              <a:rPr lang="ru-RU" dirty="0"/>
              <a:t>В результате – упрощение логической топологии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04A44-15DB-8D45-90DF-1437E746B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735459-769F-FE41-9461-42AEB69F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Регионы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7050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79456497-B060-4604-AE9C-29B7DD0E0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25" y="1791004"/>
            <a:ext cx="4618549" cy="46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ne 48">
            <a:extLst>
              <a:ext uri="{FF2B5EF4-FFF2-40B4-BE49-F238E27FC236}">
                <a16:creationId xmlns:a16="http://schemas.microsoft.com/office/drawing/2014/main" id="{6E29A241-B2CA-4F85-807B-72E16A9BB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1654" y="3759195"/>
            <a:ext cx="0" cy="146407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Line 48">
            <a:extLst>
              <a:ext uri="{FF2B5EF4-FFF2-40B4-BE49-F238E27FC236}">
                <a16:creationId xmlns:a16="http://schemas.microsoft.com/office/drawing/2014/main" id="{18009C6C-C474-4E95-A640-99DF9C7AD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1654" y="3754368"/>
            <a:ext cx="2438400" cy="4828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4B1F7F96-9094-4144-912B-5D7A600CF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5416" y="5213689"/>
            <a:ext cx="2438400" cy="4828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48">
            <a:extLst>
              <a:ext uri="{FF2B5EF4-FFF2-40B4-BE49-F238E27FC236}">
                <a16:creationId xmlns:a16="http://schemas.microsoft.com/office/drawing/2014/main" id="{18CC6731-2E8C-467A-8236-921E782DC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2448" y="3720594"/>
            <a:ext cx="2438400" cy="4828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48">
            <a:extLst>
              <a:ext uri="{FF2B5EF4-FFF2-40B4-BE49-F238E27FC236}">
                <a16:creationId xmlns:a16="http://schemas.microsoft.com/office/drawing/2014/main" id="{CF787DBA-E27E-4F77-B380-77897894A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6210" y="5179915"/>
            <a:ext cx="2438400" cy="4828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A50B01DA-DA73-40FE-AD69-C9DE022C06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14610" y="3763949"/>
            <a:ext cx="0" cy="1481363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48">
            <a:extLst>
              <a:ext uri="{FF2B5EF4-FFF2-40B4-BE49-F238E27FC236}">
                <a16:creationId xmlns:a16="http://schemas.microsoft.com/office/drawing/2014/main" id="{1630E3FE-60DE-4743-9832-81B3BA496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0492" y="3731022"/>
            <a:ext cx="2438400" cy="4828"/>
          </a:xfrm>
          <a:prstGeom prst="line">
            <a:avLst/>
          </a:prstGeom>
          <a:noFill/>
          <a:ln w="50800">
            <a:solidFill>
              <a:srgbClr val="008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18745AD9-38BD-4063-AC5F-F7844BD59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3610" y="5201230"/>
            <a:ext cx="2438400" cy="4828"/>
          </a:xfrm>
          <a:prstGeom prst="line">
            <a:avLst/>
          </a:prstGeom>
          <a:noFill/>
          <a:ln w="50800">
            <a:solidFill>
              <a:srgbClr val="008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2D422DA2-8869-4BD4-A21E-A2506FD58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0054" y="3737155"/>
            <a:ext cx="0" cy="1464075"/>
          </a:xfrm>
          <a:prstGeom prst="line">
            <a:avLst/>
          </a:prstGeom>
          <a:noFill/>
          <a:ln w="50800">
            <a:solidFill>
              <a:srgbClr val="008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C8E3261-27BE-4269-AE20-E541AAE106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2010" y="3715840"/>
            <a:ext cx="0" cy="1464075"/>
          </a:xfrm>
          <a:prstGeom prst="line">
            <a:avLst/>
          </a:prstGeom>
          <a:noFill/>
          <a:ln w="50800">
            <a:solidFill>
              <a:srgbClr val="008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EE1022-8A93-44E6-A608-D77FCF7D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CST = Common Spanning Tree</a:t>
            </a:r>
          </a:p>
          <a:p>
            <a:r>
              <a:rPr lang="en-US"/>
              <a:t>IST = Internal Spanning Tree</a:t>
            </a:r>
          </a:p>
          <a:p>
            <a:r>
              <a:rPr lang="en-US"/>
              <a:t>CIST = IST+CST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2BCDD-5DDE-48B3-9407-AF257BFC2A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D2EB1B-9D7E-4AB5-B917-2869F658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CST, IST, CIST</a:t>
            </a:r>
            <a:endParaRPr lang="en-IE" dirty="0"/>
          </a:p>
        </p:txBody>
      </p:sp>
      <p:pic>
        <p:nvPicPr>
          <p:cNvPr id="8" name="Picture 7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73EABA89-E0E0-4011-9388-393C7FCAE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064965" y="4891771"/>
            <a:ext cx="1408962" cy="6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651EFF0A-F2CB-4402-A42A-B1F319AA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064965" y="3446787"/>
            <a:ext cx="1408962" cy="6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3AC6FC6C-999E-434C-8B5E-218B42D5D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612602" y="4891772"/>
            <a:ext cx="1408962" cy="6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915DD42A-1837-4762-8999-EC8420C8C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624730" y="3446787"/>
            <a:ext cx="1408962" cy="6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3EC677A9-7DD0-4217-815A-6CEFFABC1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178431" y="4891772"/>
            <a:ext cx="1408962" cy="6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543A7FBD-470D-4C31-BED3-79658A9B4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184495" y="3446787"/>
            <a:ext cx="1408962" cy="6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6F9F3B05-F81F-4134-B02B-3CB1B06BE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1744260" y="4891772"/>
            <a:ext cx="1408962" cy="6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215E1B7A-498A-4539-A182-5AF4DEB98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1744260" y="3446787"/>
            <a:ext cx="1408962" cy="6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818519-8725-470F-BD24-C537586461F1}"/>
              </a:ext>
            </a:extLst>
          </p:cNvPr>
          <p:cNvSpPr txBox="1"/>
          <p:nvPr/>
        </p:nvSpPr>
        <p:spPr>
          <a:xfrm>
            <a:off x="3444374" y="3413285"/>
            <a:ext cx="48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CST</a:t>
            </a:r>
            <a:endParaRPr lang="ru-RU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58D20-0637-4587-94F7-2616AA0AD207}"/>
              </a:ext>
            </a:extLst>
          </p:cNvPr>
          <p:cNvSpPr txBox="1"/>
          <p:nvPr/>
        </p:nvSpPr>
        <p:spPr>
          <a:xfrm>
            <a:off x="3441849" y="4869589"/>
            <a:ext cx="48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CST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80C7C8-4C79-4D8D-A7CF-3CB9CE5B1162}"/>
              </a:ext>
            </a:extLst>
          </p:cNvPr>
          <p:cNvSpPr txBox="1"/>
          <p:nvPr/>
        </p:nvSpPr>
        <p:spPr>
          <a:xfrm>
            <a:off x="8356639" y="3386868"/>
            <a:ext cx="48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CST</a:t>
            </a:r>
            <a:endParaRPr lang="ru-RU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4B5361-DAAF-4E94-AA69-55038A18DAD3}"/>
              </a:ext>
            </a:extLst>
          </p:cNvPr>
          <p:cNvSpPr txBox="1"/>
          <p:nvPr/>
        </p:nvSpPr>
        <p:spPr>
          <a:xfrm>
            <a:off x="8354114" y="4843172"/>
            <a:ext cx="48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CST</a:t>
            </a:r>
            <a:endParaRPr lang="ru-RU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91A3D0-3DFE-447B-80A5-D1832A26B686}"/>
              </a:ext>
            </a:extLst>
          </p:cNvPr>
          <p:cNvSpPr txBox="1"/>
          <p:nvPr/>
        </p:nvSpPr>
        <p:spPr>
          <a:xfrm>
            <a:off x="5849464" y="3386868"/>
            <a:ext cx="42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IST</a:t>
            </a:r>
            <a:endParaRPr lang="ru-RU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B83C7E-0549-40ED-AD2C-9725ABF5F0B9}"/>
              </a:ext>
            </a:extLst>
          </p:cNvPr>
          <p:cNvSpPr txBox="1"/>
          <p:nvPr/>
        </p:nvSpPr>
        <p:spPr>
          <a:xfrm>
            <a:off x="5846939" y="4843172"/>
            <a:ext cx="42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IST</a:t>
            </a:r>
            <a:endParaRPr lang="ru-RU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EAAD44-BC52-4533-BC40-028A71E6E484}"/>
              </a:ext>
            </a:extLst>
          </p:cNvPr>
          <p:cNvSpPr txBox="1"/>
          <p:nvPr/>
        </p:nvSpPr>
        <p:spPr>
          <a:xfrm>
            <a:off x="1985431" y="4319694"/>
            <a:ext cx="48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CST</a:t>
            </a:r>
            <a:endParaRPr lang="ru-RU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80D84A-FAA6-4C71-8CDC-B46B98B91E0B}"/>
              </a:ext>
            </a:extLst>
          </p:cNvPr>
          <p:cNvSpPr txBox="1"/>
          <p:nvPr/>
        </p:nvSpPr>
        <p:spPr>
          <a:xfrm>
            <a:off x="6822613" y="4325914"/>
            <a:ext cx="48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IST</a:t>
            </a:r>
            <a:endParaRPr lang="ru-RU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F07B87-93C0-43BD-B078-C7B06C6C9AC4}"/>
              </a:ext>
            </a:extLst>
          </p:cNvPr>
          <p:cNvSpPr txBox="1"/>
          <p:nvPr/>
        </p:nvSpPr>
        <p:spPr>
          <a:xfrm>
            <a:off x="4423831" y="4319694"/>
            <a:ext cx="48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IST</a:t>
            </a:r>
            <a:endParaRPr lang="ru-RU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AB0C76-5B8A-4A3F-9EB3-D4FC0A3F0587}"/>
              </a:ext>
            </a:extLst>
          </p:cNvPr>
          <p:cNvSpPr txBox="1"/>
          <p:nvPr/>
        </p:nvSpPr>
        <p:spPr>
          <a:xfrm>
            <a:off x="9198718" y="4321955"/>
            <a:ext cx="48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CST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4342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A43B99E-A45B-4A10-B53C-B7B2F7FB05F2}"/>
              </a:ext>
            </a:extLst>
          </p:cNvPr>
          <p:cNvGrpSpPr/>
          <p:nvPr/>
        </p:nvGrpSpPr>
        <p:grpSpPr>
          <a:xfrm>
            <a:off x="4746746" y="298723"/>
            <a:ext cx="3846857" cy="3846857"/>
            <a:chOff x="4746746" y="777685"/>
            <a:chExt cx="3846857" cy="3846857"/>
          </a:xfrm>
        </p:grpSpPr>
        <p:pic>
          <p:nvPicPr>
            <p:cNvPr id="63" name="Picture 62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3D937DAB-A4C4-4E42-8853-A52C1B640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746" y="777685"/>
              <a:ext cx="3846857" cy="384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DAE12B5-CDBE-4B62-B4A0-4F3B44E2E2BE}"/>
                </a:ext>
              </a:extLst>
            </p:cNvPr>
            <p:cNvSpPr txBox="1"/>
            <p:nvPr/>
          </p:nvSpPr>
          <p:spPr>
            <a:xfrm>
              <a:off x="6208588" y="2754642"/>
              <a:ext cx="9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MST Region</a:t>
              </a:r>
              <a:endPara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2022B-1FF0-4A30-ACE5-E6CD1693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ru-RU"/>
              <a:t>Дерево </a:t>
            </a:r>
            <a:r>
              <a:rPr lang="en-US"/>
              <a:t>CIST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ru-RU"/>
              <a:t>Дерево </a:t>
            </a:r>
            <a:r>
              <a:rPr lang="en-US"/>
              <a:t>CST</a:t>
            </a:r>
          </a:p>
          <a:p>
            <a:pPr lvl="1"/>
            <a:r>
              <a:rPr lang="ru-RU"/>
              <a:t>Кто </a:t>
            </a:r>
            <a:r>
              <a:rPr lang="en-US"/>
              <a:t>Root?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97B1C-D21B-47C3-8F06-9D7BD371A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CF5D06-C634-4EB3-8845-7DF67FC7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Сингулярность </a:t>
            </a:r>
            <a:r>
              <a:rPr lang="en-US"/>
              <a:t>IST </a:t>
            </a:r>
            <a:r>
              <a:rPr lang="ru-RU"/>
              <a:t>в дереве </a:t>
            </a:r>
            <a:r>
              <a:rPr lang="en-US"/>
              <a:t>CST</a:t>
            </a:r>
            <a:endParaRPr lang="en-IE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96C306-D37F-4F01-A33A-7142027BDF79}"/>
              </a:ext>
            </a:extLst>
          </p:cNvPr>
          <p:cNvGrpSpPr/>
          <p:nvPr/>
        </p:nvGrpSpPr>
        <p:grpSpPr>
          <a:xfrm>
            <a:off x="3245218" y="1543117"/>
            <a:ext cx="6862711" cy="1696794"/>
            <a:chOff x="1744260" y="2835329"/>
            <a:chExt cx="8729667" cy="2158396"/>
          </a:xfrm>
        </p:grpSpPr>
        <p:sp>
          <p:nvSpPr>
            <p:cNvPr id="5" name="Line 48">
              <a:extLst>
                <a:ext uri="{FF2B5EF4-FFF2-40B4-BE49-F238E27FC236}">
                  <a16:creationId xmlns:a16="http://schemas.microsoft.com/office/drawing/2014/main" id="{BFA0A9F5-DFD7-4DE6-BA66-09A9E533E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1654" y="3207656"/>
              <a:ext cx="0" cy="1464075"/>
            </a:xfrm>
            <a:prstGeom prst="line">
              <a:avLst/>
            </a:prstGeom>
            <a:noFill/>
            <a:ln w="50800">
              <a:solidFill>
                <a:srgbClr val="FA6B3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6" name="Line 48">
              <a:extLst>
                <a:ext uri="{FF2B5EF4-FFF2-40B4-BE49-F238E27FC236}">
                  <a16:creationId xmlns:a16="http://schemas.microsoft.com/office/drawing/2014/main" id="{DD7B4841-533C-4C39-BD4B-AC5438493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1654" y="3202829"/>
              <a:ext cx="2438400" cy="4828"/>
            </a:xfrm>
            <a:prstGeom prst="line">
              <a:avLst/>
            </a:prstGeom>
            <a:noFill/>
            <a:ln w="50800">
              <a:solidFill>
                <a:srgbClr val="FA6B3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7" name="Line 48">
              <a:extLst>
                <a:ext uri="{FF2B5EF4-FFF2-40B4-BE49-F238E27FC236}">
                  <a16:creationId xmlns:a16="http://schemas.microsoft.com/office/drawing/2014/main" id="{84B2928C-8BF9-442E-A2E0-48819A6D9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5416" y="4662150"/>
              <a:ext cx="2438400" cy="4828"/>
            </a:xfrm>
            <a:prstGeom prst="line">
              <a:avLst/>
            </a:prstGeom>
            <a:noFill/>
            <a:ln w="50800">
              <a:solidFill>
                <a:srgbClr val="FA6B3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8" name="Line 48">
              <a:extLst>
                <a:ext uri="{FF2B5EF4-FFF2-40B4-BE49-F238E27FC236}">
                  <a16:creationId xmlns:a16="http://schemas.microsoft.com/office/drawing/2014/main" id="{20F13A06-F287-4C27-B42B-5665462BD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2448" y="3169055"/>
              <a:ext cx="2438400" cy="4828"/>
            </a:xfrm>
            <a:prstGeom prst="line">
              <a:avLst/>
            </a:prstGeom>
            <a:noFill/>
            <a:ln w="50800">
              <a:solidFill>
                <a:srgbClr val="FA6B3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9" name="Line 48">
              <a:extLst>
                <a:ext uri="{FF2B5EF4-FFF2-40B4-BE49-F238E27FC236}">
                  <a16:creationId xmlns:a16="http://schemas.microsoft.com/office/drawing/2014/main" id="{2F939111-03FE-4A96-ABCB-D05F57762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6210" y="4628376"/>
              <a:ext cx="2438400" cy="4828"/>
            </a:xfrm>
            <a:prstGeom prst="line">
              <a:avLst/>
            </a:prstGeom>
            <a:noFill/>
            <a:ln w="50800">
              <a:solidFill>
                <a:srgbClr val="FA6B3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0" name="Line 48">
              <a:extLst>
                <a:ext uri="{FF2B5EF4-FFF2-40B4-BE49-F238E27FC236}">
                  <a16:creationId xmlns:a16="http://schemas.microsoft.com/office/drawing/2014/main" id="{5B789599-7E05-4DBF-B5C2-4D2528D22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14610" y="3212410"/>
              <a:ext cx="0" cy="1481363"/>
            </a:xfrm>
            <a:prstGeom prst="line">
              <a:avLst/>
            </a:prstGeom>
            <a:noFill/>
            <a:ln w="50800">
              <a:solidFill>
                <a:srgbClr val="FA6B3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1" name="Line 48">
              <a:extLst>
                <a:ext uri="{FF2B5EF4-FFF2-40B4-BE49-F238E27FC236}">
                  <a16:creationId xmlns:a16="http://schemas.microsoft.com/office/drawing/2014/main" id="{24207CF7-9212-43B3-A97D-FBC9CF87A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0492" y="3179483"/>
              <a:ext cx="2438400" cy="4828"/>
            </a:xfrm>
            <a:prstGeom prst="line">
              <a:avLst/>
            </a:prstGeom>
            <a:noFill/>
            <a:ln w="50800">
              <a:solidFill>
                <a:srgbClr val="008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2" name="Line 48">
              <a:extLst>
                <a:ext uri="{FF2B5EF4-FFF2-40B4-BE49-F238E27FC236}">
                  <a16:creationId xmlns:a16="http://schemas.microsoft.com/office/drawing/2014/main" id="{3CD2F230-742C-466E-B17A-199E568A4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3610" y="4649691"/>
              <a:ext cx="2438400" cy="4828"/>
            </a:xfrm>
            <a:prstGeom prst="line">
              <a:avLst/>
            </a:prstGeom>
            <a:noFill/>
            <a:ln w="50800">
              <a:solidFill>
                <a:srgbClr val="008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3" name="Line 48">
              <a:extLst>
                <a:ext uri="{FF2B5EF4-FFF2-40B4-BE49-F238E27FC236}">
                  <a16:creationId xmlns:a16="http://schemas.microsoft.com/office/drawing/2014/main" id="{A836B8A9-E05D-4B75-AAAA-0F2D7510E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0054" y="3185616"/>
              <a:ext cx="0" cy="1464075"/>
            </a:xfrm>
            <a:prstGeom prst="line">
              <a:avLst/>
            </a:prstGeom>
            <a:noFill/>
            <a:ln w="50800">
              <a:solidFill>
                <a:srgbClr val="008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4" name="Line 48">
              <a:extLst>
                <a:ext uri="{FF2B5EF4-FFF2-40B4-BE49-F238E27FC236}">
                  <a16:creationId xmlns:a16="http://schemas.microsoft.com/office/drawing/2014/main" id="{A07F3194-36BF-4AE8-8CF3-F72A5BA06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2010" y="3164301"/>
              <a:ext cx="0" cy="1464075"/>
            </a:xfrm>
            <a:prstGeom prst="line">
              <a:avLst/>
            </a:prstGeom>
            <a:noFill/>
            <a:ln w="50800">
              <a:solidFill>
                <a:srgbClr val="008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pic>
          <p:nvPicPr>
            <p:cNvPr id="15" name="Picture 14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D2597D0B-4DC5-4BF9-B313-0E0795B15C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9064965" y="4340232"/>
              <a:ext cx="1408962" cy="65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F03630C4-AEFA-4771-BF91-D97B5D0A33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9064965" y="2895248"/>
              <a:ext cx="1408962" cy="65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BA79A3A1-256E-4B1B-ADC2-2F68F5708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6612602" y="4340233"/>
              <a:ext cx="1408962" cy="65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E8D34950-A46E-478D-989A-366E2894F1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6624730" y="2895248"/>
              <a:ext cx="1408962" cy="65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D471302B-EE82-4AEC-9089-A14393C6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4178431" y="4340233"/>
              <a:ext cx="1408962" cy="65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4AD3DD9D-BD01-4733-88F3-AA03375E2A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4184495" y="2895248"/>
              <a:ext cx="1408962" cy="65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0208996A-C091-4B0A-B994-E343AFEE2B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1744260" y="4340233"/>
              <a:ext cx="1408962" cy="65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0FB00B6E-5463-4A2A-80A2-9CDF0AE6D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1744260" y="2895248"/>
              <a:ext cx="1408962" cy="65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B46BB5-2891-477F-9A99-D5DCF2F23236}"/>
                </a:ext>
              </a:extLst>
            </p:cNvPr>
            <p:cNvSpPr txBox="1"/>
            <p:nvPr/>
          </p:nvSpPr>
          <p:spPr>
            <a:xfrm>
              <a:off x="3425912" y="2861746"/>
              <a:ext cx="549523" cy="35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CST</a:t>
              </a:r>
              <a:endParaRPr lang="ru-RU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7D7A2F-215C-4319-93EF-A796754C1D37}"/>
                </a:ext>
              </a:extLst>
            </p:cNvPr>
            <p:cNvSpPr txBox="1"/>
            <p:nvPr/>
          </p:nvSpPr>
          <p:spPr>
            <a:xfrm>
              <a:off x="3423387" y="4318050"/>
              <a:ext cx="549523" cy="35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CST</a:t>
              </a:r>
              <a:endParaRPr lang="ru-RU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5D9439-EE80-4663-9AB8-8508B5BE0A09}"/>
                </a:ext>
              </a:extLst>
            </p:cNvPr>
            <p:cNvSpPr txBox="1"/>
            <p:nvPr/>
          </p:nvSpPr>
          <p:spPr>
            <a:xfrm>
              <a:off x="8356639" y="2835329"/>
              <a:ext cx="549523" cy="5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CST</a:t>
              </a:r>
              <a:endParaRPr lang="ru-RU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6064D-66DE-4F8B-A153-F389FAF00EDF}"/>
                </a:ext>
              </a:extLst>
            </p:cNvPr>
            <p:cNvSpPr txBox="1"/>
            <p:nvPr/>
          </p:nvSpPr>
          <p:spPr>
            <a:xfrm>
              <a:off x="8354114" y="4291633"/>
              <a:ext cx="549523" cy="5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CST</a:t>
              </a:r>
              <a:endParaRPr lang="ru-RU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4384D5-3771-4622-B803-5ED8EA1482A4}"/>
                </a:ext>
              </a:extLst>
            </p:cNvPr>
            <p:cNvSpPr txBox="1"/>
            <p:nvPr/>
          </p:nvSpPr>
          <p:spPr>
            <a:xfrm>
              <a:off x="5829673" y="2835329"/>
              <a:ext cx="549523" cy="35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IST</a:t>
              </a:r>
              <a:endParaRPr lang="ru-RU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E2872F-14CA-446C-9A7E-0296DEBE8A47}"/>
                </a:ext>
              </a:extLst>
            </p:cNvPr>
            <p:cNvSpPr txBox="1"/>
            <p:nvPr/>
          </p:nvSpPr>
          <p:spPr>
            <a:xfrm>
              <a:off x="5827148" y="4291633"/>
              <a:ext cx="549523" cy="35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IST</a:t>
              </a:r>
              <a:endParaRPr lang="ru-RU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5A6754-9E96-4006-BC4E-8EAF2ED1D2F1}"/>
                </a:ext>
              </a:extLst>
            </p:cNvPr>
            <p:cNvSpPr txBox="1"/>
            <p:nvPr/>
          </p:nvSpPr>
          <p:spPr>
            <a:xfrm>
              <a:off x="1966968" y="3768155"/>
              <a:ext cx="549523" cy="35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CST</a:t>
              </a:r>
              <a:endParaRPr lang="ru-RU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A55126-251A-4EC5-B307-6E12C950B1AB}"/>
                </a:ext>
              </a:extLst>
            </p:cNvPr>
            <p:cNvSpPr txBox="1"/>
            <p:nvPr/>
          </p:nvSpPr>
          <p:spPr>
            <a:xfrm>
              <a:off x="6822613" y="3774375"/>
              <a:ext cx="549523" cy="35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IST</a:t>
              </a:r>
              <a:endParaRPr lang="ru-RU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FB2EEA-E79E-4434-BE48-0F4AF245B0EE}"/>
                </a:ext>
              </a:extLst>
            </p:cNvPr>
            <p:cNvSpPr txBox="1"/>
            <p:nvPr/>
          </p:nvSpPr>
          <p:spPr>
            <a:xfrm>
              <a:off x="4423831" y="3768155"/>
              <a:ext cx="549523" cy="35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IST</a:t>
              </a:r>
              <a:endParaRPr lang="ru-RU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70EA2-9DCE-4768-B3DC-2F496ABE9DAD}"/>
                </a:ext>
              </a:extLst>
            </p:cNvPr>
            <p:cNvSpPr txBox="1"/>
            <p:nvPr/>
          </p:nvSpPr>
          <p:spPr>
            <a:xfrm>
              <a:off x="9180255" y="3770416"/>
              <a:ext cx="549523" cy="35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CST</a:t>
              </a:r>
              <a:endParaRPr lang="ru-RU" sz="1200" dirty="0"/>
            </a:p>
          </p:txBody>
        </p:sp>
      </p:grpSp>
      <p:sp>
        <p:nvSpPr>
          <p:cNvPr id="35" name="Line 48">
            <a:extLst>
              <a:ext uri="{FF2B5EF4-FFF2-40B4-BE49-F238E27FC236}">
                <a16:creationId xmlns:a16="http://schemas.microsoft.com/office/drawing/2014/main" id="{CBAF5A54-384A-4032-A737-AB63DC8B9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7049" y="4904780"/>
            <a:ext cx="0" cy="1150963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36" name="Line 48">
            <a:extLst>
              <a:ext uri="{FF2B5EF4-FFF2-40B4-BE49-F238E27FC236}">
                <a16:creationId xmlns:a16="http://schemas.microsoft.com/office/drawing/2014/main" id="{1CFCDF6F-420B-4742-9EE9-0FA9C63F4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7049" y="4900985"/>
            <a:ext cx="1916916" cy="379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37" name="Line 48">
            <a:extLst>
              <a:ext uri="{FF2B5EF4-FFF2-40B4-BE49-F238E27FC236}">
                <a16:creationId xmlns:a16="http://schemas.microsoft.com/office/drawing/2014/main" id="{7E35C6CF-7C04-45B5-9955-DD1674F40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8561" y="6048211"/>
            <a:ext cx="1916916" cy="379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38" name="Line 48">
            <a:extLst>
              <a:ext uri="{FF2B5EF4-FFF2-40B4-BE49-F238E27FC236}">
                <a16:creationId xmlns:a16="http://schemas.microsoft.com/office/drawing/2014/main" id="{F0EE784F-33B8-4AFB-B4FE-8E8CC6CA51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575" y="4874434"/>
            <a:ext cx="1916916" cy="379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39" name="Line 48">
            <a:extLst>
              <a:ext uri="{FF2B5EF4-FFF2-40B4-BE49-F238E27FC236}">
                <a16:creationId xmlns:a16="http://schemas.microsoft.com/office/drawing/2014/main" id="{5541D0A7-4849-46F1-9D72-682D94F7F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4087" y="6021660"/>
            <a:ext cx="1916916" cy="379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05CE7F73-89CF-407E-A991-C57D3C0F3C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1002" y="4908517"/>
            <a:ext cx="0" cy="1164554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pic>
        <p:nvPicPr>
          <p:cNvPr id="45" name="Picture 44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5DB176E8-6B2F-498F-A53D-0B1AA78DA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000292" y="5795139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4776F78A-14B5-4944-8B7A-B0AFAFE50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000292" y="4659185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40A2F6AB-C984-461D-9097-DFB5D3BA1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011072" y="4712494"/>
            <a:ext cx="3356109" cy="155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780F0D33-E72A-4B84-B2A3-F9679915E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3245218" y="5795140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544C46C5-F5A6-41A0-83A7-7DA6BD0DB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3245218" y="4659185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C87FD67-C1C4-41B1-A85A-3108F4074F17}"/>
              </a:ext>
            </a:extLst>
          </p:cNvPr>
          <p:cNvSpPr txBox="1"/>
          <p:nvPr/>
        </p:nvSpPr>
        <p:spPr>
          <a:xfrm>
            <a:off x="4567226" y="4632847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F6EC82-C301-4966-90F5-0CD7B47078B4}"/>
              </a:ext>
            </a:extLst>
          </p:cNvPr>
          <p:cNvSpPr txBox="1"/>
          <p:nvPr/>
        </p:nvSpPr>
        <p:spPr>
          <a:xfrm>
            <a:off x="4565241" y="5777701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CA05BB-093C-44CD-9A5E-1DED25B0C3AC}"/>
              </a:ext>
            </a:extLst>
          </p:cNvPr>
          <p:cNvSpPr txBox="1"/>
          <p:nvPr/>
        </p:nvSpPr>
        <p:spPr>
          <a:xfrm>
            <a:off x="8443451" y="46120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63323B-33E4-4C8E-B6DD-711C638F8C6B}"/>
              </a:ext>
            </a:extLst>
          </p:cNvPr>
          <p:cNvSpPr txBox="1"/>
          <p:nvPr/>
        </p:nvSpPr>
        <p:spPr>
          <a:xfrm>
            <a:off x="8441466" y="575693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2ACAAC-7035-45EE-8415-013D1BB29176}"/>
              </a:ext>
            </a:extLst>
          </p:cNvPr>
          <p:cNvSpPr txBox="1"/>
          <p:nvPr/>
        </p:nvSpPr>
        <p:spPr>
          <a:xfrm>
            <a:off x="3420297" y="5345409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B557A9-3019-4D31-AD61-C9352FA990E7}"/>
              </a:ext>
            </a:extLst>
          </p:cNvPr>
          <p:cNvSpPr txBox="1"/>
          <p:nvPr/>
        </p:nvSpPr>
        <p:spPr>
          <a:xfrm>
            <a:off x="9090926" y="5347186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DB5B72-552C-4A16-BA59-E3E862E40B1A}"/>
              </a:ext>
            </a:extLst>
          </p:cNvPr>
          <p:cNvSpPr txBox="1"/>
          <p:nvPr/>
        </p:nvSpPr>
        <p:spPr>
          <a:xfrm>
            <a:off x="5195113" y="5496763"/>
            <a:ext cx="297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Regional Root</a:t>
            </a:r>
            <a:endParaRPr lang="en-IE" sz="28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21AC1112-E00D-46E0-AD8D-28CBB8AE5F55}"/>
              </a:ext>
            </a:extLst>
          </p:cNvPr>
          <p:cNvSpPr/>
          <p:nvPr/>
        </p:nvSpPr>
        <p:spPr>
          <a:xfrm rot="10800000">
            <a:off x="6351163" y="3950703"/>
            <a:ext cx="625219" cy="36108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325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CBB5253-26D4-442F-A2EB-0D48B0855FB7}"/>
              </a:ext>
            </a:extLst>
          </p:cNvPr>
          <p:cNvGrpSpPr/>
          <p:nvPr/>
        </p:nvGrpSpPr>
        <p:grpSpPr>
          <a:xfrm>
            <a:off x="2619820" y="2338538"/>
            <a:ext cx="3846857" cy="3846857"/>
            <a:chOff x="4746746" y="777685"/>
            <a:chExt cx="3846857" cy="3846857"/>
          </a:xfrm>
        </p:grpSpPr>
        <p:pic>
          <p:nvPicPr>
            <p:cNvPr id="6" name="Picture 5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9679F2FC-5DDF-431B-9B3C-00EDA9121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746" y="777685"/>
              <a:ext cx="3846857" cy="384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F8C6DB-AB15-4FCB-AF40-0FE76A6FC6C0}"/>
                </a:ext>
              </a:extLst>
            </p:cNvPr>
            <p:cNvSpPr txBox="1"/>
            <p:nvPr/>
          </p:nvSpPr>
          <p:spPr>
            <a:xfrm>
              <a:off x="6208588" y="2754642"/>
              <a:ext cx="9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MST Region</a:t>
              </a:r>
              <a:endPara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FD67BFE9-BD07-4880-863E-85D5207D0C12}"/>
              </a:ext>
            </a:extLst>
          </p:cNvPr>
          <p:cNvSpPr/>
          <p:nvPr/>
        </p:nvSpPr>
        <p:spPr>
          <a:xfrm>
            <a:off x="3179054" y="3469228"/>
            <a:ext cx="814255" cy="8142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3D562E-766F-4141-BA2F-507E85C8805F}"/>
              </a:ext>
            </a:extLst>
          </p:cNvPr>
          <p:cNvSpPr/>
          <p:nvPr/>
        </p:nvSpPr>
        <p:spPr>
          <a:xfrm>
            <a:off x="1261859" y="3466606"/>
            <a:ext cx="814255" cy="8142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7AD84-CE79-4929-8FC1-6B2EE77C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Regional Root ID</a:t>
            </a:r>
            <a:r>
              <a:rPr lang="ru-RU"/>
              <a:t> заполняется по следующему правилу</a:t>
            </a:r>
            <a:r>
              <a:rPr lang="en-IE"/>
              <a:t>:</a:t>
            </a:r>
          </a:p>
          <a:p>
            <a:pPr lvl="1"/>
            <a:r>
              <a:rPr lang="en-IE"/>
              <a:t>CIST Root Bridge ID</a:t>
            </a:r>
            <a:r>
              <a:rPr lang="ru-RU"/>
              <a:t>, если последний находится внутри региона</a:t>
            </a:r>
            <a:endParaRPr lang="en-IE"/>
          </a:p>
          <a:p>
            <a:pPr lvl="1"/>
            <a:r>
              <a:rPr lang="en-IE"/>
              <a:t>Bridge ID </a:t>
            </a:r>
            <a:r>
              <a:rPr lang="ru-RU"/>
              <a:t>коммутатора в регионе, у которого </a:t>
            </a:r>
            <a:r>
              <a:rPr lang="en-IE"/>
              <a:t>Root Port </a:t>
            </a:r>
            <a:r>
              <a:rPr lang="ru-RU"/>
              <a:t>- </a:t>
            </a:r>
            <a:r>
              <a:rPr lang="en-IE"/>
              <a:t>Boundary Port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7E3F9-083D-4BF4-B732-63C6E38C9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MSTP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1FCDC-A22C-4A8D-B068-D1854BB0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</a:t>
            </a:r>
            <a:r>
              <a:rPr lang="en-US"/>
              <a:t>Regional Root</a:t>
            </a:r>
            <a:endParaRPr lang="en-IE" dirty="0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98C5EFB4-F471-4026-87E4-3A5BB8F48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0123" y="3875632"/>
            <a:ext cx="0" cy="1150963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7468DBFE-A349-4132-845A-1F1751996B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0123" y="3871837"/>
            <a:ext cx="1916916" cy="379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1" name="Line 48">
            <a:extLst>
              <a:ext uri="{FF2B5EF4-FFF2-40B4-BE49-F238E27FC236}">
                <a16:creationId xmlns:a16="http://schemas.microsoft.com/office/drawing/2014/main" id="{DFE0E995-00AD-4C49-B1F0-2E8EE115AB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1635" y="5019063"/>
            <a:ext cx="1916916" cy="379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2" name="Line 48">
            <a:extLst>
              <a:ext uri="{FF2B5EF4-FFF2-40B4-BE49-F238E27FC236}">
                <a16:creationId xmlns:a16="http://schemas.microsoft.com/office/drawing/2014/main" id="{5C74F94F-1941-4E73-BE51-A67305225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5649" y="3845286"/>
            <a:ext cx="1916916" cy="379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" name="Line 48">
            <a:extLst>
              <a:ext uri="{FF2B5EF4-FFF2-40B4-BE49-F238E27FC236}">
                <a16:creationId xmlns:a16="http://schemas.microsoft.com/office/drawing/2014/main" id="{A1C9E1A1-504C-4E4B-80A9-4CCDBC6B5E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7161" y="4992512"/>
            <a:ext cx="1916916" cy="3795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24C7C3A7-F355-4EED-9528-C15BB8062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4076" y="3879369"/>
            <a:ext cx="0" cy="1164554"/>
          </a:xfrm>
          <a:prstGeom prst="line">
            <a:avLst/>
          </a:prstGeom>
          <a:noFill/>
          <a:ln w="50800">
            <a:solidFill>
              <a:srgbClr val="FA6B3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5" name="Line 48">
            <a:extLst>
              <a:ext uri="{FF2B5EF4-FFF2-40B4-BE49-F238E27FC236}">
                <a16:creationId xmlns:a16="http://schemas.microsoft.com/office/drawing/2014/main" id="{14DA686D-ACDB-4E50-BEB4-47D4497061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7383" y="3853484"/>
            <a:ext cx="1916916" cy="3795"/>
          </a:xfrm>
          <a:prstGeom prst="line">
            <a:avLst/>
          </a:prstGeom>
          <a:noFill/>
          <a:ln w="50800">
            <a:solidFill>
              <a:srgbClr val="008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B33EEC46-A991-4641-84EC-E99F3B94A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8389" y="5009268"/>
            <a:ext cx="1916916" cy="3795"/>
          </a:xfrm>
          <a:prstGeom prst="line">
            <a:avLst/>
          </a:prstGeom>
          <a:noFill/>
          <a:ln w="50800">
            <a:solidFill>
              <a:srgbClr val="008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9B6D7BBD-627A-4227-935C-C3D7B73A1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7039" y="3858305"/>
            <a:ext cx="0" cy="1150963"/>
          </a:xfrm>
          <a:prstGeom prst="line">
            <a:avLst/>
          </a:prstGeom>
          <a:noFill/>
          <a:ln w="50800">
            <a:solidFill>
              <a:srgbClr val="008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8" name="Line 48">
            <a:extLst>
              <a:ext uri="{FF2B5EF4-FFF2-40B4-BE49-F238E27FC236}">
                <a16:creationId xmlns:a16="http://schemas.microsoft.com/office/drawing/2014/main" id="{A8DE5E80-A9B2-4738-A118-7DD53D8FB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5304" y="3841549"/>
            <a:ext cx="0" cy="1150963"/>
          </a:xfrm>
          <a:prstGeom prst="line">
            <a:avLst/>
          </a:prstGeom>
          <a:noFill/>
          <a:ln w="50800">
            <a:solidFill>
              <a:srgbClr val="008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pic>
        <p:nvPicPr>
          <p:cNvPr id="19" name="Picture 18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D388DF8-3C33-470C-A341-76F6049A2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873366" y="4765991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2C91E7BF-24C9-4A3D-AE1C-A7F463CF6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873366" y="3630037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2552E2B4-7AF7-4B97-8655-AD1008211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945474" y="4765992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9B262794-3D4E-40EE-AABA-ACDCD48BB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955008" y="3630037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4238BC7D-E841-48A9-BD98-7BCD3DA5C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3031883" y="4765992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541471E1-C233-456A-9A6A-F3C218153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3036650" y="3630037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A2D81107-A417-4496-BE82-C5D6F12D2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1118292" y="4765992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87B2E868-D307-494F-B070-8F7A080A8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1118292" y="3630037"/>
            <a:ext cx="1107637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1C7C64-4FD3-498C-A480-F1387A533283}"/>
              </a:ext>
            </a:extLst>
          </p:cNvPr>
          <p:cNvSpPr txBox="1"/>
          <p:nvPr/>
        </p:nvSpPr>
        <p:spPr>
          <a:xfrm>
            <a:off x="2440300" y="3603699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C7EC79-8F18-4806-9875-238AAC354799}"/>
              </a:ext>
            </a:extLst>
          </p:cNvPr>
          <p:cNvSpPr txBox="1"/>
          <p:nvPr/>
        </p:nvSpPr>
        <p:spPr>
          <a:xfrm>
            <a:off x="2438315" y="4748553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75F6F-0EB9-4AEB-9466-477CDD55F6A6}"/>
              </a:ext>
            </a:extLst>
          </p:cNvPr>
          <p:cNvSpPr txBox="1"/>
          <p:nvPr/>
        </p:nvSpPr>
        <p:spPr>
          <a:xfrm>
            <a:off x="6316525" y="358293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56A273-3356-4290-8CA9-C7C1D7ECE976}"/>
              </a:ext>
            </a:extLst>
          </p:cNvPr>
          <p:cNvSpPr txBox="1"/>
          <p:nvPr/>
        </p:nvSpPr>
        <p:spPr>
          <a:xfrm>
            <a:off x="6314540" y="4727786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7BE38-6AEC-453D-9CB2-ADF15ECB70DF}"/>
              </a:ext>
            </a:extLst>
          </p:cNvPr>
          <p:cNvSpPr txBox="1"/>
          <p:nvPr/>
        </p:nvSpPr>
        <p:spPr>
          <a:xfrm>
            <a:off x="4329985" y="3582932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IST</a:t>
            </a:r>
            <a:endParaRPr lang="ru-RU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DBA70-A29D-41D6-9FFD-4E422EB2989D}"/>
              </a:ext>
            </a:extLst>
          </p:cNvPr>
          <p:cNvSpPr txBox="1"/>
          <p:nvPr/>
        </p:nvSpPr>
        <p:spPr>
          <a:xfrm>
            <a:off x="4328000" y="4727786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IST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3DFDF6-AF4F-41C3-8A0D-8D6F3F9ED7CB}"/>
              </a:ext>
            </a:extLst>
          </p:cNvPr>
          <p:cNvSpPr txBox="1"/>
          <p:nvPr/>
        </p:nvSpPr>
        <p:spPr>
          <a:xfrm>
            <a:off x="1293371" y="4316261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ED33E9-1F96-4159-9A08-ECA0C4EB1720}"/>
              </a:ext>
            </a:extLst>
          </p:cNvPr>
          <p:cNvSpPr txBox="1"/>
          <p:nvPr/>
        </p:nvSpPr>
        <p:spPr>
          <a:xfrm>
            <a:off x="5110571" y="4321150"/>
            <a:ext cx="4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IST</a:t>
            </a:r>
            <a:endParaRPr lang="ru-RU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2BF011-3864-4669-91D0-CD580A24E9E8}"/>
              </a:ext>
            </a:extLst>
          </p:cNvPr>
          <p:cNvSpPr txBox="1"/>
          <p:nvPr/>
        </p:nvSpPr>
        <p:spPr>
          <a:xfrm>
            <a:off x="3224801" y="4316261"/>
            <a:ext cx="4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IST</a:t>
            </a:r>
            <a:endParaRPr lang="ru-RU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014B93-0DA6-400E-A954-CFD64EA14D1F}"/>
              </a:ext>
            </a:extLst>
          </p:cNvPr>
          <p:cNvSpPr txBox="1"/>
          <p:nvPr/>
        </p:nvSpPr>
        <p:spPr>
          <a:xfrm>
            <a:off x="6964000" y="4318038"/>
            <a:ext cx="43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CST</a:t>
            </a:r>
            <a:endParaRPr lang="ru-RU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F133D2-6955-4880-A5CC-9B256E60DD80}"/>
              </a:ext>
            </a:extLst>
          </p:cNvPr>
          <p:cNvSpPr txBox="1"/>
          <p:nvPr/>
        </p:nvSpPr>
        <p:spPr>
          <a:xfrm>
            <a:off x="1187777" y="3852000"/>
            <a:ext cx="957421" cy="245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1111</a:t>
            </a:r>
            <a:endParaRPr lang="en-IE" sz="12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62C68F-D995-4FBF-B72A-86DDB30F7943}"/>
              </a:ext>
            </a:extLst>
          </p:cNvPr>
          <p:cNvSpPr txBox="1"/>
          <p:nvPr/>
        </p:nvSpPr>
        <p:spPr>
          <a:xfrm>
            <a:off x="3106990" y="3852000"/>
            <a:ext cx="957421" cy="245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8888</a:t>
            </a:r>
            <a:endParaRPr lang="en-IE" sz="12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306251-4056-4F4C-AA97-F7F90DA65B42}"/>
              </a:ext>
            </a:extLst>
          </p:cNvPr>
          <p:cNvSpPr txBox="1"/>
          <p:nvPr/>
        </p:nvSpPr>
        <p:spPr>
          <a:xfrm>
            <a:off x="5030115" y="3852000"/>
            <a:ext cx="957421" cy="245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6666</a:t>
            </a:r>
            <a:endParaRPr lang="en-IE" sz="12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E6556-34B6-4B72-BD17-1FB919DDC260}"/>
              </a:ext>
            </a:extLst>
          </p:cNvPr>
          <p:cNvSpPr txBox="1"/>
          <p:nvPr/>
        </p:nvSpPr>
        <p:spPr>
          <a:xfrm>
            <a:off x="6955767" y="3852000"/>
            <a:ext cx="957421" cy="245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3333</a:t>
            </a:r>
            <a:endParaRPr lang="en-IE" sz="12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84580C-79E3-40DA-B252-DD01EF49F40C}"/>
              </a:ext>
            </a:extLst>
          </p:cNvPr>
          <p:cNvSpPr txBox="1"/>
          <p:nvPr/>
        </p:nvSpPr>
        <p:spPr>
          <a:xfrm>
            <a:off x="1192775" y="5004000"/>
            <a:ext cx="957421" cy="245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2222</a:t>
            </a:r>
            <a:endParaRPr lang="en-IE" sz="12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C76DE-B43C-441E-BEDE-BE09FF6166DB}"/>
              </a:ext>
            </a:extLst>
          </p:cNvPr>
          <p:cNvSpPr txBox="1"/>
          <p:nvPr/>
        </p:nvSpPr>
        <p:spPr>
          <a:xfrm>
            <a:off x="3105802" y="5004000"/>
            <a:ext cx="957421" cy="245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7777</a:t>
            </a:r>
            <a:endParaRPr lang="en-IE" sz="12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B991A-F482-4EA5-AE80-9A02447337D8}"/>
              </a:ext>
            </a:extLst>
          </p:cNvPr>
          <p:cNvSpPr txBox="1"/>
          <p:nvPr/>
        </p:nvSpPr>
        <p:spPr>
          <a:xfrm>
            <a:off x="5025062" y="5004000"/>
            <a:ext cx="957421" cy="245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5555</a:t>
            </a:r>
            <a:endParaRPr lang="en-IE" sz="12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ED1F9A-1484-4E86-90B0-76F14E4C81D6}"/>
              </a:ext>
            </a:extLst>
          </p:cNvPr>
          <p:cNvSpPr txBox="1"/>
          <p:nvPr/>
        </p:nvSpPr>
        <p:spPr>
          <a:xfrm>
            <a:off x="6955767" y="5004000"/>
            <a:ext cx="957421" cy="245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4444</a:t>
            </a:r>
            <a:endParaRPr lang="en-IE" sz="12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905E813-983B-4283-831F-0239C5DB4862}"/>
              </a:ext>
            </a:extLst>
          </p:cNvPr>
          <p:cNvGraphicFramePr>
            <a:graphicFrameLocks noGrp="1"/>
          </p:cNvGraphicFramePr>
          <p:nvPr/>
        </p:nvGraphicFramePr>
        <p:xfrm>
          <a:off x="9286400" y="2976289"/>
          <a:ext cx="22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6000">
                  <a:extLst>
                    <a:ext uri="{9D8B030D-6E8A-4147-A177-3AD203B41FA5}">
                      <a16:colId xmlns:a16="http://schemas.microsoft.com/office/drawing/2014/main" val="15047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CIST Priority Vector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5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 RPC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5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Regional Root 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0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 RPC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4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Sender* Bridge 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4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Sender* Port 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6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Receiving Port 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7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</p:bldLst>
  </p:timing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1050</Words>
  <Application>Microsoft Macintosh PowerPoint</Application>
  <PresentationFormat>Widescreen</PresentationFormat>
  <Paragraphs>293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Wingdings</vt:lpstr>
      <vt:lpstr>NetworkEducation</vt:lpstr>
      <vt:lpstr>CCIE Enterprise Bootcamp</vt:lpstr>
      <vt:lpstr>MST (Multiple Spanning Tree)</vt:lpstr>
      <vt:lpstr>Основы работы</vt:lpstr>
      <vt:lpstr>BPDU протокола MST</vt:lpstr>
      <vt:lpstr>Регионы MST</vt:lpstr>
      <vt:lpstr>Регионы</vt:lpstr>
      <vt:lpstr>CST, IST, CIST</vt:lpstr>
      <vt:lpstr>Сингулярность IST в дереве CST</vt:lpstr>
      <vt:lpstr>Выбор Regional Root</vt:lpstr>
      <vt:lpstr>Конфигурация MST</vt:lpstr>
      <vt:lpstr>Настройка идентификаторов</vt:lpstr>
      <vt:lpstr>Диагностика конфигурации</vt:lpstr>
      <vt:lpstr>Диагностика CIST</vt:lpstr>
      <vt:lpstr>Диагностика MSTI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в Cisco IOS</dc:title>
  <dc:creator/>
  <cp:lastModifiedBy>Alexey Gusev -X (alexguse - Flint Russia at Cisco)</cp:lastModifiedBy>
  <cp:revision>24</cp:revision>
  <dcterms:modified xsi:type="dcterms:W3CDTF">2020-08-26T10:13:08Z</dcterms:modified>
</cp:coreProperties>
</file>