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sldIdLst>
    <p:sldId id="256" r:id="rId2"/>
    <p:sldId id="325" r:id="rId3"/>
    <p:sldId id="326" r:id="rId4"/>
    <p:sldId id="327" r:id="rId5"/>
    <p:sldId id="328" r:id="rId6"/>
    <p:sldId id="330" r:id="rId7"/>
    <p:sldId id="329" r:id="rId8"/>
    <p:sldId id="277" r:id="rId9"/>
    <p:sldId id="331" r:id="rId10"/>
    <p:sldId id="332" r:id="rId11"/>
    <p:sldId id="333" r:id="rId12"/>
    <p:sldId id="334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nokentiy Solntsev" initials="IS" lastIdx="13" clrIdx="0">
    <p:extLst>
      <p:ext uri="{19B8F6BF-5375-455C-9EA6-DF929625EA0E}">
        <p15:presenceInfo xmlns:p15="http://schemas.microsoft.com/office/powerpoint/2012/main" userId="2a47675977d1a634" providerId="Windows Live"/>
      </p:ext>
    </p:extLst>
  </p:cmAuthor>
  <p:cmAuthor id="2" name="Типография СИНЕРЖИ" initials="ТС" lastIdx="10" clrIdx="1">
    <p:extLst>
      <p:ext uri="{19B8F6BF-5375-455C-9EA6-DF929625EA0E}">
        <p15:presenceInfo xmlns:p15="http://schemas.microsoft.com/office/powerpoint/2012/main" userId="07a6863d161cbe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/>
    <p:restoredTop sz="94757"/>
  </p:normalViewPr>
  <p:slideViewPr>
    <p:cSldViewPr snapToGrid="0">
      <p:cViewPr varScale="1">
        <p:scale>
          <a:sx n="133" d="100"/>
          <a:sy n="133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50EDB818-E274-49A3-9DF9-01C530735D36}"/>
    <pc:docChg chg="modSld">
      <pc:chgData name="Иннокентий Солнцев" userId="c345689b-ecfc-4a4f-b91d-b2cd3ac6c4a0" providerId="ADAL" clId="{50EDB818-E274-49A3-9DF9-01C530735D36}" dt="2019-02-23T00:43:05.041" v="7" actId="20577"/>
      <pc:docMkLst>
        <pc:docMk/>
      </pc:docMkLst>
      <pc:sldChg chg="modSp">
        <pc:chgData name="Иннокентий Солнцев" userId="c345689b-ecfc-4a4f-b91d-b2cd3ac6c4a0" providerId="ADAL" clId="{50EDB818-E274-49A3-9DF9-01C530735D36}" dt="2019-02-23T00:43:05.041" v="7" actId="20577"/>
        <pc:sldMkLst>
          <pc:docMk/>
          <pc:sldMk cId="909229049" sldId="303"/>
        </pc:sldMkLst>
        <pc:graphicFrameChg chg="modGraphic">
          <ac:chgData name="Иннокентий Солнцев" userId="c345689b-ecfc-4a4f-b91d-b2cd3ac6c4a0" providerId="ADAL" clId="{50EDB818-E274-49A3-9DF9-01C530735D36}" dt="2019-02-23T00:43:05.041" v="7" actId="20577"/>
          <ac:graphicFrameMkLst>
            <pc:docMk/>
            <pc:sldMk cId="909229049" sldId="303"/>
            <ac:graphicFrameMk id="49" creationId="{7AD52F1E-34ED-46E2-B1C1-A4FB05C377F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23BBA-FB94-417E-B78C-53282E608B67}" type="datetimeFigureOut">
              <a:rPr lang="en-IE" smtClean="0"/>
              <a:t>30/08/2020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A8900-B488-4E51-A8C4-4FF62EF520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576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3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A8900-B488-4E51-A8C4-4FF62EF52050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98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C9103-2EDF-4A0D-80D2-02B4D39DFA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F453E-4D5F-457E-94F3-7A175D67DC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SWITCH - Per-VLAN Spanning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05BA3EF4-D0CA-4B76-ADB1-0D2511C5CF84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F069B-16BC-46A0-939F-50823DEA35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2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SWITCH - Per-VLAN Spanning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8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CCIE Enterprise Bootcamp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5C12C3-0675-4B4C-8160-66F051D42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522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56E3A-283C-FE4E-B834-BDB3B21A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успешного поиска исходящего интерфейса, к пакету необходимо добавить </a:t>
            </a:r>
            <a:r>
              <a:rPr lang="en-US" dirty="0"/>
              <a:t>L2 </a:t>
            </a:r>
            <a:r>
              <a:rPr lang="ru-RU" dirty="0"/>
              <a:t>заголовок</a:t>
            </a:r>
          </a:p>
          <a:p>
            <a:r>
              <a:rPr lang="ru-RU" dirty="0"/>
              <a:t>Берется из </a:t>
            </a:r>
            <a:r>
              <a:rPr lang="en-US" dirty="0"/>
              <a:t>CEF (Adj/ARP)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88686-9BBA-EA46-B741-010CE8F89E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05F84A-8CBB-034C-B1AA-BFB8707F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3. Инкапсуляция</a:t>
            </a:r>
            <a:endParaRPr lang="en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C2B1-A2C2-7B47-A908-116F05AF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25F72F-726F-8A42-9835-2543F7C8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Правильный метод маршрутизации</a:t>
            </a:r>
          </a:p>
          <a:p>
            <a:pPr lvl="1"/>
            <a:r>
              <a:rPr lang="en-US" dirty="0" err="1"/>
              <a:t>ip</a:t>
            </a:r>
            <a:r>
              <a:rPr lang="en-US" dirty="0"/>
              <a:t> route 10.0.0.0 255.255.0.0 1.1.1.1</a:t>
            </a:r>
          </a:p>
          <a:p>
            <a:pPr lvl="2"/>
            <a:r>
              <a:rPr lang="ru-RU" dirty="0"/>
              <a:t>Строим </a:t>
            </a:r>
            <a:r>
              <a:rPr lang="en-US" dirty="0"/>
              <a:t>L2 Adjacency </a:t>
            </a:r>
            <a:r>
              <a:rPr lang="ru-RU" dirty="0"/>
              <a:t>только для </a:t>
            </a:r>
            <a:r>
              <a:rPr lang="en-US" dirty="0"/>
              <a:t>Next-Hop</a:t>
            </a:r>
            <a:endParaRPr lang="ru-RU" dirty="0"/>
          </a:p>
          <a:p>
            <a:r>
              <a:rPr lang="ru-RU" dirty="0"/>
              <a:t>Неправильный метод маршрутизации</a:t>
            </a:r>
          </a:p>
          <a:p>
            <a:pPr lvl="1"/>
            <a:r>
              <a:rPr lang="en-US" dirty="0" err="1"/>
              <a:t>ip</a:t>
            </a:r>
            <a:r>
              <a:rPr lang="en-US" dirty="0"/>
              <a:t> route 10.0.0.0 255.255.0.0 Gi0/1</a:t>
            </a:r>
          </a:p>
          <a:p>
            <a:pPr lvl="2"/>
            <a:r>
              <a:rPr lang="ru-RU" dirty="0"/>
              <a:t>строим </a:t>
            </a:r>
            <a:r>
              <a:rPr lang="en-US" dirty="0"/>
              <a:t>L2 Adjacency </a:t>
            </a:r>
            <a:r>
              <a:rPr lang="ru-RU" dirty="0"/>
              <a:t>для </a:t>
            </a:r>
            <a:r>
              <a:rPr lang="en-US" dirty="0"/>
              <a:t>Destination IP</a:t>
            </a:r>
          </a:p>
          <a:p>
            <a:pPr marL="0" lvl="2" indent="0">
              <a:spcBef>
                <a:spcPts val="1000"/>
              </a:spcBef>
              <a:buNone/>
            </a:pPr>
            <a:endParaRPr lang="ru-RU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B9AAD-7884-574B-BE10-5786345E9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B750C-0E19-5146-B195-4EC5C5D0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маршруты</a:t>
            </a:r>
            <a:endParaRPr lang="en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0749-49C7-274F-937F-9D031949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F3F9A-5FA8-974B-BBAA-D138CB6C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RU" dirty="0"/>
              <a:t>p route 0.0.0.0 0.0.0.0 1.1.1.1</a:t>
            </a:r>
          </a:p>
          <a:p>
            <a:r>
              <a:rPr lang="en-GB" dirty="0"/>
              <a:t>i</a:t>
            </a:r>
            <a:r>
              <a:rPr lang="en-RU" dirty="0"/>
              <a:t>p route 192.168.1.0 255.255.255.0 10.0.0.1</a:t>
            </a:r>
          </a:p>
          <a:p>
            <a:r>
              <a:rPr lang="en-GB" dirty="0"/>
              <a:t>i</a:t>
            </a:r>
            <a:r>
              <a:rPr lang="en-RU" dirty="0"/>
              <a:t>p route 192.168.1.0 255.255.255.0 10.0.1.1 250</a:t>
            </a:r>
          </a:p>
          <a:p>
            <a:r>
              <a:rPr lang="ru-RU" dirty="0"/>
              <a:t>Что будет, если упадет </a:t>
            </a:r>
            <a:r>
              <a:rPr lang="en-US" dirty="0"/>
              <a:t>Adjacency </a:t>
            </a:r>
            <a:r>
              <a:rPr lang="ru-RU" dirty="0"/>
              <a:t>с 10.0.0.1 </a:t>
            </a:r>
            <a:r>
              <a:rPr lang="en-US" dirty="0"/>
              <a:t>?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3488A-FFE9-7647-AF8F-F4E5BCA0E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A9CFFB-B384-7244-99DA-74AE4262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Иногда указать </a:t>
            </a:r>
            <a:r>
              <a:rPr lang="en-RU" dirty="0"/>
              <a:t>NH </a:t>
            </a:r>
            <a:r>
              <a:rPr lang="ru-RU" dirty="0"/>
              <a:t>недостаточно</a:t>
            </a:r>
            <a:endParaRPr lang="en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D7DAE-0CA5-3144-AECA-0B4EC097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4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маршрутизации</a:t>
            </a:r>
          </a:p>
          <a:p>
            <a:r>
              <a:rPr lang="en-US" dirty="0"/>
              <a:t>Longest Prefix Match (LPM)</a:t>
            </a:r>
          </a:p>
          <a:p>
            <a:r>
              <a:rPr lang="ru-RU" dirty="0"/>
              <a:t>Метрика или Административная дистанция?</a:t>
            </a:r>
          </a:p>
          <a:p>
            <a:r>
              <a:rPr lang="ru-RU" dirty="0"/>
              <a:t>Маршрутизация через интерфейс и через </a:t>
            </a:r>
            <a:r>
              <a:rPr lang="en-US" dirty="0"/>
              <a:t>Next-Hop. </a:t>
            </a:r>
            <a:r>
              <a:rPr lang="ru-RU" dirty="0"/>
              <a:t>В чем разница?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 в выпуске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392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6BA247-984B-6D45-B5FA-9BA7CA640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делает маршрутизатор при получении </a:t>
            </a:r>
            <a:r>
              <a:rPr lang="en-US" dirty="0"/>
              <a:t>IP </a:t>
            </a:r>
            <a:r>
              <a:rPr lang="ru-RU" dirty="0"/>
              <a:t>пакета?</a:t>
            </a:r>
          </a:p>
          <a:p>
            <a:r>
              <a:rPr lang="ru-RU" dirty="0"/>
              <a:t>Ищет </a:t>
            </a:r>
            <a:r>
              <a:rPr lang="en-US" dirty="0"/>
              <a:t>LPM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ip</a:t>
            </a:r>
            <a:r>
              <a:rPr lang="en-US" dirty="0"/>
              <a:t> route 1.1.1.1</a:t>
            </a:r>
          </a:p>
          <a:p>
            <a:pPr lvl="2"/>
            <a:r>
              <a:rPr lang="en-US" dirty="0"/>
              <a:t>1.0.0.0/8, via 2.2.2.2</a:t>
            </a:r>
          </a:p>
          <a:p>
            <a:pPr lvl="2"/>
            <a:r>
              <a:rPr lang="en-US" dirty="0"/>
              <a:t>1.1.0.0/16, via 3.3.3.3</a:t>
            </a:r>
          </a:p>
          <a:p>
            <a:pPr lvl="2"/>
            <a:r>
              <a:rPr lang="en-US" dirty="0"/>
              <a:t>0.0.0.0/0, via 4.4.4.4</a:t>
            </a:r>
          </a:p>
          <a:p>
            <a:r>
              <a:rPr lang="ru-RU" dirty="0"/>
              <a:t>Рекурсивный </a:t>
            </a:r>
            <a:r>
              <a:rPr lang="ru-RU" dirty="0" err="1"/>
              <a:t>лукап</a:t>
            </a:r>
            <a:r>
              <a:rPr lang="ru-RU" dirty="0"/>
              <a:t> чтобы найти исходящий интерфейс</a:t>
            </a:r>
          </a:p>
          <a:p>
            <a:pPr lvl="1"/>
            <a:r>
              <a:rPr lang="en-RU" dirty="0"/>
              <a:t>2.2.2.2 via 5.5.5.5</a:t>
            </a:r>
          </a:p>
          <a:p>
            <a:pPr lvl="2"/>
            <a:r>
              <a:rPr lang="en-RU" dirty="0"/>
              <a:t>5.5.5.5 via 6.6.6.6</a:t>
            </a:r>
          </a:p>
          <a:p>
            <a:pPr lvl="3"/>
            <a:r>
              <a:rPr lang="en-RU" dirty="0"/>
              <a:t>6.6.6.6, Directly Connected, Gi0/1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E0FFA-F0B1-C14C-B9C3-2B22CDD47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B93A32-463B-6F4B-BCB8-8FB24054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1. Процесс маршрутизации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1408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A25E14-F477-4141-9218-9E5C8459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 что, если существуют несколько «одинаковых» </a:t>
            </a:r>
            <a:r>
              <a:rPr lang="en-US" dirty="0"/>
              <a:t>LPM?</a:t>
            </a:r>
          </a:p>
          <a:p>
            <a:pPr lvl="1"/>
            <a:r>
              <a:rPr lang="ru-RU" dirty="0"/>
              <a:t>Получены через один протокол маршрутизации</a:t>
            </a:r>
          </a:p>
          <a:p>
            <a:pPr lvl="2"/>
            <a:r>
              <a:rPr lang="ru-RU" dirty="0"/>
              <a:t>Выбираем наименьшую метрику*</a:t>
            </a:r>
          </a:p>
          <a:p>
            <a:pPr lvl="2"/>
            <a:r>
              <a:rPr lang="ru-RU" dirty="0"/>
              <a:t>Правила могут варьироваться</a:t>
            </a:r>
          </a:p>
          <a:p>
            <a:pPr lvl="3"/>
            <a:r>
              <a:rPr lang="en-US" dirty="0"/>
              <a:t>OSPF Best Path Selection</a:t>
            </a:r>
            <a:endParaRPr lang="ru-RU" dirty="0"/>
          </a:p>
          <a:p>
            <a:pPr lvl="1"/>
            <a:r>
              <a:rPr lang="ru-RU" dirty="0"/>
              <a:t>Получены через разные протоколы маршрутизации</a:t>
            </a:r>
            <a:endParaRPr lang="en-US" dirty="0"/>
          </a:p>
          <a:p>
            <a:pPr lvl="2"/>
            <a:r>
              <a:rPr lang="ru-RU" dirty="0"/>
              <a:t>Выбираем наименьшую административную дистанцию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E26C0-8C63-0A4A-9B6B-C3370445B0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8EA3C-D7F4-1C41-A0F8-B006A5E0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 или Административная дистанция?</a:t>
            </a:r>
            <a:br>
              <a:rPr lang="ru-RU" dirty="0"/>
            </a:br>
            <a:endParaRPr lang="en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17659B-8893-A24C-AC70-48BDC8221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55127"/>
              </p:ext>
            </p:extLst>
          </p:nvPr>
        </p:nvGraphicFramePr>
        <p:xfrm>
          <a:off x="8229347" y="1693901"/>
          <a:ext cx="3455722" cy="46154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9034">
                  <a:extLst>
                    <a:ext uri="{9D8B030D-6E8A-4147-A177-3AD203B41FA5}">
                      <a16:colId xmlns:a16="http://schemas.microsoft.com/office/drawing/2014/main" val="4284770848"/>
                    </a:ext>
                  </a:extLst>
                </a:gridCol>
                <a:gridCol w="946688">
                  <a:extLst>
                    <a:ext uri="{9D8B030D-6E8A-4147-A177-3AD203B41FA5}">
                      <a16:colId xmlns:a16="http://schemas.microsoft.com/office/drawing/2014/main" val="3035997867"/>
                    </a:ext>
                  </a:extLst>
                </a:gridCol>
              </a:tblGrid>
              <a:tr h="5429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Route Source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Default AD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789165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Connected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780707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807108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EIGRP Summary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69568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BGP External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022181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EIGRP Internal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216265"/>
                  </a:ext>
                </a:extLst>
              </a:tr>
              <a:tr h="3482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OSPF 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216831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IS-IS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115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134138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RIP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22373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EIGRP External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170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593545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BGP Internal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683598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/>
                        <a:t>NHRP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/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853533"/>
                  </a:ext>
                </a:extLst>
              </a:tr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Unknown/Not valid</a:t>
                      </a:r>
                      <a:endParaRPr lang="en-I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</a:t>
                      </a:r>
                      <a:endParaRPr lang="en-I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21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27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CFB617-D1F5-9547-82BF-76753887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того, как исходящий интерфейс был выбран, необходимо отправить на него пакет</a:t>
            </a:r>
          </a:p>
          <a:p>
            <a:pPr lvl="1"/>
            <a:r>
              <a:rPr lang="ru-RU" dirty="0"/>
              <a:t>В зависимости от устройства могут использоваться разные методы</a:t>
            </a:r>
          </a:p>
          <a:p>
            <a:pPr lvl="2"/>
            <a:r>
              <a:rPr lang="en-US" dirty="0"/>
              <a:t>Process switching, Fast switching, CEF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Где-то на этом этапе происходит балансировка в случае наличия </a:t>
            </a:r>
            <a:r>
              <a:rPr lang="en-US" dirty="0"/>
              <a:t>ECMP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B2907-5513-8642-93DD-28252DF7A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78F04-0F70-C94A-BD8F-544B7E52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2. Коммутация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1966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BF30F-EAAC-CF4C-8053-65BE561B90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9070D-62B5-F142-A842-A2B63740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RIB vs FIB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DA59FDA-A469-C64B-8F4E-C881D53D22CF}"/>
              </a:ext>
            </a:extLst>
          </p:cNvPr>
          <p:cNvSpPr>
            <a:spLocks noGrp="1"/>
          </p:cNvSpPr>
          <p:nvPr/>
        </p:nvSpPr>
        <p:spPr>
          <a:xfrm>
            <a:off x="609600" y="1196752"/>
            <a:ext cx="5402980" cy="51125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Protocol Data Structure</a:t>
            </a:r>
            <a:endParaRPr lang="ru-RU" dirty="0"/>
          </a:p>
          <a:p>
            <a:pPr lvl="1"/>
            <a:r>
              <a:rPr lang="en-US" dirty="0"/>
              <a:t>show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ospf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endParaRPr lang="en-US" dirty="0"/>
          </a:p>
          <a:p>
            <a:pPr lvl="1"/>
            <a:r>
              <a:rPr lang="en-US" dirty="0"/>
              <a:t>show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eigrp</a:t>
            </a:r>
            <a:r>
              <a:rPr lang="en-US" dirty="0"/>
              <a:t> topology</a:t>
            </a:r>
          </a:p>
          <a:p>
            <a:r>
              <a:rPr lang="en-US" dirty="0"/>
              <a:t>Routing Information Base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ip</a:t>
            </a:r>
            <a:r>
              <a:rPr lang="en-US" dirty="0"/>
              <a:t> route</a:t>
            </a:r>
          </a:p>
          <a:p>
            <a:r>
              <a:rPr lang="en-US" dirty="0"/>
              <a:t>Forwarding Information Base</a:t>
            </a:r>
          </a:p>
          <a:p>
            <a:pPr lvl="1"/>
            <a:r>
              <a:rPr lang="ru-RU" dirty="0"/>
              <a:t>На </a:t>
            </a:r>
            <a:r>
              <a:rPr lang="en-US" dirty="0"/>
              <a:t>IOS = CEF</a:t>
            </a:r>
          </a:p>
          <a:p>
            <a:pPr lvl="2"/>
            <a:r>
              <a:rPr lang="en-US" dirty="0"/>
              <a:t>show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cef</a:t>
            </a:r>
            <a:endParaRPr lang="en-US" dirty="0"/>
          </a:p>
          <a:p>
            <a:pPr lvl="2"/>
            <a:r>
              <a:rPr lang="en-US" dirty="0"/>
              <a:t>show adjacency</a:t>
            </a:r>
            <a:endParaRPr lang="en-RU" dirty="0"/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B1133E18-EBB1-3D40-8178-2BE3CBFB3B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69" y="1196752"/>
            <a:ext cx="4699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51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9D84C6-383D-004F-943A-D8804E68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Устройства с </a:t>
            </a:r>
            <a:r>
              <a:rPr lang="en-US" dirty="0"/>
              <a:t>Cisco IOS </a:t>
            </a:r>
            <a:r>
              <a:rPr lang="ru-RU" dirty="0"/>
              <a:t>используют </a:t>
            </a:r>
            <a:r>
              <a:rPr lang="en-US" dirty="0"/>
              <a:t>CEF</a:t>
            </a:r>
          </a:p>
          <a:p>
            <a:r>
              <a:rPr lang="ru-RU" dirty="0"/>
              <a:t>Основная идея – просчитать как можно больше параметров заранее (на основе </a:t>
            </a:r>
            <a:r>
              <a:rPr lang="en-US" dirty="0"/>
              <a:t>RIB</a:t>
            </a:r>
            <a:r>
              <a:rPr lang="ru-RU" dirty="0"/>
              <a:t> и</a:t>
            </a:r>
            <a:r>
              <a:rPr lang="en-US" dirty="0"/>
              <a:t> ARP) </a:t>
            </a:r>
            <a:r>
              <a:rPr lang="ru-RU" dirty="0"/>
              <a:t>и поместить эти данные в </a:t>
            </a:r>
            <a:r>
              <a:rPr lang="en-US" dirty="0"/>
              <a:t>FIB</a:t>
            </a:r>
            <a:endParaRPr lang="ru-RU" dirty="0"/>
          </a:p>
          <a:p>
            <a:pPr lvl="1"/>
            <a:r>
              <a:rPr lang="ru-RU" dirty="0"/>
              <a:t>Проще говоря – это таблица для коммутации пакетов</a:t>
            </a:r>
            <a:endParaRPr lang="en-US" dirty="0"/>
          </a:p>
          <a:p>
            <a:r>
              <a:rPr lang="ru-RU" dirty="0"/>
              <a:t>Хранится либо в ТСАМ, либо </a:t>
            </a:r>
            <a:r>
              <a:rPr lang="ru-RU"/>
              <a:t>в эмуляции ТСАМ</a:t>
            </a:r>
            <a:endParaRPr lang="en-US"/>
          </a:p>
          <a:p>
            <a:r>
              <a:rPr lang="ru-RU" dirty="0"/>
              <a:t>Может использоваться почти всегда, кроме случаев</a:t>
            </a:r>
          </a:p>
          <a:p>
            <a:pPr lvl="1"/>
            <a:r>
              <a:rPr lang="en-US" dirty="0"/>
              <a:t>ACL logging</a:t>
            </a:r>
          </a:p>
          <a:p>
            <a:pPr lvl="1"/>
            <a:r>
              <a:rPr lang="ru-RU" dirty="0"/>
              <a:t>Пакеты, предназначенные маршрутизатору</a:t>
            </a:r>
          </a:p>
          <a:p>
            <a:pPr lvl="2"/>
            <a:r>
              <a:rPr lang="ru-RU" dirty="0"/>
              <a:t>Требуется отправка на </a:t>
            </a:r>
            <a:r>
              <a:rPr lang="en-US" dirty="0"/>
              <a:t>CPU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95D06-7148-FB49-BC89-A7E1AD3617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8C15FD-6D1C-D248-B0F1-6AC5EC0E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Cisco Express Forwarding</a:t>
            </a:r>
          </a:p>
        </p:txBody>
      </p:sp>
    </p:spTree>
    <p:extLst>
      <p:ext uri="{BB962C8B-B14F-4D97-AF65-F5344CB8AC3E}">
        <p14:creationId xmlns:p14="http://schemas.microsoft.com/office/powerpoint/2010/main" val="23244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CB21B-0820-4913-B142-61B4D5A1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5919216" cy="5112568"/>
          </a:xfrm>
        </p:spPr>
        <p:txBody>
          <a:bodyPr>
            <a:normAutofit/>
          </a:bodyPr>
          <a:lstStyle/>
          <a:p>
            <a:r>
              <a:rPr lang="en-IE" b="1" dirty="0"/>
              <a:t>Cache</a:t>
            </a:r>
            <a:r>
              <a:rPr lang="en-IE" dirty="0"/>
              <a:t>: </a:t>
            </a:r>
            <a:r>
              <a:rPr lang="ru-RU" dirty="0"/>
              <a:t>нормальная запись, для которой сформирован </a:t>
            </a:r>
            <a:r>
              <a:rPr lang="en-US" dirty="0"/>
              <a:t>L2-header</a:t>
            </a:r>
            <a:endParaRPr lang="en-IE" dirty="0"/>
          </a:p>
          <a:p>
            <a:r>
              <a:rPr lang="en-IE" b="1" dirty="0"/>
              <a:t>Receive</a:t>
            </a:r>
            <a:r>
              <a:rPr lang="en-IE" dirty="0"/>
              <a:t>: </a:t>
            </a:r>
            <a:r>
              <a:rPr lang="ru-RU" dirty="0"/>
              <a:t>виртуальная запись для собственных маршрутов</a:t>
            </a:r>
            <a:endParaRPr lang="en-IE" dirty="0"/>
          </a:p>
          <a:p>
            <a:r>
              <a:rPr lang="en-IE" b="1" dirty="0"/>
              <a:t>Null</a:t>
            </a:r>
            <a:r>
              <a:rPr lang="en-IE" dirty="0"/>
              <a:t>: dev/</a:t>
            </a:r>
            <a:r>
              <a:rPr lang="en-US" dirty="0"/>
              <a:t>Null</a:t>
            </a:r>
            <a:endParaRPr lang="en-IE" dirty="0"/>
          </a:p>
          <a:p>
            <a:r>
              <a:rPr lang="en-IE" b="1" dirty="0"/>
              <a:t>Punt</a:t>
            </a:r>
            <a:r>
              <a:rPr lang="en-IE" dirty="0"/>
              <a:t>: </a:t>
            </a:r>
            <a:r>
              <a:rPr lang="en-US" dirty="0"/>
              <a:t>CEF not supported </a:t>
            </a:r>
            <a:r>
              <a:rPr lang="ru-RU" dirty="0"/>
              <a:t>для </a:t>
            </a:r>
            <a:r>
              <a:rPr lang="en-US" dirty="0"/>
              <a:t>destination </a:t>
            </a:r>
            <a:r>
              <a:rPr lang="ru-RU" dirty="0"/>
              <a:t>префикса</a:t>
            </a:r>
            <a:endParaRPr lang="en-IE" dirty="0"/>
          </a:p>
          <a:p>
            <a:r>
              <a:rPr lang="en-IE" b="1" dirty="0"/>
              <a:t>Glean</a:t>
            </a:r>
            <a:r>
              <a:rPr lang="en-IE" dirty="0"/>
              <a:t>: </a:t>
            </a:r>
            <a:r>
              <a:rPr lang="ru-RU" dirty="0"/>
              <a:t>не известен </a:t>
            </a:r>
            <a:r>
              <a:rPr lang="en-US" dirty="0"/>
              <a:t>L2-header</a:t>
            </a:r>
            <a:endParaRPr lang="en-IE" dirty="0"/>
          </a:p>
          <a:p>
            <a:r>
              <a:rPr lang="en-IE" b="1" dirty="0"/>
              <a:t>Discard</a:t>
            </a:r>
            <a:r>
              <a:rPr lang="ru-RU" dirty="0"/>
              <a:t>/</a:t>
            </a:r>
            <a:r>
              <a:rPr lang="en-IE" b="1" dirty="0"/>
              <a:t>Drop</a:t>
            </a:r>
            <a:r>
              <a:rPr lang="en-IE" dirty="0"/>
              <a:t>: </a:t>
            </a:r>
            <a:r>
              <a:rPr lang="ru-RU" dirty="0"/>
              <a:t>записи  для </a:t>
            </a:r>
            <a:r>
              <a:rPr lang="ru-RU" dirty="0" err="1"/>
              <a:t>отбрасывемых</a:t>
            </a:r>
            <a:r>
              <a:rPr lang="ru-RU" dirty="0"/>
              <a:t> пакетов</a:t>
            </a:r>
            <a:endParaRPr lang="en-IE" dirty="0"/>
          </a:p>
          <a:p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53E76-5817-4A81-9A33-7937F580F4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B5AE52-CE83-4026-AB3A-2128B8E6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</a:t>
            </a:r>
            <a:r>
              <a:rPr lang="ru-RU" dirty="0"/>
              <a:t> таблица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C4522-9BB4-4D9C-A2A9-6E522BAB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85D09-D1F1-4BF3-88E3-F24F7950AF81}"/>
              </a:ext>
            </a:extLst>
          </p:cNvPr>
          <p:cNvSpPr txBox="1"/>
          <p:nvPr/>
        </p:nvSpPr>
        <p:spPr>
          <a:xfrm>
            <a:off x="6665976" y="1813173"/>
            <a:ext cx="4916423" cy="32316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Switch#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cef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Prefix               Next Hop             Interface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0.0.0.0/0            no route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0.0.0.0/8            drop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0.0.0.0/32           receive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1.1.1.1/32           192.168.1.2          Vlan1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2.2.2.2/32           attached             Null0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127.0.0.0/8          drop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192.168.1.0/24       attached             Vlan1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192.168.1.0/32       receive              Vlan1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192.168.1.1/32       receive              Vlan1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192.168.1.2/32       attached             Vlan1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192.168.1.255/32     receive              Vlan1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224.0.0.0/4          drop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224.0.0.0/24         receive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240.0.0.0/4          drop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255.255.255.255/32   receive</a:t>
            </a:r>
          </a:p>
        </p:txBody>
      </p:sp>
    </p:spTree>
    <p:extLst>
      <p:ext uri="{BB962C8B-B14F-4D97-AF65-F5344CB8AC3E}">
        <p14:creationId xmlns:p14="http://schemas.microsoft.com/office/powerpoint/2010/main" val="240164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DBFEB4-08D6-514D-8C11-CEA0FFD0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CEF </a:t>
            </a:r>
            <a:r>
              <a:rPr lang="ru-RU" dirty="0"/>
              <a:t>может</a:t>
            </a:r>
            <a:r>
              <a:rPr lang="en-US" dirty="0"/>
              <a:t> </a:t>
            </a:r>
            <a:r>
              <a:rPr lang="ru-RU" dirty="0"/>
              <a:t>иметь несколько вариантов </a:t>
            </a:r>
            <a:r>
              <a:rPr lang="en-US" dirty="0"/>
              <a:t>next hop </a:t>
            </a:r>
            <a:r>
              <a:rPr lang="ru-RU" dirty="0"/>
              <a:t>для одного префикса</a:t>
            </a:r>
          </a:p>
          <a:p>
            <a:pPr lvl="1"/>
            <a:r>
              <a:rPr lang="ru-RU" dirty="0"/>
              <a:t>Максимальное количество зависит от платформы и версии протокола</a:t>
            </a:r>
          </a:p>
          <a:p>
            <a:pPr lvl="1"/>
            <a:r>
              <a:rPr lang="ru-RU" dirty="0"/>
              <a:t>Трафик будет балансироваться между </a:t>
            </a:r>
            <a:r>
              <a:rPr lang="en-US" dirty="0"/>
              <a:t>next hop </a:t>
            </a:r>
            <a:r>
              <a:rPr lang="ru-RU" dirty="0"/>
              <a:t>по некоторому алгоритму</a:t>
            </a:r>
          </a:p>
          <a:p>
            <a:pPr lvl="2"/>
            <a:r>
              <a:rPr lang="en-GB" dirty="0"/>
              <a:t>i</a:t>
            </a:r>
            <a:r>
              <a:rPr lang="en-RU" dirty="0"/>
              <a:t>p cef load-sharing {per-packet|per-flow}</a:t>
            </a:r>
          </a:p>
          <a:p>
            <a:pPr lvl="2"/>
            <a:r>
              <a:rPr lang="en-GB" dirty="0"/>
              <a:t>s</a:t>
            </a:r>
            <a:r>
              <a:rPr lang="en-RU" dirty="0"/>
              <a:t>how ip cef exact-route &lt;src&gt; &lt;dst&gt;</a:t>
            </a:r>
          </a:p>
          <a:p>
            <a:r>
              <a:rPr lang="ru-RU" dirty="0"/>
              <a:t>Поляризация</a:t>
            </a:r>
          </a:p>
          <a:p>
            <a:pPr lvl="1"/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cef</a:t>
            </a:r>
            <a:r>
              <a:rPr lang="en-US" dirty="0"/>
              <a:t> load-sharing algorithm universal &lt;id&gt;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9DD58-6258-1941-B60C-C186CB968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Routing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69CBD-473A-4443-AAAF-5D488AA9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CEF </a:t>
            </a:r>
            <a:r>
              <a:rPr lang="ru-RU" dirty="0"/>
              <a:t>и </a:t>
            </a:r>
            <a:r>
              <a:rPr lang="en-US" dirty="0"/>
              <a:t>ECMP</a:t>
            </a:r>
            <a:endParaRPr lang="en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7B900-C9C8-0744-861B-5138AF38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91743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614</Words>
  <Application>Microsoft Macintosh PowerPoint</Application>
  <PresentationFormat>Widescreen</PresentationFormat>
  <Paragraphs>142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Wingdings</vt:lpstr>
      <vt:lpstr>NetworkEducation</vt:lpstr>
      <vt:lpstr>CCIE Enterprise Bootcamp</vt:lpstr>
      <vt:lpstr>Сегодня в выпуске</vt:lpstr>
      <vt:lpstr>Шаг 1. Процесс маршрутизации</vt:lpstr>
      <vt:lpstr>Метрика или Административная дистанция? </vt:lpstr>
      <vt:lpstr>Шаг 2. Коммутация</vt:lpstr>
      <vt:lpstr>RIB vs FIB</vt:lpstr>
      <vt:lpstr>Cisco Express Forwarding</vt:lpstr>
      <vt:lpstr>Adjacency таблица</vt:lpstr>
      <vt:lpstr>CEF и ECMP</vt:lpstr>
      <vt:lpstr>Шаг 3. Инкапсуляция</vt:lpstr>
      <vt:lpstr>Статические маршруты</vt:lpstr>
      <vt:lpstr>Иногда указать NH недостаточно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в Cisco IOS</dc:title>
  <dc:creator/>
  <cp:lastModifiedBy>Alexey Gusev -X (alexguse - Flint Russia at Cisco)</cp:lastModifiedBy>
  <cp:revision>42</cp:revision>
  <dcterms:modified xsi:type="dcterms:W3CDTF">2020-08-30T08:58:50Z</dcterms:modified>
</cp:coreProperties>
</file>