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5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26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okentiy Solntsev" initials="IS" lastIdx="13" clrIdx="0">
    <p:extLst>
      <p:ext uri="{19B8F6BF-5375-455C-9EA6-DF929625EA0E}">
        <p15:presenceInfo xmlns:p15="http://schemas.microsoft.com/office/powerpoint/2012/main" userId="2a47675977d1a634" providerId="Windows Live"/>
      </p:ext>
    </p:extLst>
  </p:cmAuthor>
  <p:cmAuthor id="2" name="Типография СИНЕРЖИ" initials="ТС" lastIdx="10" clrIdx="1">
    <p:extLst>
      <p:ext uri="{19B8F6BF-5375-455C-9EA6-DF929625EA0E}">
        <p15:presenceInfo xmlns:p15="http://schemas.microsoft.com/office/powerpoint/2012/main" userId="07a6863d161cb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4703"/>
  </p:normalViewPr>
  <p:slideViewPr>
    <p:cSldViewPr snapToGrid="0">
      <p:cViewPr varScale="1">
        <p:scale>
          <a:sx n="101" d="100"/>
          <a:sy n="101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50EDB818-E274-49A3-9DF9-01C530735D36}"/>
    <pc:docChg chg="modSld">
      <pc:chgData name="Иннокентий Солнцев" userId="c345689b-ecfc-4a4f-b91d-b2cd3ac6c4a0" providerId="ADAL" clId="{50EDB818-E274-49A3-9DF9-01C530735D36}" dt="2019-02-23T00:43:05.041" v="7" actId="20577"/>
      <pc:docMkLst>
        <pc:docMk/>
      </pc:docMkLst>
      <pc:sldChg chg="modSp">
        <pc:chgData name="Иннокентий Солнцев" userId="c345689b-ecfc-4a4f-b91d-b2cd3ac6c4a0" providerId="ADAL" clId="{50EDB818-E274-49A3-9DF9-01C530735D36}" dt="2019-02-23T00:43:05.041" v="7" actId="20577"/>
        <pc:sldMkLst>
          <pc:docMk/>
          <pc:sldMk cId="909229049" sldId="303"/>
        </pc:sldMkLst>
        <pc:graphicFrameChg chg="modGraphic">
          <ac:chgData name="Иннокентий Солнцев" userId="c345689b-ecfc-4a4f-b91d-b2cd3ac6c4a0" providerId="ADAL" clId="{50EDB818-E274-49A3-9DF9-01C530735D36}" dt="2019-02-23T00:43:05.041" v="7" actId="20577"/>
          <ac:graphicFrameMkLst>
            <pc:docMk/>
            <pc:sldMk cId="909229049" sldId="303"/>
            <ac:graphicFrameMk id="49" creationId="{7AD52F1E-34ED-46E2-B1C1-A4FB05C377F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BBA-FB94-417E-B78C-53282E608B67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8900-B488-4E51-A8C4-4FF62EF520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7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3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C9103-2EDF-4A0D-80D2-02B4D39DF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F453E-4D5F-457E-94F3-7A175D67DC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5BA3EF4-D0CA-4B76-ADB1-0D2511C5CF8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F069B-16BC-46A0-939F-50823DEA3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IPv6 Foundation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5C12C3-0675-4B4C-8160-66F051D42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22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must have an IPv6 link-local address</a:t>
            </a:r>
          </a:p>
          <a:p>
            <a:r>
              <a:rPr lang="en-GB" dirty="0"/>
              <a:t>Link-local addresses are not routable off the link</a:t>
            </a:r>
          </a:p>
          <a:p>
            <a:r>
              <a:rPr lang="en-GB" dirty="0"/>
              <a:t>Link-local addresses only have to be unique on the link</a:t>
            </a:r>
          </a:p>
          <a:p>
            <a:r>
              <a:rPr lang="en-GB" dirty="0"/>
              <a:t> There can be only one link-local address per interface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Link-Local Unicast Address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6277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Devices dynamically (automatically) create their own link-local IPv6 address upon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Link-local addresses can be manually configured</a:t>
            </a:r>
          </a:p>
          <a:p>
            <a:r>
              <a:rPr lang="en-GB" dirty="0"/>
              <a:t>When a device starts up, before it obtains a GUA address, the device uses its IPv6 link-local address as its source address to communicate with other devices on the network</a:t>
            </a:r>
          </a:p>
          <a:p>
            <a:r>
              <a:rPr lang="en-GB" dirty="0"/>
              <a:t>Devices use the router’s link-local address as their default gateway address</a:t>
            </a:r>
          </a:p>
          <a:p>
            <a:r>
              <a:rPr lang="en-GB" dirty="0"/>
              <a:t>IPv6 routing table entries populated from dynamic routing protocols use the IPv6 link-local address as the next-hop address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Link-Local Unicast Address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85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MULTICAST ADDRESSES</a:t>
            </a:r>
            <a:endParaRPr lang="en-RU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F4B5D4D3-98FB-AA4C-92E1-B1597C078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0950"/>
            <a:ext cx="11399878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1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ff02::1: </a:t>
            </a:r>
          </a:p>
          <a:p>
            <a:pPr lvl="1"/>
            <a:r>
              <a:rPr lang="en-GB" dirty="0"/>
              <a:t>All IPv6 devices</a:t>
            </a:r>
          </a:p>
          <a:p>
            <a:r>
              <a:rPr lang="en-GB" dirty="0"/>
              <a:t>ff02::2: </a:t>
            </a:r>
          </a:p>
          <a:p>
            <a:pPr lvl="1"/>
            <a:r>
              <a:rPr lang="en-GB" dirty="0"/>
              <a:t>All IPv6 routers</a:t>
            </a:r>
          </a:p>
          <a:p>
            <a:r>
              <a:rPr lang="en-GB" dirty="0"/>
              <a:t>ff02::5: </a:t>
            </a:r>
          </a:p>
          <a:p>
            <a:pPr lvl="1"/>
            <a:r>
              <a:rPr lang="en-GB" dirty="0"/>
              <a:t>All OSPFv3 routers</a:t>
            </a:r>
          </a:p>
          <a:p>
            <a:r>
              <a:rPr lang="en-GB" dirty="0"/>
              <a:t>ff02::a: </a:t>
            </a:r>
          </a:p>
          <a:p>
            <a:pPr lvl="1"/>
            <a:r>
              <a:rPr lang="en-GB" dirty="0"/>
              <a:t>All EIGRP (IPv6) routers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Well-Known Multicast Addresses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458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as a more efficient approach to IPv4’s broadcast address</a:t>
            </a:r>
          </a:p>
          <a:p>
            <a:r>
              <a:rPr lang="en-GB" dirty="0"/>
              <a:t>used in Layer 3-to-Layer 2 address resolution, similar to how Address Resolution Protocol (ARP) is used in IPv4</a:t>
            </a:r>
          </a:p>
          <a:p>
            <a:r>
              <a:rPr lang="en-GB" dirty="0"/>
              <a:t>automatically created using a special mapping of the device’s unicast address with the solicited-node multicast prefix ff02:0:0:0:0:1:ff00::/104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Solicited-Node Multicast Addresses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6878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1: Stateless Address Autoconfiguration (SLAAC)</a:t>
            </a:r>
          </a:p>
          <a:p>
            <a:r>
              <a:rPr lang="en-GB" dirty="0"/>
              <a:t>Method 2: SLAAC and a stateless DHCPv6 server</a:t>
            </a:r>
          </a:p>
          <a:p>
            <a:r>
              <a:rPr lang="en-GB" dirty="0"/>
              <a:t>Method 3: Stateful DHCPv6 server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Addressing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843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SLAAC</a:t>
            </a:r>
            <a:endParaRPr lang="en-RU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E89BD043-AF8F-6D44-B6EF-B3340F8405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0950"/>
            <a:ext cx="9436100" cy="51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0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2: stateless DHCPv6 server</a:t>
            </a:r>
            <a:br>
              <a:rPr lang="en-GB" dirty="0"/>
            </a:br>
            <a:endParaRPr lang="en-RU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FB163869-9724-6D43-B13F-EE6F6EF45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7987"/>
            <a:ext cx="5664200" cy="5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1DB869-939C-1E42-AFD0-C417437653CF}"/>
              </a:ext>
            </a:extLst>
          </p:cNvPr>
          <p:cNvSpPr/>
          <p:nvPr/>
        </p:nvSpPr>
        <p:spPr>
          <a:xfrm>
            <a:off x="6449796" y="1208487"/>
            <a:ext cx="524707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! Configure the stateless DHCPv6 server pool</a:t>
            </a:r>
            <a:br>
              <a:rPr lang="en-GB" dirty="0"/>
            </a:br>
            <a:r>
              <a:rPr lang="en-GB" dirty="0"/>
              <a:t>R1(config)# </a:t>
            </a:r>
            <a:r>
              <a:rPr lang="en-GB" b="1" dirty="0"/>
              <a:t>ipv6 </a:t>
            </a:r>
            <a:r>
              <a:rPr lang="en-GB" b="1" dirty="0" err="1"/>
              <a:t>dhcp</a:t>
            </a:r>
            <a:r>
              <a:rPr lang="en-GB" b="1" dirty="0"/>
              <a:t> pool</a:t>
            </a:r>
            <a:r>
              <a:rPr lang="en-GB" dirty="0"/>
              <a:t> </a:t>
            </a:r>
            <a:r>
              <a:rPr lang="en-GB" b="1" dirty="0"/>
              <a:t>STATELESS-DHCPv6</a:t>
            </a:r>
            <a:br>
              <a:rPr lang="en-GB" dirty="0"/>
            </a:br>
            <a:r>
              <a:rPr lang="en-GB" dirty="0"/>
              <a:t>R1(config-dhcpv6)# </a:t>
            </a:r>
            <a:r>
              <a:rPr lang="en-GB" b="1" dirty="0" err="1"/>
              <a:t>dns</a:t>
            </a:r>
            <a:r>
              <a:rPr lang="en-GB" b="1" dirty="0"/>
              <a:t>-server 2001:db8:cafe:1::8888</a:t>
            </a:r>
            <a:br>
              <a:rPr lang="en-GB" dirty="0"/>
            </a:br>
            <a:r>
              <a:rPr lang="en-GB" dirty="0"/>
              <a:t>R1(config-dhcpv6)# </a:t>
            </a:r>
            <a:r>
              <a:rPr lang="en-GB" b="1" dirty="0"/>
              <a:t>domain-name </a:t>
            </a:r>
            <a:r>
              <a:rPr lang="en-GB" b="1" dirty="0" err="1"/>
              <a:t>example.com</a:t>
            </a:r>
            <a:br>
              <a:rPr lang="en-GB" dirty="0"/>
            </a:br>
            <a:r>
              <a:rPr lang="en-GB" dirty="0"/>
              <a:t>R1(config-dhcpv6)# </a:t>
            </a:r>
            <a:r>
              <a:rPr lang="en-GB" b="1" dirty="0"/>
              <a:t>exit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! Set the O flag to 1 and enable DHCPv6 service</a:t>
            </a:r>
            <a:br>
              <a:rPr lang="en-GB" dirty="0"/>
            </a:br>
            <a:r>
              <a:rPr lang="en-GB" dirty="0"/>
              <a:t>R1(config)# </a:t>
            </a:r>
            <a:r>
              <a:rPr lang="en-GB" b="1" dirty="0"/>
              <a:t>interface </a:t>
            </a:r>
            <a:r>
              <a:rPr lang="en-GB" b="1" dirty="0" err="1"/>
              <a:t>gigabitethernet</a:t>
            </a:r>
            <a:r>
              <a:rPr lang="en-GB" b="1" dirty="0"/>
              <a:t> 0/0</a:t>
            </a:r>
            <a:br>
              <a:rPr lang="en-GB" dirty="0"/>
            </a:br>
            <a:r>
              <a:rPr lang="en-GB" dirty="0"/>
              <a:t>R1(config-if)# </a:t>
            </a:r>
            <a:r>
              <a:rPr lang="en-GB" b="1" dirty="0"/>
              <a:t>ipv6 </a:t>
            </a:r>
            <a:r>
              <a:rPr lang="en-GB" b="1" dirty="0" err="1"/>
              <a:t>nd</a:t>
            </a:r>
            <a:r>
              <a:rPr lang="en-GB" b="1" dirty="0"/>
              <a:t> other-config-flag</a:t>
            </a:r>
            <a:br>
              <a:rPr lang="en-GB" dirty="0"/>
            </a:br>
            <a:r>
              <a:rPr lang="en-GB" dirty="0"/>
              <a:t>R1(config-if)# </a:t>
            </a:r>
            <a:r>
              <a:rPr lang="en-GB" b="1" dirty="0"/>
              <a:t>ipv6 </a:t>
            </a:r>
            <a:r>
              <a:rPr lang="en-GB" b="1" dirty="0" err="1"/>
              <a:t>dhcp</a:t>
            </a:r>
            <a:r>
              <a:rPr lang="en-GB" b="1" dirty="0"/>
              <a:t> server</a:t>
            </a:r>
            <a:r>
              <a:rPr lang="en-GB" dirty="0"/>
              <a:t> </a:t>
            </a:r>
            <a:r>
              <a:rPr lang="en-GB" b="1" dirty="0"/>
              <a:t>STATELESS-DHCPv6</a:t>
            </a:r>
            <a:br>
              <a:rPr lang="en-GB" dirty="0"/>
            </a:br>
            <a:r>
              <a:rPr lang="en-GB" dirty="0"/>
              <a:t>R1(config-if)#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9483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3: Stateful DHCPv6</a:t>
            </a:r>
            <a:endParaRPr lang="en-RU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0D447151-8504-4F40-A729-1B5320818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799"/>
            <a:ext cx="5295900" cy="541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075E12-086D-6A42-A946-FE7348C98BEB}"/>
              </a:ext>
            </a:extLst>
          </p:cNvPr>
          <p:cNvSpPr/>
          <p:nvPr/>
        </p:nvSpPr>
        <p:spPr>
          <a:xfrm>
            <a:off x="5905500" y="101798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404040"/>
                </a:solidFill>
                <a:latin typeface="Droid Sans Mono"/>
              </a:rPr>
              <a:t>! Configure the stateful DHCPv6 server pool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ipv6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dhcp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 pool STATEFUL-DHCPv6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R1(config-dhcpv6)#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address prefix 2001:db8:cafe:1:deed::/80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R1(config-dhcpv6)#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dns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-server 2001:db8:cafe:1::8888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R1(config-dhcpv6)#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domain-name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example.com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R1(config-dhcpv6)#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exit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! Set the M flag to 1, the A flag to 0 and enable DHCPv6 service on the interface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interface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gigabitethernet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 0/0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R1(config-if)#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ipv6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nd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 managed-config-flag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R1(config-if)#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ipv6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nd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 prefix 2001:db8:cafe:1::/64 no-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autoconfig</a:t>
            </a:r>
            <a:br>
              <a:rPr lang="en-GB" dirty="0"/>
            </a:br>
            <a:r>
              <a:rPr lang="en-GB" dirty="0">
                <a:solidFill>
                  <a:srgbClr val="404040"/>
                </a:solidFill>
                <a:latin typeface="Droid Sans Mono"/>
              </a:rPr>
              <a:t>R1(config-if)#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ipv6 </a:t>
            </a:r>
            <a:r>
              <a:rPr lang="en-GB" b="1" dirty="0" err="1">
                <a:solidFill>
                  <a:srgbClr val="404040"/>
                </a:solidFill>
                <a:latin typeface="Courier New Bold" panose="02070309020205020404" pitchFamily="49" charset="0"/>
              </a:rPr>
              <a:t>dhcp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 server</a:t>
            </a:r>
            <a:r>
              <a:rPr lang="en-GB" dirty="0">
                <a:solidFill>
                  <a:srgbClr val="404040"/>
                </a:solidFill>
                <a:latin typeface="Droid Sans Mono"/>
              </a:rPr>
              <a:t> </a:t>
            </a:r>
            <a:r>
              <a:rPr lang="en-GB" b="1" dirty="0">
                <a:solidFill>
                  <a:srgbClr val="404040"/>
                </a:solidFill>
                <a:latin typeface="Courier New Bold" panose="02070309020205020404" pitchFamily="49" charset="0"/>
              </a:rPr>
              <a:t>STATEFUL-DHCPv6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0705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Router–device messages used for dynamic address allocation:</a:t>
            </a:r>
          </a:p>
          <a:p>
            <a:pPr lvl="1"/>
            <a:r>
              <a:rPr lang="en-GB" dirty="0"/>
              <a:t>Router Solicitation (RS) message</a:t>
            </a:r>
          </a:p>
          <a:p>
            <a:pPr lvl="1"/>
            <a:r>
              <a:rPr lang="en-GB" dirty="0"/>
              <a:t>Router Advertisement (RA) message</a:t>
            </a:r>
          </a:p>
          <a:p>
            <a:r>
              <a:rPr lang="en-GB" dirty="0"/>
              <a:t>Device–device messages used for address resolution:</a:t>
            </a:r>
          </a:p>
          <a:p>
            <a:pPr lvl="1"/>
            <a:r>
              <a:rPr lang="en-GB" dirty="0" err="1"/>
              <a:t>Neighbor</a:t>
            </a:r>
            <a:r>
              <a:rPr lang="en-GB" dirty="0"/>
              <a:t> Solicitation (NS) message</a:t>
            </a:r>
          </a:p>
          <a:p>
            <a:pPr lvl="1"/>
            <a:r>
              <a:rPr lang="en-GB" dirty="0" err="1"/>
              <a:t>Neighbor</a:t>
            </a:r>
            <a:r>
              <a:rPr lang="en-GB" dirty="0"/>
              <a:t> Advertisement (NA) message</a:t>
            </a:r>
          </a:p>
          <a:p>
            <a:r>
              <a:rPr lang="en-GB" dirty="0"/>
              <a:t>Router–device messages used for better first-hop selection:</a:t>
            </a:r>
          </a:p>
          <a:p>
            <a:pPr lvl="1"/>
            <a:r>
              <a:rPr lang="en-GB" dirty="0"/>
              <a:t>Redirect message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ICMPv6 </a:t>
            </a:r>
            <a:r>
              <a:rPr lang="en-GB" dirty="0" err="1"/>
              <a:t>Neighbor</a:t>
            </a:r>
            <a:r>
              <a:rPr lang="en-GB" dirty="0"/>
              <a:t> Discovery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915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described in RFC 4291, the preferred form is </a:t>
            </a:r>
            <a:r>
              <a:rPr lang="en-GB" dirty="0" err="1"/>
              <a:t>x:x:x:x:x:x:x:x</a:t>
            </a:r>
            <a:endParaRPr lang="en-GB" dirty="0"/>
          </a:p>
          <a:p>
            <a:pPr lvl="1"/>
            <a:r>
              <a:rPr lang="en-GB" dirty="0"/>
              <a:t>Each </a:t>
            </a:r>
            <a:r>
              <a:rPr lang="en-GB" i="1" dirty="0"/>
              <a:t>x</a:t>
            </a:r>
            <a:r>
              <a:rPr lang="en-GB" dirty="0"/>
              <a:t> is a 16-bit section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IPv6 Addressing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765A7AA-3B07-8846-8282-CED5F170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99949"/>
            <a:ext cx="89281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host sends a Router Solicitation message when it needs to know how to dynamically obtain its addressing information. This typically occurs during </a:t>
            </a:r>
            <a:r>
              <a:rPr lang="en-GB" dirty="0" err="1"/>
              <a:t>startup</a:t>
            </a:r>
            <a:r>
              <a:rPr lang="en-GB" dirty="0"/>
              <a:t> and is the default on most host operating systems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 Solicitation Message</a:t>
            </a:r>
            <a:endParaRPr lang="en-RU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0F46B561-5DBE-1846-9058-6E529B9B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" y="2500736"/>
            <a:ext cx="6281563" cy="36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8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6654800" cy="5112568"/>
          </a:xfrm>
        </p:spPr>
        <p:txBody>
          <a:bodyPr/>
          <a:lstStyle/>
          <a:p>
            <a:r>
              <a:rPr lang="en-GB" dirty="0"/>
              <a:t>A Cisco router sends Router Advertisement messages every 200 seconds The RA message is a suggestion to obtain addressing information dynamically. This information in the RA message includes prefix, default router, and other configuration information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 Advertisement Message</a:t>
            </a:r>
            <a:endParaRPr lang="en-RU" dirty="0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8F3C51B5-8060-2948-9047-2323A6E01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245098"/>
            <a:ext cx="6189435" cy="324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4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Neighbor</a:t>
            </a:r>
            <a:r>
              <a:rPr lang="en-GB" dirty="0"/>
              <a:t> Solicitation</a:t>
            </a:r>
            <a:endParaRPr lang="en-RU" dirty="0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03276217-C103-1F4B-AB41-8EE3395B83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162049"/>
            <a:ext cx="11112500" cy="50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1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45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RFC 2373 and RFC 5952 provide two helpful rules for reducing the notation involved in the preferred format</a:t>
            </a:r>
          </a:p>
          <a:p>
            <a:r>
              <a:rPr lang="en-GB" dirty="0"/>
              <a:t>Rule 1: Omit Leading 0s</a:t>
            </a:r>
          </a:p>
          <a:p>
            <a:r>
              <a:rPr lang="en-GB" dirty="0"/>
              <a:t>Rule 2: Omit All-0s </a:t>
            </a:r>
            <a:r>
              <a:rPr lang="en-GB" dirty="0" err="1"/>
              <a:t>Hextets</a:t>
            </a:r>
            <a:endParaRPr lang="en-GB" dirty="0"/>
          </a:p>
          <a:p>
            <a:r>
              <a:rPr lang="en-GB" dirty="0"/>
              <a:t>Combining Rule 1 and Rule 2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IPv6 Addressing</a:t>
            </a:r>
          </a:p>
        </p:txBody>
      </p:sp>
    </p:spTree>
    <p:extLst>
      <p:ext uri="{BB962C8B-B14F-4D97-AF65-F5344CB8AC3E}">
        <p14:creationId xmlns:p14="http://schemas.microsoft.com/office/powerpoint/2010/main" val="158692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IPv4, with its 32-bit address space, provides for 4.29 billion</a:t>
            </a:r>
          </a:p>
          <a:p>
            <a:r>
              <a:rPr lang="en-GB" dirty="0"/>
              <a:t>IPv6 - 340,282,366,920,938,463,463,374,607,431,768,211,456 addresses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IPv6 Addressing</a:t>
            </a:r>
          </a:p>
        </p:txBody>
      </p:sp>
    </p:spTree>
    <p:extLst>
      <p:ext uri="{BB962C8B-B14F-4D97-AF65-F5344CB8AC3E}">
        <p14:creationId xmlns:p14="http://schemas.microsoft.com/office/powerpoint/2010/main" val="238075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IPv6 Addressing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D296DA5-80B8-144E-A3E9-743D523DB4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88397"/>
            <a:ext cx="7277100" cy="542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8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IPv6 Addressing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2D8634DD-3B9D-2447-985A-9675826BA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6050"/>
            <a:ext cx="10997712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Global unicast</a:t>
            </a:r>
          </a:p>
          <a:p>
            <a:r>
              <a:rPr lang="en-GB" dirty="0"/>
              <a:t>Link-local</a:t>
            </a:r>
          </a:p>
          <a:p>
            <a:r>
              <a:rPr lang="en-GB" dirty="0"/>
              <a:t>Loopback</a:t>
            </a:r>
          </a:p>
          <a:p>
            <a:r>
              <a:rPr lang="en-GB" dirty="0"/>
              <a:t>Unspecified address</a:t>
            </a:r>
          </a:p>
          <a:p>
            <a:r>
              <a:rPr lang="en-GB" dirty="0"/>
              <a:t>Unique local</a:t>
            </a:r>
          </a:p>
          <a:p>
            <a:r>
              <a:rPr lang="en-GB" dirty="0"/>
              <a:t>IPv4 embedded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IPv6 Unicast Adresses</a:t>
            </a:r>
          </a:p>
        </p:txBody>
      </p:sp>
    </p:spTree>
    <p:extLst>
      <p:ext uri="{BB962C8B-B14F-4D97-AF65-F5344CB8AC3E}">
        <p14:creationId xmlns:p14="http://schemas.microsoft.com/office/powerpoint/2010/main" val="16303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Global Routing Prefix</a:t>
            </a:r>
          </a:p>
          <a:p>
            <a:r>
              <a:rPr lang="en-GB" dirty="0"/>
              <a:t>Subnet ID</a:t>
            </a:r>
          </a:p>
          <a:p>
            <a:r>
              <a:rPr lang="en-GB" dirty="0"/>
              <a:t>Interface ID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Unicast Address</a:t>
            </a:r>
            <a:endParaRPr lang="en-RU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4AE566ED-8D3C-E046-94F3-A564EC35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806886"/>
            <a:ext cx="11026151" cy="265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7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IPv6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Link-Local Unicast Address</a:t>
            </a:r>
            <a:endParaRPr lang="en-RU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0CF06CD-AA55-994B-9DCE-28D4020B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4150"/>
            <a:ext cx="1076608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370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861</Words>
  <Application>Microsoft Macintosh PowerPoint</Application>
  <PresentationFormat>Widescreen</PresentationFormat>
  <Paragraphs>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 Bold</vt:lpstr>
      <vt:lpstr>Droid Sans Mono</vt:lpstr>
      <vt:lpstr>Wingdings</vt:lpstr>
      <vt:lpstr>NetworkEducation</vt:lpstr>
      <vt:lpstr>CCIE Enterprise Bootcamp</vt:lpstr>
      <vt:lpstr>IPv6 Addressing</vt:lpstr>
      <vt:lpstr>IPv6 Addressing</vt:lpstr>
      <vt:lpstr>IPv6 Addressing</vt:lpstr>
      <vt:lpstr>IPv6 Addressing</vt:lpstr>
      <vt:lpstr>IPv6 Addressing</vt:lpstr>
      <vt:lpstr>IPv6 Unicast Adresses</vt:lpstr>
      <vt:lpstr>Global Unicast Address</vt:lpstr>
      <vt:lpstr>Link-Local Unicast Address</vt:lpstr>
      <vt:lpstr>Link-Local Unicast Address</vt:lpstr>
      <vt:lpstr>Link-Local Unicast Address</vt:lpstr>
      <vt:lpstr>MULTICAST ADDRESSES</vt:lpstr>
      <vt:lpstr>Well-Known Multicast Addresses</vt:lpstr>
      <vt:lpstr>Solicited-Node Multicast Addresses</vt:lpstr>
      <vt:lpstr>Dynamic Addressing</vt:lpstr>
      <vt:lpstr>Method 1: SLAAC</vt:lpstr>
      <vt:lpstr>Method 2: stateless DHCPv6 server </vt:lpstr>
      <vt:lpstr>Method 3: Stateful DHCPv6</vt:lpstr>
      <vt:lpstr>ICMPv6 Neighbor Discovery</vt:lpstr>
      <vt:lpstr>Router Solicitation Message</vt:lpstr>
      <vt:lpstr>Router Advertisement Message</vt:lpstr>
      <vt:lpstr>Neighbor Solicitation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в Cisco IOS</dc:title>
  <dc:creator/>
  <cp:lastModifiedBy>Alexey Gusev -X (alexguse - Flint Russia at Cisco)</cp:lastModifiedBy>
  <cp:revision>56</cp:revision>
  <dcterms:modified xsi:type="dcterms:W3CDTF">2020-10-30T16:26:38Z</dcterms:modified>
</cp:coreProperties>
</file>