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38"/>
  </p:notesMasterIdLst>
  <p:sldIdLst>
    <p:sldId id="284" r:id="rId2"/>
    <p:sldId id="260" r:id="rId3"/>
    <p:sldId id="285" r:id="rId4"/>
    <p:sldId id="286" r:id="rId5"/>
    <p:sldId id="287" r:id="rId6"/>
    <p:sldId id="288" r:id="rId7"/>
    <p:sldId id="304" r:id="rId8"/>
    <p:sldId id="305" r:id="rId9"/>
    <p:sldId id="306" r:id="rId10"/>
    <p:sldId id="307" r:id="rId11"/>
    <p:sldId id="289" r:id="rId12"/>
    <p:sldId id="290" r:id="rId13"/>
    <p:sldId id="292" r:id="rId14"/>
    <p:sldId id="293" r:id="rId15"/>
    <p:sldId id="294" r:id="rId16"/>
    <p:sldId id="308" r:id="rId17"/>
    <p:sldId id="309" r:id="rId18"/>
    <p:sldId id="295" r:id="rId19"/>
    <p:sldId id="310" r:id="rId20"/>
    <p:sldId id="312" r:id="rId21"/>
    <p:sldId id="311" r:id="rId22"/>
    <p:sldId id="313" r:id="rId23"/>
    <p:sldId id="314" r:id="rId24"/>
    <p:sldId id="315" r:id="rId25"/>
    <p:sldId id="316" r:id="rId26"/>
    <p:sldId id="317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291" r:id="rId36"/>
    <p:sldId id="26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5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6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38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78FB-FCA6-4BC9-BE7F-C08E94C8F30D}" type="datetimeFigureOut">
              <a:rPr lang="en-IE" smtClean="0"/>
              <a:t>12/08/2021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44B6-578E-453B-B3AB-92199D7612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4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1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63">
            <a:extLst>
              <a:ext uri="{FF2B5EF4-FFF2-40B4-BE49-F238E27FC236}">
                <a16:creationId xmlns:a16="http://schemas.microsoft.com/office/drawing/2014/main" id="{257D91A4-FE68-D740-8964-AC815358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Freeform: Shape 65">
            <a:extLst>
              <a:ext uri="{FF2B5EF4-FFF2-40B4-BE49-F238E27FC236}">
                <a16:creationId xmlns:a16="http://schemas.microsoft.com/office/drawing/2014/main" id="{F57C1BF4-49B2-C44C-AC2E-8230F8E1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Freeform: Shape 67">
            <a:extLst>
              <a:ext uri="{FF2B5EF4-FFF2-40B4-BE49-F238E27FC236}">
                <a16:creationId xmlns:a16="http://schemas.microsoft.com/office/drawing/2014/main" id="{9F845BF1-A189-B549-B763-5E2FDBF1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2E8C9D2F-8403-7C4D-8520-E68E9757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0E4E6-909F-124A-9D5B-0D17DFBCC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0042619-93BF-B64F-9849-5E45941CB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72" y="-94742"/>
            <a:ext cx="6400800" cy="28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>
            <a:extLst>
              <a:ext uri="{FF2B5EF4-FFF2-40B4-BE49-F238E27FC236}">
                <a16:creationId xmlns:a16="http://schemas.microsoft.com/office/drawing/2014/main" id="{36511066-0501-7745-9A7C-A62715B4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2028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0E3366D-4293-F040-99CF-3A4333D686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40" y="0"/>
            <a:ext cx="6400800" cy="28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86C4-FAD2-5545-8CBD-C6645AB4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722"/>
            <a:ext cx="10515600" cy="51352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68F3A597-D4B3-394D-AF65-BA4F3D35E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597350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3E3C69-7C8F-434F-814E-4824EBAA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64F913F-F459-344C-B317-3BA126BAE3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1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ойной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43E1-9625-EB44-861A-57249E1D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842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72236-9FBA-B54B-A13C-D8D54754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53549"/>
            <a:ext cx="5157787" cy="546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01128-CAEB-E44A-B87C-1616FEA0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00201"/>
            <a:ext cx="5157787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3C10A-5E4C-CA44-B223-205E8F492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53549"/>
            <a:ext cx="5183188" cy="546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8AD54-3072-2847-BD32-7D9ACCFB7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00201"/>
            <a:ext cx="5183188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Footer Placeholder 22">
            <a:extLst>
              <a:ext uri="{FF2B5EF4-FFF2-40B4-BE49-F238E27FC236}">
                <a16:creationId xmlns:a16="http://schemas.microsoft.com/office/drawing/2014/main" id="{41C75931-DF44-1F49-B930-56486AADE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605301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F48D54A-59A9-B249-9F86-F5ACF4B38C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6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ойн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E1AE-1E98-3847-BB7D-26C853A8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67E5-E5B5-CD4F-804B-3230FA546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03852"/>
            <a:ext cx="5181600" cy="51731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EA10-2F41-9741-BECC-C03CCEA97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3852"/>
            <a:ext cx="5181600" cy="51731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F67526EA-9A4E-6843-98FE-C577A4F4C8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597350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D9BEF59-C605-A249-B8DC-BA5E8EF820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">
    <p:bg>
      <p:bgPr>
        <a:blipFill dpi="0" rotWithShape="1">
          <a:blip r:embed="rId2">
            <a:lum/>
          </a:blip>
          <a:srcRect/>
          <a:stretch>
            <a:fillRect t="-33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5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692" r:id="rId3"/>
    <p:sldLayoutId id="2147483709" r:id="rId4"/>
    <p:sldLayoutId id="2147483708" r:id="rId5"/>
    <p:sldLayoutId id="214748371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7200" dirty="0"/>
              <a:t>Основы построения сетей ЦОД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29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BCE38-4BC4-FB4E-BBC1-C820D28BD9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0083C5-948E-C440-96E6-2EAE5479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Масштабируемая сеть ЦОД</a:t>
            </a:r>
            <a:endParaRPr lang="en-RU" dirty="0"/>
          </a:p>
        </p:txBody>
      </p:sp>
      <p:pic>
        <p:nvPicPr>
          <p:cNvPr id="4098" name="Picture 2" descr="Title: Cisco MSDC design example 3 ">
            <a:extLst>
              <a:ext uri="{FF2B5EF4-FFF2-40B4-BE49-F238E27FC236}">
                <a16:creationId xmlns:a16="http://schemas.microsoft.com/office/drawing/2014/main" id="{B0480659-A2EE-724E-A6D8-6755D1EE93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42" y="1064323"/>
            <a:ext cx="7140397" cy="542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82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D6BA0B-2188-374B-BC99-F14D5CD0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RU" dirty="0"/>
              <a:t>Cisco Nexus 7000/7700</a:t>
            </a:r>
          </a:p>
        </p:txBody>
      </p:sp>
    </p:spTree>
    <p:extLst>
      <p:ext uri="{BB962C8B-B14F-4D97-AF65-F5344CB8AC3E}">
        <p14:creationId xmlns:p14="http://schemas.microsoft.com/office/powerpoint/2010/main" val="253049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C41F5-D091-6A49-B647-78D3C6BA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управления (</a:t>
            </a:r>
            <a:r>
              <a:rPr lang="en-RU" dirty="0"/>
              <a:t>Supervisor, SUP)</a:t>
            </a:r>
          </a:p>
          <a:p>
            <a:r>
              <a:rPr lang="ru-RU" dirty="0"/>
              <a:t>Линейные карты (</a:t>
            </a:r>
            <a:r>
              <a:rPr lang="en-US" dirty="0"/>
              <a:t>Line Cards, LC)</a:t>
            </a:r>
          </a:p>
          <a:p>
            <a:r>
              <a:rPr lang="ru-RU" dirty="0"/>
              <a:t>Фабрика коммутации (</a:t>
            </a:r>
            <a:r>
              <a:rPr lang="en-US" dirty="0"/>
              <a:t>Fabric Module, FM)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847B1-8F79-6445-B4DB-D97EBCFBD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6CA2A-ED03-FC44-9668-244884C6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</a:t>
            </a:r>
            <a:r>
              <a:rPr lang="en-US" dirty="0"/>
              <a:t>Nexus 7000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5103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96CA2A-ED03-FC44-9668-244884C6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</p:spPr>
        <p:txBody>
          <a:bodyPr>
            <a:normAutofit/>
          </a:bodyPr>
          <a:lstStyle/>
          <a:p>
            <a:r>
              <a:rPr lang="ru-RU" sz="3700" dirty="0"/>
              <a:t>Модуль управления </a:t>
            </a:r>
            <a:r>
              <a:rPr lang="en-RU" sz="3700" dirty="0"/>
              <a:t>Supervisor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C41F5-D091-6A49-B647-78D3C6BA4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03852"/>
            <a:ext cx="5181600" cy="5173111"/>
          </a:xfrm>
        </p:spPr>
        <p:txBody>
          <a:bodyPr>
            <a:normAutofit/>
          </a:bodyPr>
          <a:lstStyle/>
          <a:p>
            <a:r>
              <a:rPr lang="ru-RU" dirty="0"/>
              <a:t>Предоставляет все функции управления и мониторинга</a:t>
            </a:r>
          </a:p>
          <a:p>
            <a:r>
              <a:rPr lang="ru-RU" dirty="0"/>
              <a:t>Подсоединяется к </a:t>
            </a:r>
            <a:r>
              <a:rPr lang="en-US" dirty="0"/>
              <a:t>Fabric Module</a:t>
            </a:r>
            <a:endParaRPr lang="ru-RU" dirty="0"/>
          </a:p>
          <a:p>
            <a:r>
              <a:rPr lang="ru-RU" dirty="0"/>
              <a:t>Выступает в роли главного арбитра</a:t>
            </a:r>
          </a:p>
          <a:p>
            <a:r>
              <a:rPr lang="ru-RU" dirty="0"/>
              <a:t>Существует несколько моделей</a:t>
            </a:r>
          </a:p>
          <a:p>
            <a:pPr lvl="1"/>
            <a:r>
              <a:rPr lang="en-US" sz="2800" dirty="0"/>
              <a:t>SUP2E, SUP3</a:t>
            </a:r>
            <a:endParaRPr lang="en-RU" sz="2800" dirty="0"/>
          </a:p>
        </p:txBody>
      </p:sp>
      <p:pic>
        <p:nvPicPr>
          <p:cNvPr id="6" name="Picture 5" descr="A model of a building&#10;&#10;Description automatically generated with medium confidence">
            <a:extLst>
              <a:ext uri="{FF2B5EF4-FFF2-40B4-BE49-F238E27FC236}">
                <a16:creationId xmlns:a16="http://schemas.microsoft.com/office/drawing/2014/main" id="{FB5D407F-ED16-764C-8413-414AA2E2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23542"/>
            <a:ext cx="5181600" cy="4754117"/>
          </a:xfrm>
          <a:prstGeom prst="rect">
            <a:avLst/>
          </a:prstGeom>
          <a:noFill/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C8F04C9-B29B-4680-9E8C-27C917B147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597350"/>
            <a:ext cx="2659630" cy="260650"/>
          </a:xfrm>
        </p:spPr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8A0AD539-0F56-D847-99EB-52C14862E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278731"/>
            <a:ext cx="10337800" cy="46609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847B1-8F79-6445-B4DB-D97EBCFBD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6CA2A-ED03-FC44-9668-244884C6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RU" dirty="0"/>
              <a:t>Supervisor 3</a:t>
            </a:r>
          </a:p>
        </p:txBody>
      </p:sp>
    </p:spTree>
    <p:extLst>
      <p:ext uri="{BB962C8B-B14F-4D97-AF65-F5344CB8AC3E}">
        <p14:creationId xmlns:p14="http://schemas.microsoft.com/office/powerpoint/2010/main" val="49942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C41F5-D091-6A49-B647-78D3C6BA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Глобально делятся на 2 группы: </a:t>
            </a:r>
            <a:r>
              <a:rPr lang="en-US" dirty="0"/>
              <a:t>F </a:t>
            </a:r>
            <a:r>
              <a:rPr lang="ru-RU" dirty="0"/>
              <a:t>и </a:t>
            </a:r>
            <a:r>
              <a:rPr lang="en-US" dirty="0"/>
              <a:t>M</a:t>
            </a:r>
          </a:p>
          <a:p>
            <a:r>
              <a:rPr lang="ru-RU" dirty="0"/>
              <a:t>У каждой платы несколько поколений</a:t>
            </a:r>
          </a:p>
          <a:p>
            <a:r>
              <a:rPr lang="ru-RU" dirty="0"/>
              <a:t>Исторически: </a:t>
            </a:r>
            <a:r>
              <a:rPr lang="en-US" dirty="0"/>
              <a:t>F = L2, M = </a:t>
            </a:r>
            <a:r>
              <a:rPr lang="ru-RU" dirty="0"/>
              <a:t>сервисы</a:t>
            </a:r>
          </a:p>
          <a:p>
            <a:pPr lvl="1"/>
            <a:r>
              <a:rPr lang="ru-RU" dirty="0"/>
              <a:t>с приходом </a:t>
            </a:r>
            <a:r>
              <a:rPr lang="en-US" dirty="0"/>
              <a:t>F3 </a:t>
            </a:r>
            <a:r>
              <a:rPr lang="ru-RU" dirty="0"/>
              <a:t>многое поменялось </a:t>
            </a:r>
            <a:r>
              <a:rPr lang="ru-RU" dirty="0">
                <a:sym typeface="Wingdings" pitchFamily="2" charset="2"/>
              </a:rPr>
              <a:t></a:t>
            </a:r>
            <a:endParaRPr lang="ru-RU" dirty="0"/>
          </a:p>
          <a:p>
            <a:r>
              <a:rPr lang="ru-RU" dirty="0"/>
              <a:t>Не всегда модули могут уживаться между собой в рамках одного коммутатора</a:t>
            </a:r>
            <a:endParaRPr lang="en-US" dirty="0"/>
          </a:p>
          <a:p>
            <a:r>
              <a:rPr lang="ru-RU" dirty="0"/>
              <a:t>Основное правило «+1</a:t>
            </a:r>
            <a:r>
              <a:rPr lang="en-US" dirty="0"/>
              <a:t>/-1 </a:t>
            </a:r>
            <a:r>
              <a:rPr lang="ru-RU" dirty="0"/>
              <a:t>поколение»</a:t>
            </a:r>
          </a:p>
          <a:p>
            <a:pPr lvl="1"/>
            <a:r>
              <a:rPr lang="en-US" dirty="0"/>
              <a:t>F3 </a:t>
            </a:r>
            <a:r>
              <a:rPr lang="ru-RU" dirty="0"/>
              <a:t>может находиться с </a:t>
            </a:r>
            <a:r>
              <a:rPr lang="en-US" dirty="0"/>
              <a:t>F4 </a:t>
            </a:r>
            <a:r>
              <a:rPr lang="ru-RU" dirty="0"/>
              <a:t>или </a:t>
            </a:r>
            <a:r>
              <a:rPr lang="en-US" dirty="0"/>
              <a:t>M3 </a:t>
            </a:r>
            <a:r>
              <a:rPr lang="ru-RU" dirty="0"/>
              <a:t>в рамках одного шасси*</a:t>
            </a:r>
            <a:endParaRPr lang="en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847B1-8F79-6445-B4DB-D97EBCFBD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6CA2A-ED03-FC44-9668-244884C6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Линейные карты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3933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C5A1671-D49D-C348-942D-FA0025628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14436"/>
            <a:ext cx="11015122" cy="490841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977B6-6B38-C640-A337-ECA42390AE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6B305-8B68-9E4E-BC16-EF0C68C7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LC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85298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E22261-50FD-794D-9BA5-6BB25C15B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Fabric Services Accelerator</a:t>
            </a:r>
          </a:p>
          <a:p>
            <a:r>
              <a:rPr lang="ru-RU" dirty="0"/>
              <a:t>ЦПУ на линейной карте</a:t>
            </a:r>
          </a:p>
          <a:p>
            <a:r>
              <a:rPr lang="ru-RU" dirty="0"/>
              <a:t>Основные функции</a:t>
            </a:r>
          </a:p>
          <a:p>
            <a:pPr lvl="1"/>
            <a:r>
              <a:rPr lang="en-US" dirty="0"/>
              <a:t>BFD</a:t>
            </a:r>
            <a:endParaRPr lang="ru-RU" dirty="0"/>
          </a:p>
          <a:p>
            <a:pPr lvl="2"/>
            <a:r>
              <a:rPr lang="ru-RU" dirty="0"/>
              <a:t>15</a:t>
            </a:r>
            <a:r>
              <a:rPr lang="en-US" dirty="0"/>
              <a:t>/45 </a:t>
            </a:r>
            <a:r>
              <a:rPr lang="ru-RU" dirty="0" err="1"/>
              <a:t>мсек</a:t>
            </a:r>
            <a:endParaRPr lang="ru-RU" dirty="0"/>
          </a:p>
          <a:p>
            <a:pPr lvl="2"/>
            <a:r>
              <a:rPr lang="ru-RU" dirty="0"/>
              <a:t>250 сессий на модуль</a:t>
            </a:r>
            <a:endParaRPr lang="en-US" dirty="0"/>
          </a:p>
          <a:p>
            <a:pPr lvl="1"/>
            <a:r>
              <a:rPr lang="en-US" dirty="0"/>
              <a:t>sampled </a:t>
            </a:r>
            <a:r>
              <a:rPr lang="en-US" dirty="0" err="1"/>
              <a:t>Netflow</a:t>
            </a:r>
            <a:endParaRPr lang="en-US" dirty="0"/>
          </a:p>
          <a:p>
            <a:pPr lvl="2"/>
            <a:r>
              <a:rPr lang="en-US" dirty="0"/>
              <a:t>50Kpps </a:t>
            </a:r>
            <a:r>
              <a:rPr lang="ru-RU" dirty="0"/>
              <a:t>на модуль</a:t>
            </a:r>
            <a:endParaRPr lang="en-US" dirty="0"/>
          </a:p>
          <a:p>
            <a:pPr lvl="1"/>
            <a:r>
              <a:rPr lang="ru-RU" dirty="0"/>
              <a:t>запуск специфичных </a:t>
            </a:r>
            <a:r>
              <a:rPr lang="en-US" dirty="0"/>
              <a:t>NXOS </a:t>
            </a:r>
            <a:r>
              <a:rPr lang="ru-RU" dirty="0"/>
              <a:t>процессов</a:t>
            </a:r>
          </a:p>
          <a:p>
            <a:pPr lvl="1"/>
            <a:r>
              <a:rPr lang="ru-RU" dirty="0"/>
              <a:t>связность с управляющим модулем через </a:t>
            </a:r>
            <a:r>
              <a:rPr lang="en-US" dirty="0"/>
              <a:t>EOBC</a:t>
            </a:r>
            <a:endParaRPr lang="ru-RU" dirty="0"/>
          </a:p>
          <a:p>
            <a:pPr lvl="1"/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1442F-EA16-8740-808B-769093E505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D1ED8A-6623-2047-A6D6-1688193A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FSA </a:t>
            </a:r>
            <a:r>
              <a:rPr lang="ru-RU" dirty="0"/>
              <a:t>для </a:t>
            </a:r>
            <a:r>
              <a:rPr lang="en-US" dirty="0"/>
              <a:t>LC M3/F3</a:t>
            </a:r>
            <a:endParaRPr lang="en-RU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812C5B9-214A-D84A-A21B-6EA3468FD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982" y="0"/>
            <a:ext cx="4553594" cy="47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3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C41F5-D091-6A49-B647-78D3C6BA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связность между </a:t>
            </a:r>
            <a:r>
              <a:rPr lang="en-US" dirty="0"/>
              <a:t>LC</a:t>
            </a:r>
          </a:p>
          <a:p>
            <a:r>
              <a:rPr lang="ru-RU" dirty="0"/>
              <a:t>Чем больше модулей </a:t>
            </a:r>
            <a:r>
              <a:rPr lang="en-US" dirty="0"/>
              <a:t>FM </a:t>
            </a:r>
            <a:r>
              <a:rPr lang="ru-RU" dirty="0"/>
              <a:t>установлено, тем больше пропускная способность шасси</a:t>
            </a:r>
          </a:p>
          <a:p>
            <a:r>
              <a:rPr lang="ru-RU" dirty="0"/>
              <a:t>Доступ к фабрике контролируется арбитром с </a:t>
            </a:r>
            <a:r>
              <a:rPr lang="en-US" dirty="0" err="1"/>
              <a:t>VoQ</a:t>
            </a:r>
            <a:endParaRPr lang="en-US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847B1-8F79-6445-B4DB-D97EBCFBD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6CA2A-ED03-FC44-9668-244884C6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коммутации</a:t>
            </a:r>
            <a:endParaRPr lang="en-RU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BE4C433-0DCD-0C42-A194-F254DFAFD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92" y="2920492"/>
            <a:ext cx="9658832" cy="34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10C449-2DA2-214B-B0EB-23F1C32C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RU" dirty="0"/>
              <a:t>Cisco Nexus 9000</a:t>
            </a:r>
          </a:p>
        </p:txBody>
      </p:sp>
    </p:spTree>
    <p:extLst>
      <p:ext uri="{BB962C8B-B14F-4D97-AF65-F5344CB8AC3E}">
        <p14:creationId xmlns:p14="http://schemas.microsoft.com/office/powerpoint/2010/main" val="70146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1E190A-8F0B-644B-AC7A-39D8BBDA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современных ЦОД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87213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5F31D8-73F4-3747-8228-13C1D721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Nexus 9500 </a:t>
            </a:r>
            <a:r>
              <a:rPr lang="ru-RU" dirty="0"/>
              <a:t>с чипами </a:t>
            </a:r>
            <a:r>
              <a:rPr lang="en-US" dirty="0"/>
              <a:t>Broadcom (Trident2+)</a:t>
            </a:r>
            <a:endParaRPr lang="en-RU" dirty="0"/>
          </a:p>
          <a:p>
            <a:r>
              <a:rPr lang="en-RU" dirty="0"/>
              <a:t>Nexus 9500 </a:t>
            </a:r>
            <a:r>
              <a:rPr lang="ru-RU" dirty="0"/>
              <a:t>с чипами </a:t>
            </a:r>
            <a:r>
              <a:rPr lang="en-US" dirty="0"/>
              <a:t>Jericho</a:t>
            </a:r>
          </a:p>
          <a:p>
            <a:r>
              <a:rPr lang="en-US" dirty="0"/>
              <a:t>Nexus 9500 </a:t>
            </a:r>
            <a:r>
              <a:rPr lang="ru-RU" dirty="0"/>
              <a:t>и </a:t>
            </a:r>
            <a:r>
              <a:rPr lang="en-US" dirty="0"/>
              <a:t>Nexus 9300 </a:t>
            </a:r>
            <a:r>
              <a:rPr lang="ru-RU" dirty="0"/>
              <a:t>с чипами </a:t>
            </a:r>
            <a:r>
              <a:rPr lang="en-US" dirty="0"/>
              <a:t>Cisco Cloud Scale</a:t>
            </a:r>
          </a:p>
          <a:p>
            <a:pPr lvl="1"/>
            <a:r>
              <a:rPr lang="ru-RU" dirty="0"/>
              <a:t>решение вида </a:t>
            </a:r>
            <a:r>
              <a:rPr lang="en-US" dirty="0"/>
              <a:t>Switch on Chip (SoC)</a:t>
            </a:r>
          </a:p>
          <a:p>
            <a:pPr lvl="1"/>
            <a:r>
              <a:rPr lang="ru-RU" dirty="0"/>
              <a:t>умные </a:t>
            </a:r>
            <a:r>
              <a:rPr lang="ru-RU" dirty="0" err="1"/>
              <a:t>буфферы</a:t>
            </a:r>
            <a:endParaRPr lang="ru-RU" dirty="0"/>
          </a:p>
          <a:p>
            <a:pPr lvl="2"/>
            <a:r>
              <a:rPr lang="en-US" dirty="0"/>
              <a:t>DBP, AFD, DPP</a:t>
            </a:r>
            <a:endParaRPr lang="ru-RU" dirty="0"/>
          </a:p>
          <a:p>
            <a:pPr lvl="1"/>
            <a:r>
              <a:rPr lang="ru-RU" dirty="0"/>
              <a:t>телеметрия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C2F7F-9C5F-1648-995F-6E28B922DC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6DBD3-9A15-2C4D-AD4B-1C7D22B4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линейки семейства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05926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C1DD3C-9095-BC4B-827D-120CA1C3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LSE</a:t>
            </a:r>
          </a:p>
          <a:p>
            <a:pPr lvl="1"/>
            <a:r>
              <a:rPr lang="en-RU" dirty="0"/>
              <a:t>1.8 </a:t>
            </a:r>
            <a:r>
              <a:rPr lang="ru-RU" dirty="0"/>
              <a:t>Тбит</a:t>
            </a:r>
          </a:p>
          <a:p>
            <a:pPr lvl="1"/>
            <a:r>
              <a:rPr lang="ru-RU" dirty="0"/>
              <a:t>2 слайса, </a:t>
            </a:r>
            <a:r>
              <a:rPr lang="en-US" dirty="0"/>
              <a:t>9 x 100 </a:t>
            </a:r>
            <a:r>
              <a:rPr lang="ru-RU" dirty="0"/>
              <a:t>Гбит каждый</a:t>
            </a:r>
            <a:endParaRPr lang="en-US" dirty="0"/>
          </a:p>
          <a:p>
            <a:pPr lvl="1"/>
            <a:r>
              <a:rPr lang="en-RU" dirty="0"/>
              <a:t>X9700-EX, 9300-EX</a:t>
            </a:r>
          </a:p>
          <a:p>
            <a:r>
              <a:rPr lang="en-RU" dirty="0"/>
              <a:t>LS1800FX</a:t>
            </a:r>
            <a:endParaRPr lang="ru-RU" dirty="0"/>
          </a:p>
          <a:p>
            <a:pPr lvl="1"/>
            <a:r>
              <a:rPr lang="ru-RU" dirty="0"/>
              <a:t>1</a:t>
            </a:r>
            <a:r>
              <a:rPr lang="en-RU" dirty="0"/>
              <a:t> </a:t>
            </a:r>
            <a:r>
              <a:rPr lang="ru-RU" dirty="0"/>
              <a:t>слайс, 18 х 100 Гбит</a:t>
            </a:r>
          </a:p>
          <a:p>
            <a:pPr lvl="1"/>
            <a:r>
              <a:rPr lang="en-RU" dirty="0"/>
              <a:t>9300-FX</a:t>
            </a:r>
          </a:p>
          <a:p>
            <a:r>
              <a:rPr lang="en-RU" dirty="0"/>
              <a:t>LS3600FX2</a:t>
            </a:r>
          </a:p>
          <a:p>
            <a:pPr lvl="1"/>
            <a:r>
              <a:rPr lang="en-RU" dirty="0"/>
              <a:t>2 </a:t>
            </a:r>
            <a:r>
              <a:rPr lang="ru-RU" dirty="0"/>
              <a:t>слайса, 18 х 100 Гбит каждый</a:t>
            </a:r>
          </a:p>
          <a:p>
            <a:pPr lvl="1"/>
            <a:r>
              <a:rPr lang="en-RU" dirty="0"/>
              <a:t>9300-FX2</a:t>
            </a:r>
          </a:p>
          <a:p>
            <a:r>
              <a:rPr lang="en-RU" dirty="0"/>
              <a:t>S6400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88D88-5E6F-CD45-9411-EC7421BAC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76B13-24B9-3C40-A6A7-C4010AA9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Семейство </a:t>
            </a:r>
            <a:r>
              <a:rPr lang="en-RU" dirty="0"/>
              <a:t>Cloud Scale</a:t>
            </a:r>
          </a:p>
        </p:txBody>
      </p:sp>
    </p:spTree>
    <p:extLst>
      <p:ext uri="{BB962C8B-B14F-4D97-AF65-F5344CB8AC3E}">
        <p14:creationId xmlns:p14="http://schemas.microsoft.com/office/powerpoint/2010/main" val="346002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C1DD3C-9095-BC4B-827D-120CA1C3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Набор портов на одном </a:t>
            </a:r>
            <a:r>
              <a:rPr lang="en-US" dirty="0"/>
              <a:t>ASIC</a:t>
            </a:r>
          </a:p>
          <a:p>
            <a:r>
              <a:rPr lang="ru-RU" dirty="0"/>
              <a:t>Взаимодействие между слайсами осуществляется через шину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88D88-5E6F-CD45-9411-EC7421BAC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76B13-24B9-3C40-A6A7-C4010AA9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Слайс</a:t>
            </a:r>
            <a:endParaRPr lang="en-RU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D3D0839-71E6-A145-8450-28BE56543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69" y="1887029"/>
            <a:ext cx="5430774" cy="460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86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2C8B093-BDA6-2E46-8217-44002F47D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87" y="1130114"/>
            <a:ext cx="10037426" cy="494150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88D88-5E6F-CD45-9411-EC7421BAC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76B13-24B9-3C40-A6A7-C4010AA9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пакета внутри коммутатора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08524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F65BF33-BE86-7B40-AC0C-D841EF981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50" y="1279746"/>
            <a:ext cx="10292033" cy="499768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88D88-5E6F-CD45-9411-EC7421BAC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76B13-24B9-3C40-A6A7-C4010AA9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пакета внутри коммутатора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62685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C1DD3C-9095-BC4B-827D-120CA1C3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Представляют собой пул памяти, в котором размещаются таблицы с результатами </a:t>
            </a:r>
            <a:r>
              <a:rPr lang="en-US" dirty="0"/>
              <a:t>lookup</a:t>
            </a:r>
            <a:endParaRPr lang="ru-RU" dirty="0"/>
          </a:p>
          <a:p>
            <a:r>
              <a:rPr lang="ru-RU" dirty="0"/>
              <a:t>Количество таблиц отличается между </a:t>
            </a:r>
            <a:r>
              <a:rPr lang="en-US" dirty="0"/>
              <a:t>ASIC</a:t>
            </a:r>
            <a:r>
              <a:rPr lang="ru-RU" dirty="0"/>
              <a:t>-ми</a:t>
            </a:r>
          </a:p>
          <a:p>
            <a:r>
              <a:rPr lang="ru-RU" dirty="0"/>
              <a:t>Могут хранить разные сущности</a:t>
            </a:r>
          </a:p>
          <a:p>
            <a:pPr lvl="1"/>
            <a:r>
              <a:rPr lang="en-US" dirty="0"/>
              <a:t>IPv4/IPv6 LPM</a:t>
            </a:r>
          </a:p>
          <a:p>
            <a:pPr lvl="1"/>
            <a:r>
              <a:rPr lang="en-US" dirty="0"/>
              <a:t>IPv4/IPv6 HRT</a:t>
            </a:r>
          </a:p>
          <a:p>
            <a:pPr lvl="1"/>
            <a:r>
              <a:rPr lang="en-US" dirty="0"/>
              <a:t>IPv4/IPv6 (*,G), (S,G)</a:t>
            </a:r>
          </a:p>
          <a:p>
            <a:pPr lvl="1"/>
            <a:r>
              <a:rPr lang="en-US" dirty="0"/>
              <a:t>MAC</a:t>
            </a:r>
          </a:p>
          <a:p>
            <a:pPr lvl="1"/>
            <a:r>
              <a:rPr lang="en-US" dirty="0"/>
              <a:t>ECMP</a:t>
            </a:r>
          </a:p>
          <a:p>
            <a:pPr lvl="1"/>
            <a:r>
              <a:rPr lang="en-US" dirty="0"/>
              <a:t>ACI </a:t>
            </a:r>
            <a:r>
              <a:rPr lang="ru-RU" dirty="0"/>
              <a:t>политики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88D88-5E6F-CD45-9411-EC7421BAC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76B13-24B9-3C40-A6A7-C4010AA9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Flex Tiles</a:t>
            </a:r>
          </a:p>
        </p:txBody>
      </p:sp>
    </p:spTree>
    <p:extLst>
      <p:ext uri="{BB962C8B-B14F-4D97-AF65-F5344CB8AC3E}">
        <p14:creationId xmlns:p14="http://schemas.microsoft.com/office/powerpoint/2010/main" val="3300545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C1DD3C-9095-BC4B-827D-120CA1C3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Cisco NX-OS </a:t>
            </a:r>
            <a:r>
              <a:rPr lang="ru-RU" dirty="0"/>
              <a:t>предоставляет возможность менять профили распределения таблиц </a:t>
            </a:r>
            <a:r>
              <a:rPr lang="en-US" dirty="0"/>
              <a:t>Flex Tiles</a:t>
            </a:r>
          </a:p>
          <a:p>
            <a:r>
              <a:rPr lang="ru-RU" dirty="0"/>
              <a:t>Для смены профиля требуется перезагрузка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88D88-5E6F-CD45-9411-EC7421BAC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76B13-24B9-3C40-A6A7-C4010AA9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Flex Tiles</a:t>
            </a:r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A8A28C54-0582-5140-BA7E-1CCB78C5B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76" y="1446276"/>
            <a:ext cx="1670050" cy="5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10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9710E-63C3-CE44-AC25-1495FBE5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контексты </a:t>
            </a:r>
            <a:r>
              <a:rPr lang="en-US" dirty="0"/>
              <a:t>VDC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33656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C41F5-D091-6A49-B647-78D3C6BA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VDC </a:t>
            </a:r>
            <a:r>
              <a:rPr lang="ru-RU" dirty="0"/>
              <a:t>по сути предоставляет услуги</a:t>
            </a:r>
            <a:r>
              <a:rPr lang="en-US" dirty="0"/>
              <a:t> L1 </a:t>
            </a:r>
            <a:r>
              <a:rPr lang="ru-RU" dirty="0"/>
              <a:t>виртуализации</a:t>
            </a:r>
          </a:p>
          <a:p>
            <a:r>
              <a:rPr lang="ru-RU" dirty="0"/>
              <a:t>Используется для разделения функций управления, мониторинга и передачи данных</a:t>
            </a:r>
          </a:p>
          <a:p>
            <a:r>
              <a:rPr lang="ru-RU" dirty="0"/>
              <a:t>У каждого </a:t>
            </a:r>
            <a:r>
              <a:rPr lang="en-US" dirty="0"/>
              <a:t>VDC</a:t>
            </a:r>
            <a:endParaRPr lang="ru-RU" dirty="0"/>
          </a:p>
          <a:p>
            <a:pPr lvl="1"/>
            <a:r>
              <a:rPr lang="ru-RU" dirty="0"/>
              <a:t>свой </a:t>
            </a:r>
            <a:r>
              <a:rPr lang="en-US" dirty="0"/>
              <a:t>management plane</a:t>
            </a:r>
            <a:endParaRPr lang="ru-RU" dirty="0"/>
          </a:p>
          <a:p>
            <a:pPr lvl="2"/>
            <a:r>
              <a:rPr lang="ru-RU" dirty="0"/>
              <a:t>уникальные </a:t>
            </a:r>
            <a:r>
              <a:rPr lang="en-US" dirty="0"/>
              <a:t>IP </a:t>
            </a:r>
            <a:r>
              <a:rPr lang="ru-RU" dirty="0"/>
              <a:t>адреса</a:t>
            </a:r>
            <a:endParaRPr lang="en-US" dirty="0"/>
          </a:p>
          <a:p>
            <a:pPr lvl="1"/>
            <a:r>
              <a:rPr lang="ru-RU" dirty="0"/>
              <a:t>свой </a:t>
            </a:r>
            <a:r>
              <a:rPr lang="en-US" dirty="0"/>
              <a:t>control plane</a:t>
            </a:r>
            <a:endParaRPr lang="ru-RU" dirty="0"/>
          </a:p>
          <a:p>
            <a:pPr lvl="2"/>
            <a:r>
              <a:rPr lang="en-US" dirty="0"/>
              <a:t>VLAN</a:t>
            </a:r>
            <a:r>
              <a:rPr lang="ru-RU" dirty="0"/>
              <a:t>ы, </a:t>
            </a:r>
            <a:r>
              <a:rPr lang="en-US" dirty="0"/>
              <a:t>VRF</a:t>
            </a:r>
            <a:r>
              <a:rPr lang="ru-RU" dirty="0"/>
              <a:t> и </a:t>
            </a:r>
            <a:r>
              <a:rPr lang="ru-RU" dirty="0" err="1"/>
              <a:t>пр</a:t>
            </a:r>
            <a:endParaRPr lang="en-US" dirty="0"/>
          </a:p>
          <a:p>
            <a:pPr lvl="1"/>
            <a:r>
              <a:rPr lang="ru-RU" dirty="0"/>
              <a:t>свой </a:t>
            </a:r>
            <a:r>
              <a:rPr lang="en-US" dirty="0"/>
              <a:t>data plane</a:t>
            </a:r>
          </a:p>
          <a:p>
            <a:pPr lvl="2"/>
            <a:r>
              <a:rPr lang="ru-RU" dirty="0"/>
              <a:t>уникальный набор портов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847B1-8F79-6445-B4DB-D97EBCFBD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6CA2A-ED03-FC44-9668-244884C6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RU" dirty="0"/>
              <a:t>VDC?</a:t>
            </a:r>
          </a:p>
        </p:txBody>
      </p:sp>
    </p:spTree>
    <p:extLst>
      <p:ext uri="{BB962C8B-B14F-4D97-AF65-F5344CB8AC3E}">
        <p14:creationId xmlns:p14="http://schemas.microsoft.com/office/powerpoint/2010/main" val="91346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847B1-8F79-6445-B4DB-D97EBCFBD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6CA2A-ED03-FC44-9668-244884C6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с </a:t>
            </a:r>
            <a:r>
              <a:rPr lang="en-US" dirty="0"/>
              <a:t>VDC</a:t>
            </a:r>
            <a:endParaRPr lang="en-RU" dirty="0"/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E26BDBB0-2593-9E45-8772-7258CE68C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1800"/>
            <a:ext cx="10819403" cy="3786791"/>
          </a:xfrm>
        </p:spPr>
      </p:pic>
    </p:spTree>
    <p:extLst>
      <p:ext uri="{BB962C8B-B14F-4D97-AF65-F5344CB8AC3E}">
        <p14:creationId xmlns:p14="http://schemas.microsoft.com/office/powerpoint/2010/main" val="215649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Сеть должна строиться «на вырост»</a:t>
            </a:r>
          </a:p>
          <a:p>
            <a:pPr lvl="1"/>
            <a:r>
              <a:rPr lang="ru-RU" dirty="0"/>
              <a:t>всегда закладывайте рост не менее 50%</a:t>
            </a:r>
          </a:p>
          <a:p>
            <a:r>
              <a:rPr lang="ru-RU" dirty="0"/>
              <a:t>Высокая доступность</a:t>
            </a:r>
          </a:p>
          <a:p>
            <a:pPr lvl="1"/>
            <a:r>
              <a:rPr lang="ru-RU" dirty="0"/>
              <a:t>желательно 99.999%</a:t>
            </a:r>
          </a:p>
          <a:p>
            <a:r>
              <a:rPr lang="ru-RU" dirty="0"/>
              <a:t>Организация сервисов</a:t>
            </a:r>
          </a:p>
          <a:p>
            <a:pPr lvl="1"/>
            <a:r>
              <a:rPr lang="ru-RU" dirty="0"/>
              <a:t>встроить в МСЭ</a:t>
            </a:r>
            <a:r>
              <a:rPr lang="en-US" dirty="0"/>
              <a:t>/</a:t>
            </a:r>
            <a:r>
              <a:rPr lang="ru-RU" dirty="0"/>
              <a:t>БН в путь прохождения трафика</a:t>
            </a:r>
          </a:p>
          <a:p>
            <a:r>
              <a:rPr lang="ru-RU" dirty="0"/>
              <a:t>Мобильность хостов</a:t>
            </a:r>
          </a:p>
          <a:p>
            <a:pPr lvl="1"/>
            <a:r>
              <a:rPr lang="ru-RU" dirty="0"/>
              <a:t>часто – </a:t>
            </a:r>
            <a:r>
              <a:rPr lang="en-US" dirty="0"/>
              <a:t>L2, </a:t>
            </a:r>
            <a:r>
              <a:rPr lang="ru-RU" dirty="0"/>
              <a:t>будь оно не ладно </a:t>
            </a:r>
            <a:r>
              <a:rPr lang="ru-RU" dirty="0">
                <a:sym typeface="Wingdings" pitchFamily="2" charset="2"/>
              </a:rPr>
              <a:t></a:t>
            </a:r>
            <a:endParaRPr lang="ru-RU" dirty="0"/>
          </a:p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r>
              <a:rPr lang="ru-RU" b="1" dirty="0"/>
              <a:t>Задачи сетей ЦОД</a:t>
            </a:r>
          </a:p>
        </p:txBody>
      </p:sp>
    </p:spTree>
    <p:extLst>
      <p:ext uri="{BB962C8B-B14F-4D97-AF65-F5344CB8AC3E}">
        <p14:creationId xmlns:p14="http://schemas.microsoft.com/office/powerpoint/2010/main" val="2716059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C41F5-D091-6A49-B647-78D3C6BA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Появляется возможность из одного физического шасси организовать целую сетевую инфраструктуру </a:t>
            </a:r>
            <a:r>
              <a:rPr lang="ru-RU" dirty="0">
                <a:sym typeface="Wingdings" pitchFamily="2" charset="2"/>
              </a:rPr>
              <a:t></a:t>
            </a:r>
          </a:p>
          <a:p>
            <a:pPr lvl="1"/>
            <a:r>
              <a:rPr lang="ru-RU" dirty="0">
                <a:sym typeface="Wingdings" pitchFamily="2" charset="2"/>
              </a:rPr>
              <a:t>первый </a:t>
            </a:r>
            <a:r>
              <a:rPr lang="en-US" dirty="0">
                <a:sym typeface="Wingdings" pitchFamily="2" charset="2"/>
              </a:rPr>
              <a:t>VDC = </a:t>
            </a:r>
            <a:r>
              <a:rPr lang="ru-RU" dirty="0">
                <a:sym typeface="Wingdings" pitchFamily="2" charset="2"/>
              </a:rPr>
              <a:t>коммутатор ядра</a:t>
            </a:r>
          </a:p>
          <a:p>
            <a:pPr lvl="1"/>
            <a:r>
              <a:rPr lang="ru-RU" dirty="0">
                <a:sym typeface="Wingdings" pitchFamily="2" charset="2"/>
              </a:rPr>
              <a:t>второй </a:t>
            </a:r>
            <a:r>
              <a:rPr lang="en-US" dirty="0">
                <a:sym typeface="Wingdings" pitchFamily="2" charset="2"/>
              </a:rPr>
              <a:t>VDC = </a:t>
            </a:r>
            <a:r>
              <a:rPr lang="ru-RU" dirty="0">
                <a:sym typeface="Wingdings" pitchFamily="2" charset="2"/>
              </a:rPr>
              <a:t>коммутатор распределения</a:t>
            </a:r>
          </a:p>
          <a:p>
            <a:pPr lvl="1"/>
            <a:r>
              <a:rPr lang="ru-RU" dirty="0">
                <a:sym typeface="Wingdings" pitchFamily="2" charset="2"/>
              </a:rPr>
              <a:t>третий </a:t>
            </a:r>
            <a:r>
              <a:rPr lang="en-US" dirty="0">
                <a:sym typeface="Wingdings" pitchFamily="2" charset="2"/>
              </a:rPr>
              <a:t>VDC = </a:t>
            </a:r>
            <a:r>
              <a:rPr lang="ru-RU" dirty="0">
                <a:sym typeface="Wingdings" pitchFamily="2" charset="2"/>
              </a:rPr>
              <a:t>коммутатор доступа</a:t>
            </a:r>
          </a:p>
          <a:p>
            <a:pPr lvl="1"/>
            <a:r>
              <a:rPr lang="ru-RU" dirty="0">
                <a:sym typeface="Wingdings" pitchFamily="2" charset="2"/>
              </a:rPr>
              <a:t>четвёртый </a:t>
            </a:r>
            <a:r>
              <a:rPr lang="en-US" dirty="0">
                <a:sym typeface="Wingdings" pitchFamily="2" charset="2"/>
              </a:rPr>
              <a:t>VDC = OTV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847B1-8F79-6445-B4DB-D97EBCFBD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6CA2A-ED03-FC44-9668-244884C6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нам это даёт?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20865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C41F5-D091-6A49-B647-78D3C6BA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</a:t>
            </a:r>
            <a:r>
              <a:rPr lang="en-US" dirty="0"/>
              <a:t>LC </a:t>
            </a:r>
            <a:r>
              <a:rPr lang="ru-RU" dirty="0"/>
              <a:t>может быть разделена между несколькими </a:t>
            </a:r>
            <a:r>
              <a:rPr lang="en-US" dirty="0"/>
              <a:t>VDC</a:t>
            </a:r>
            <a:endParaRPr lang="ru-RU" dirty="0"/>
          </a:p>
          <a:p>
            <a:r>
              <a:rPr lang="ru-RU" dirty="0"/>
              <a:t>Разделение идёт на основе портовых групп</a:t>
            </a:r>
          </a:p>
          <a:p>
            <a:pPr lvl="1"/>
            <a:r>
              <a:rPr lang="ru-RU" dirty="0"/>
              <a:t>нельзя разделить 2 порта, относящиеся к одному </a:t>
            </a:r>
            <a:r>
              <a:rPr lang="en-US" dirty="0"/>
              <a:t>SoC/ASIC</a:t>
            </a:r>
            <a:endParaRPr lang="ru-RU" dirty="0"/>
          </a:p>
          <a:p>
            <a:r>
              <a:rPr lang="ru-RU" dirty="0"/>
              <a:t>Количество портов в группе</a:t>
            </a:r>
            <a:r>
              <a:rPr lang="en-US" dirty="0"/>
              <a:t> </a:t>
            </a:r>
            <a:r>
              <a:rPr lang="ru-RU" dirty="0"/>
              <a:t>зависит только от </a:t>
            </a:r>
            <a:r>
              <a:rPr lang="en-US" dirty="0"/>
              <a:t>LC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847B1-8F79-6445-B4DB-D97EBCFBD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6CA2A-ED03-FC44-9668-244884C6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портов </a:t>
            </a:r>
            <a:r>
              <a:rPr lang="en-US" dirty="0"/>
              <a:t>LC</a:t>
            </a:r>
            <a:endParaRPr lang="en-RU" dirty="0"/>
          </a:p>
        </p:txBody>
      </p:sp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71BDB2E-3AA0-3A42-BF1B-3079A369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19" y="2843529"/>
            <a:ext cx="9717191" cy="36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30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C41F5-D091-6A49-B647-78D3C6BA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Между </a:t>
            </a:r>
            <a:r>
              <a:rPr lang="en-US" dirty="0"/>
              <a:t>VDC </a:t>
            </a:r>
            <a:r>
              <a:rPr lang="ru-RU" dirty="0"/>
              <a:t>нет связности внутри шасси</a:t>
            </a:r>
          </a:p>
          <a:p>
            <a:r>
              <a:rPr lang="ru-RU" dirty="0"/>
              <a:t>Как удалённо управлять всеми созданными </a:t>
            </a:r>
            <a:r>
              <a:rPr lang="en-US" dirty="0"/>
              <a:t>VDC </a:t>
            </a:r>
            <a:r>
              <a:rPr lang="ru-RU" dirty="0"/>
              <a:t>если </a:t>
            </a:r>
            <a:r>
              <a:rPr lang="en-US" dirty="0"/>
              <a:t>mgmt0 </a:t>
            </a:r>
            <a:r>
              <a:rPr lang="ru-RU" dirty="0"/>
              <a:t>один?</a:t>
            </a:r>
          </a:p>
          <a:p>
            <a:r>
              <a:rPr lang="ru-RU" dirty="0"/>
              <a:t>Порт </a:t>
            </a:r>
            <a:r>
              <a:rPr lang="en-US" dirty="0"/>
              <a:t>mgmt0 </a:t>
            </a:r>
            <a:r>
              <a:rPr lang="ru-RU" dirty="0"/>
              <a:t>«расползается» между </a:t>
            </a:r>
            <a:r>
              <a:rPr lang="en-US" dirty="0"/>
              <a:t>VDC, </a:t>
            </a:r>
            <a:r>
              <a:rPr lang="ru-RU" dirty="0"/>
              <a:t>при этом </a:t>
            </a:r>
            <a:r>
              <a:rPr lang="en-US" dirty="0"/>
              <a:t>VDC </a:t>
            </a:r>
            <a:r>
              <a:rPr lang="ru-RU" dirty="0"/>
              <a:t>остаются изолированными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847B1-8F79-6445-B4DB-D97EBCFBD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6CA2A-ED03-FC44-9668-244884C6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</a:t>
            </a:r>
            <a:r>
              <a:rPr lang="en-RU" dirty="0"/>
              <a:t>VDC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17BE59EA-5280-8B44-BF64-AB01F4C5E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23" y="2859371"/>
            <a:ext cx="6239573" cy="356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46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C41F5-D091-6A49-B647-78D3C6BA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Существует несколько типов </a:t>
            </a:r>
            <a:r>
              <a:rPr lang="en-US" dirty="0"/>
              <a:t>VDC:</a:t>
            </a:r>
          </a:p>
          <a:p>
            <a:pPr lvl="1"/>
            <a:r>
              <a:rPr lang="en-US" dirty="0"/>
              <a:t>Default</a:t>
            </a:r>
          </a:p>
          <a:p>
            <a:pPr lvl="1"/>
            <a:r>
              <a:rPr lang="en-US" dirty="0"/>
              <a:t>Non-default</a:t>
            </a:r>
          </a:p>
          <a:p>
            <a:pPr lvl="1"/>
            <a:r>
              <a:rPr lang="en-US" dirty="0"/>
              <a:t>Admin</a:t>
            </a:r>
          </a:p>
          <a:p>
            <a:pPr lvl="1"/>
            <a:r>
              <a:rPr lang="en-US" dirty="0"/>
              <a:t>Storage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847B1-8F79-6445-B4DB-D97EBCFBD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6CA2A-ED03-FC44-9668-244884C6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ли </a:t>
            </a:r>
            <a:r>
              <a:rPr lang="en-US" dirty="0"/>
              <a:t>VDC </a:t>
            </a:r>
            <a:r>
              <a:rPr lang="ru-RU" dirty="0"/>
              <a:t>одинаковы?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29618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C41F5-D091-6A49-B647-78D3C6BA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для управления всем шасси</a:t>
            </a:r>
            <a:endParaRPr lang="en-US" dirty="0"/>
          </a:p>
          <a:p>
            <a:r>
              <a:rPr lang="ru-RU" dirty="0"/>
              <a:t>Может присутствовать так и отсутствовать на коммутаторе</a:t>
            </a:r>
          </a:p>
          <a:p>
            <a:r>
              <a:rPr lang="ru-RU" dirty="0"/>
              <a:t>Позволяет:</a:t>
            </a:r>
          </a:p>
          <a:p>
            <a:pPr lvl="1"/>
            <a:r>
              <a:rPr lang="ru-RU" dirty="0"/>
              <a:t>создавать и удалять </a:t>
            </a:r>
            <a:r>
              <a:rPr lang="en-US" dirty="0"/>
              <a:t>VDC</a:t>
            </a:r>
          </a:p>
          <a:p>
            <a:pPr lvl="1"/>
            <a:r>
              <a:rPr lang="ru-RU" dirty="0"/>
              <a:t>ассоциировать интерфейсы </a:t>
            </a:r>
            <a:r>
              <a:rPr lang="en-US" dirty="0"/>
              <a:t>LC </a:t>
            </a:r>
            <a:r>
              <a:rPr lang="ru-RU" dirty="0"/>
              <a:t>с </a:t>
            </a:r>
            <a:r>
              <a:rPr lang="en-US" dirty="0"/>
              <a:t>VDC</a:t>
            </a:r>
          </a:p>
          <a:p>
            <a:pPr lvl="1"/>
            <a:r>
              <a:rPr lang="ru-RU" dirty="0"/>
              <a:t>настраивать ограничения для </a:t>
            </a:r>
            <a:r>
              <a:rPr lang="en-US" dirty="0"/>
              <a:t>VDC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847B1-8F79-6445-B4DB-D97EBCFBD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6CA2A-ED03-FC44-9668-244884C6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Админский</a:t>
            </a:r>
            <a:r>
              <a:rPr lang="ru-RU" dirty="0"/>
              <a:t> </a:t>
            </a:r>
            <a:r>
              <a:rPr lang="en-US" dirty="0"/>
              <a:t>VDC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40777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82D926-FEA5-124D-86C0-7985C2A8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2126E-66A0-0E4D-BF9A-7C4DA661F1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2B099-74CF-E642-B666-9F9C5D76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Смотрим в консоль …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62755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4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Аналитика и контроль</a:t>
            </a:r>
          </a:p>
          <a:p>
            <a:pPr lvl="1"/>
            <a:r>
              <a:rPr lang="en-GB" dirty="0"/>
              <a:t>Data </a:t>
            </a:r>
            <a:r>
              <a:rPr lang="en-GB" dirty="0" err="1"/>
              <a:t>Center</a:t>
            </a:r>
            <a:r>
              <a:rPr lang="en-GB" dirty="0"/>
              <a:t> Network Assurance and Insights</a:t>
            </a:r>
            <a:endParaRPr lang="ru-RU" dirty="0"/>
          </a:p>
          <a:p>
            <a:r>
              <a:rPr lang="ru-RU" dirty="0"/>
              <a:t>Автоматизация</a:t>
            </a:r>
            <a:endParaRPr lang="en-US" dirty="0"/>
          </a:p>
          <a:p>
            <a:pPr lvl="1"/>
            <a:r>
              <a:rPr lang="en-US" dirty="0"/>
              <a:t>Data Center Network Manager</a:t>
            </a:r>
            <a:endParaRPr lang="ru-RU" dirty="0"/>
          </a:p>
          <a:p>
            <a:r>
              <a:rPr lang="ru-RU" dirty="0"/>
              <a:t>Управление </a:t>
            </a:r>
            <a:r>
              <a:rPr lang="en-US" dirty="0"/>
              <a:t>SaaS </a:t>
            </a:r>
            <a:r>
              <a:rPr lang="ru-RU" dirty="0"/>
              <a:t>инфраструктурой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Intersight</a:t>
            </a:r>
            <a:endParaRPr lang="ru-RU" dirty="0"/>
          </a:p>
          <a:p>
            <a:r>
              <a:rPr lang="ru-RU" dirty="0"/>
              <a:t>Оптимизация нагрузки</a:t>
            </a:r>
            <a:endParaRPr lang="en-US" dirty="0"/>
          </a:p>
          <a:p>
            <a:pPr lvl="1"/>
            <a:r>
              <a:rPr lang="en-US" dirty="0"/>
              <a:t>Cisco Workload Optimization Manager</a:t>
            </a:r>
            <a:endParaRPr lang="ru-RU" dirty="0"/>
          </a:p>
          <a:p>
            <a:r>
              <a:rPr lang="ru-RU" dirty="0" err="1"/>
              <a:t>Гиперконвергенция</a:t>
            </a:r>
            <a:endParaRPr lang="en-US" dirty="0"/>
          </a:p>
          <a:p>
            <a:pPr lvl="1"/>
            <a:r>
              <a:rPr lang="en-US" dirty="0"/>
              <a:t>Hyperflex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r>
              <a:rPr lang="ru-RU" b="1" dirty="0"/>
              <a:t>Основные направления ЦОД</a:t>
            </a:r>
          </a:p>
        </p:txBody>
      </p:sp>
    </p:spTree>
    <p:extLst>
      <p:ext uri="{BB962C8B-B14F-4D97-AF65-F5344CB8AC3E}">
        <p14:creationId xmlns:p14="http://schemas.microsoft.com/office/powerpoint/2010/main" val="72260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Коммутация</a:t>
            </a:r>
            <a:endParaRPr lang="en-US" dirty="0"/>
          </a:p>
          <a:p>
            <a:pPr lvl="1"/>
            <a:r>
              <a:rPr lang="en-US" i="1" dirty="0"/>
              <a:t>Cisco Nexus </a:t>
            </a:r>
            <a:r>
              <a:rPr lang="ru-RU" i="1" dirty="0"/>
              <a:t>под управлением ОС </a:t>
            </a:r>
            <a:r>
              <a:rPr lang="en-US" i="1" dirty="0"/>
              <a:t>NX-OS</a:t>
            </a:r>
          </a:p>
          <a:p>
            <a:pPr lvl="2"/>
            <a:r>
              <a:rPr lang="ru-RU" dirty="0"/>
              <a:t>герой данного курса</a:t>
            </a:r>
            <a:endParaRPr lang="en-US" dirty="0"/>
          </a:p>
          <a:p>
            <a:pPr lvl="1"/>
            <a:r>
              <a:rPr lang="ru-RU" dirty="0"/>
              <a:t>Сеть ориентированная на приложения (</a:t>
            </a:r>
            <a:r>
              <a:rPr lang="en-US" dirty="0"/>
              <a:t>ACI)</a:t>
            </a:r>
            <a:endParaRPr lang="ru-RU" dirty="0"/>
          </a:p>
          <a:p>
            <a:r>
              <a:rPr lang="ru-RU" dirty="0"/>
              <a:t>Сервера</a:t>
            </a:r>
            <a:r>
              <a:rPr lang="en-US" dirty="0"/>
              <a:t> (</a:t>
            </a:r>
            <a:r>
              <a:rPr lang="ru-RU"/>
              <a:t>вычислительные мощности)</a:t>
            </a:r>
            <a:endParaRPr lang="ru-RU" dirty="0"/>
          </a:p>
          <a:p>
            <a:pPr lvl="1"/>
            <a:r>
              <a:rPr lang="en-US" dirty="0"/>
              <a:t>Cisco Unified Computing System</a:t>
            </a:r>
            <a:endParaRPr lang="ru-RU" dirty="0"/>
          </a:p>
          <a:p>
            <a:r>
              <a:rPr lang="ru-RU" dirty="0"/>
              <a:t>Сеть хранения данных</a:t>
            </a:r>
            <a:endParaRPr lang="en-US" dirty="0"/>
          </a:p>
          <a:p>
            <a:pPr lvl="1"/>
            <a:r>
              <a:rPr lang="en-US" dirty="0"/>
              <a:t>Storage Area Network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r>
              <a:rPr lang="ru-RU" b="1" dirty="0"/>
              <a:t>Основные направления ЦОД</a:t>
            </a:r>
          </a:p>
        </p:txBody>
      </p:sp>
    </p:spTree>
    <p:extLst>
      <p:ext uri="{BB962C8B-B14F-4D97-AF65-F5344CB8AC3E}">
        <p14:creationId xmlns:p14="http://schemas.microsoft.com/office/powerpoint/2010/main" val="129102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Ядро (не обязательно ЦОД, можно и МТС)</a:t>
            </a:r>
            <a:endParaRPr lang="en-US" dirty="0"/>
          </a:p>
          <a:p>
            <a:pPr lvl="1"/>
            <a:r>
              <a:rPr lang="en-US" dirty="0"/>
              <a:t>Cisco Nexus 7000/7700</a:t>
            </a:r>
          </a:p>
          <a:p>
            <a:r>
              <a:rPr lang="ru-RU" dirty="0"/>
              <a:t>Распределение</a:t>
            </a:r>
          </a:p>
          <a:p>
            <a:pPr lvl="1"/>
            <a:r>
              <a:rPr lang="en-US" dirty="0"/>
              <a:t>Cisco Nexus 9000</a:t>
            </a:r>
          </a:p>
          <a:p>
            <a:r>
              <a:rPr lang="ru-RU" dirty="0"/>
              <a:t>Доступ</a:t>
            </a:r>
          </a:p>
          <a:p>
            <a:pPr lvl="1"/>
            <a:r>
              <a:rPr lang="en-US" dirty="0"/>
              <a:t>Cisco Nexus 3000/3550</a:t>
            </a:r>
          </a:p>
          <a:p>
            <a:pPr lvl="1"/>
            <a:r>
              <a:rPr lang="en-US" dirty="0"/>
              <a:t>Cisco Nexus 2000</a:t>
            </a:r>
            <a:r>
              <a:rPr lang="ru-RU" dirty="0"/>
              <a:t>*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/>
          <a:lstStyle/>
          <a:p>
            <a:r>
              <a:rPr lang="ru-RU" b="1" dirty="0"/>
              <a:t>Семейство коммутаторов </a:t>
            </a:r>
            <a:r>
              <a:rPr lang="en-US" b="1" dirty="0"/>
              <a:t>Cisco Nexus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2536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48524-161A-CB4E-92EE-CA99CBE1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Традиционный дизайн ЦОД</a:t>
            </a:r>
            <a:endParaRPr lang="en-R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C4DC3E-4127-6340-899A-62C3863E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03852"/>
            <a:ext cx="6234694" cy="5173111"/>
          </a:xfrm>
        </p:spPr>
        <p:txBody>
          <a:bodyPr/>
          <a:lstStyle/>
          <a:p>
            <a:r>
              <a:rPr lang="ru-RU" dirty="0"/>
              <a:t>Ядро</a:t>
            </a:r>
          </a:p>
          <a:p>
            <a:pPr lvl="1"/>
            <a:r>
              <a:rPr lang="ru-RU" dirty="0"/>
              <a:t>соединение уровней распределения</a:t>
            </a:r>
          </a:p>
          <a:p>
            <a:pPr lvl="1"/>
            <a:r>
              <a:rPr lang="ru-RU" dirty="0"/>
              <a:t>точка подключения к остальной сети</a:t>
            </a:r>
          </a:p>
          <a:p>
            <a:r>
              <a:rPr lang="ru-RU" dirty="0"/>
              <a:t>Распределение</a:t>
            </a:r>
          </a:p>
          <a:p>
            <a:pPr lvl="1"/>
            <a:r>
              <a:rPr lang="en-US" dirty="0"/>
              <a:t>L2/L3 </a:t>
            </a:r>
            <a:r>
              <a:rPr lang="ru-RU" dirty="0"/>
              <a:t>граница</a:t>
            </a:r>
          </a:p>
          <a:p>
            <a:pPr lvl="1"/>
            <a:r>
              <a:rPr lang="ru-RU" dirty="0"/>
              <a:t>подключение МСЭ, БН и </a:t>
            </a:r>
            <a:r>
              <a:rPr lang="ru-RU" dirty="0" err="1"/>
              <a:t>пр</a:t>
            </a:r>
            <a:endParaRPr lang="ru-RU" dirty="0"/>
          </a:p>
          <a:p>
            <a:r>
              <a:rPr lang="ru-RU" dirty="0"/>
              <a:t>Доступ</a:t>
            </a:r>
          </a:p>
          <a:p>
            <a:pPr lvl="1"/>
            <a:r>
              <a:rPr lang="ru-RU" dirty="0"/>
              <a:t>точка подключения серверов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FB737-4B26-6C44-8F8B-C66C83258E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pic>
        <p:nvPicPr>
          <p:cNvPr id="1026" name="Picture 2" descr="Title: Traditional three-tier data center design">
            <a:extLst>
              <a:ext uri="{FF2B5EF4-FFF2-40B4-BE49-F238E27FC236}">
                <a16:creationId xmlns:a16="http://schemas.microsoft.com/office/drawing/2014/main" id="{EB998B84-CDA0-3140-9A56-9C29F54E32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24" y="2247029"/>
            <a:ext cx="6576544" cy="341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81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5CF4-36BB-A945-A782-9868A026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Современный дизайн ЦОД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7AA3-D8E7-0B4C-9479-F609E232D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RU" dirty="0"/>
              <a:t>Leaf</a:t>
            </a:r>
          </a:p>
          <a:p>
            <a:pPr lvl="1"/>
            <a:r>
              <a:rPr lang="ru-RU" dirty="0"/>
              <a:t>подключение серверов</a:t>
            </a:r>
          </a:p>
          <a:p>
            <a:pPr lvl="1"/>
            <a:r>
              <a:rPr lang="ru-RU" dirty="0"/>
              <a:t>подключение МСЭ, БН и </a:t>
            </a:r>
            <a:r>
              <a:rPr lang="ru-RU" dirty="0" err="1"/>
              <a:t>пр</a:t>
            </a:r>
            <a:endParaRPr lang="en-RU" dirty="0"/>
          </a:p>
          <a:p>
            <a:r>
              <a:rPr lang="en-RU" dirty="0"/>
              <a:t>Spine</a:t>
            </a:r>
            <a:endParaRPr lang="ru-RU" dirty="0"/>
          </a:p>
          <a:p>
            <a:pPr lvl="1"/>
            <a:r>
              <a:rPr lang="ru-RU" dirty="0"/>
              <a:t>обеспечение связности между </a:t>
            </a:r>
            <a:r>
              <a:rPr lang="en-US" dirty="0"/>
              <a:t>Leaf</a:t>
            </a:r>
            <a:endParaRPr lang="en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1A95-BD79-2943-AE5E-48ABD4C02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pic>
        <p:nvPicPr>
          <p:cNvPr id="2050" name="Picture 2" descr="Title: Typical spine-and-leaf topology">
            <a:extLst>
              <a:ext uri="{FF2B5EF4-FFF2-40B4-BE49-F238E27FC236}">
                <a16:creationId xmlns:a16="http://schemas.microsoft.com/office/drawing/2014/main" id="{FB867382-4DB6-7E4C-9D76-CF32BE9DB2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592" y="3230446"/>
            <a:ext cx="8159496" cy="317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05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674C9-CB8B-9D46-BB25-4654E4875F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Основы построения сетей ЦОД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C91FAC-C888-A94F-A792-7D694026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Масштабируемая сеть ЦОД</a:t>
            </a:r>
            <a:endParaRPr lang="en-RU" dirty="0"/>
          </a:p>
        </p:txBody>
      </p:sp>
      <p:pic>
        <p:nvPicPr>
          <p:cNvPr id="3074" name="Picture 2" descr="Title: Cisco MSDC design example 2 ">
            <a:extLst>
              <a:ext uri="{FF2B5EF4-FFF2-40B4-BE49-F238E27FC236}">
                <a16:creationId xmlns:a16="http://schemas.microsoft.com/office/drawing/2014/main" id="{84BA3403-B9CA-064F-B631-4C9A4FCA65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04" y="1232440"/>
            <a:ext cx="10146792" cy="517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522404"/>
      </p:ext>
    </p:extLst>
  </p:cSld>
  <p:clrMapOvr>
    <a:masterClrMapping/>
  </p:clrMapOvr>
</p:sld>
</file>

<file path=ppt/theme/theme1.xml><?xml version="1.0" encoding="utf-8"?>
<a:theme xmlns:a="http://schemas.openxmlformats.org/drawingml/2006/main" name="Net4everyon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6767</TotalTime>
  <Words>867</Words>
  <Application>Microsoft Macintosh PowerPoint</Application>
  <PresentationFormat>Widescreen</PresentationFormat>
  <Paragraphs>203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Net4everyone</vt:lpstr>
      <vt:lpstr>Основы построения сетей ЦОД</vt:lpstr>
      <vt:lpstr>Задачи современных ЦОД</vt:lpstr>
      <vt:lpstr>Задачи сетей ЦОД</vt:lpstr>
      <vt:lpstr>Основные направления ЦОД</vt:lpstr>
      <vt:lpstr>Основные направления ЦОД</vt:lpstr>
      <vt:lpstr>Семейство коммутаторов Cisco Nexus</vt:lpstr>
      <vt:lpstr>Традиционный дизайн ЦОД</vt:lpstr>
      <vt:lpstr>Современный дизайн ЦОД</vt:lpstr>
      <vt:lpstr>Масштабируемая сеть ЦОД</vt:lpstr>
      <vt:lpstr>Масштабируемая сеть ЦОД</vt:lpstr>
      <vt:lpstr>Архитектура Cisco Nexus 7000/7700</vt:lpstr>
      <vt:lpstr>Компоненты Nexus 7000</vt:lpstr>
      <vt:lpstr>Модуль управления Supervisor</vt:lpstr>
      <vt:lpstr>Архитектура Supervisor 3</vt:lpstr>
      <vt:lpstr>Линейные карты</vt:lpstr>
      <vt:lpstr>Архитектура LC</vt:lpstr>
      <vt:lpstr>FSA для LC M3/F3</vt:lpstr>
      <vt:lpstr>Фабрика коммутации</vt:lpstr>
      <vt:lpstr>Архитектура Cisco Nexus 9000</vt:lpstr>
      <vt:lpstr>Основные линейки семейства</vt:lpstr>
      <vt:lpstr>Семейство Cloud Scale</vt:lpstr>
      <vt:lpstr>Слайс</vt:lpstr>
      <vt:lpstr>Путь пакета внутри коммутатора</vt:lpstr>
      <vt:lpstr>Путь пакета внутри коммутатора</vt:lpstr>
      <vt:lpstr>Flex Tiles</vt:lpstr>
      <vt:lpstr>Flex Tiles</vt:lpstr>
      <vt:lpstr>Виртуальные контексты VDC</vt:lpstr>
      <vt:lpstr>Что такое VDC?</vt:lpstr>
      <vt:lpstr>ПО с VDC</vt:lpstr>
      <vt:lpstr>Что нам это даёт?</vt:lpstr>
      <vt:lpstr>Распределение портов LC</vt:lpstr>
      <vt:lpstr>Управление VDC</vt:lpstr>
      <vt:lpstr>Все ли VDC одинаковы?</vt:lpstr>
      <vt:lpstr>Админский VDC</vt:lpstr>
      <vt:lpstr>Смотрим в консоль …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DMVPN</dc:title>
  <dc:subject/>
  <dc:creator>Alexey Gusev</dc:creator>
  <cp:keywords/>
  <dc:description/>
  <cp:lastModifiedBy>Alexey Gusev -X (alexguse - Flint Russia at Cisco)</cp:lastModifiedBy>
  <cp:revision>135</cp:revision>
  <dcterms:created xsi:type="dcterms:W3CDTF">2018-01-01T14:19:21Z</dcterms:created>
  <dcterms:modified xsi:type="dcterms:W3CDTF">2021-08-11T22:47:48Z</dcterms:modified>
  <cp:category/>
</cp:coreProperties>
</file>