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5"/>
  </p:notesMasterIdLst>
  <p:sldIdLst>
    <p:sldId id="284" r:id="rId2"/>
    <p:sldId id="260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294" r:id="rId23"/>
    <p:sldId id="26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8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10/08/2021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  <p:sldLayoutId id="214748371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Уровень доступа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 – не всегда </a:t>
            </a:r>
            <a:r>
              <a:rPr lang="en-US" dirty="0"/>
              <a:t>Bare Metal, </a:t>
            </a:r>
            <a:r>
              <a:rPr lang="ru-RU" dirty="0"/>
              <a:t>он может быть со встроенным коммутатором</a:t>
            </a:r>
          </a:p>
          <a:p>
            <a:r>
              <a:rPr lang="ru-RU" dirty="0"/>
              <a:t>Для увеличения полосы используем агрегационные протоколы (</a:t>
            </a:r>
            <a:r>
              <a:rPr lang="en-US" dirty="0"/>
              <a:t>LACP)</a:t>
            </a:r>
          </a:p>
          <a:p>
            <a:r>
              <a:rPr lang="ru-RU" dirty="0"/>
              <a:t>Но что делать с отказоустойчивость между коммутаторами доступа?</a:t>
            </a:r>
          </a:p>
          <a:p>
            <a:pPr lvl="1"/>
            <a:r>
              <a:rPr lang="ru-RU" dirty="0"/>
              <a:t>можно сделать резервирование на уровне серверов</a:t>
            </a:r>
          </a:p>
          <a:p>
            <a:pPr lvl="1"/>
            <a:r>
              <a:rPr lang="ru-RU" dirty="0"/>
              <a:t>можно сделать </a:t>
            </a:r>
            <a:r>
              <a:rPr lang="en-US" dirty="0"/>
              <a:t>Multi-Chassis </a:t>
            </a:r>
            <a:r>
              <a:rPr lang="ru-RU" dirty="0"/>
              <a:t>агрегационный канал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Как обеспечить подключение серверов?</a:t>
            </a:r>
          </a:p>
        </p:txBody>
      </p:sp>
    </p:spTree>
    <p:extLst>
      <p:ext uri="{BB962C8B-B14F-4D97-AF65-F5344CB8AC3E}">
        <p14:creationId xmlns:p14="http://schemas.microsoft.com/office/powerpoint/2010/main" val="3714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нескольких физических портов (агрегируемых</a:t>
            </a:r>
            <a:r>
              <a:rPr lang="en-US" dirty="0"/>
              <a:t>, bundled</a:t>
            </a:r>
            <a:r>
              <a:rPr lang="ru-RU" dirty="0"/>
              <a:t>) </a:t>
            </a:r>
            <a:r>
              <a:rPr lang="en-US" dirty="0"/>
              <a:t>Ethernet </a:t>
            </a:r>
            <a:r>
              <a:rPr lang="ru-RU" dirty="0"/>
              <a:t>в один агрегатный логический</a:t>
            </a:r>
            <a:r>
              <a:rPr lang="en-US" dirty="0"/>
              <a:t> </a:t>
            </a:r>
            <a:r>
              <a:rPr lang="ru-RU" dirty="0"/>
              <a:t>порт (</a:t>
            </a:r>
            <a:r>
              <a:rPr lang="en-US" dirty="0"/>
              <a:t>bundle)</a:t>
            </a:r>
            <a:endParaRPr lang="ru-RU" dirty="0"/>
          </a:p>
          <a:p>
            <a:r>
              <a:rPr lang="ru-RU" dirty="0"/>
              <a:t>Технология известна как</a:t>
            </a:r>
          </a:p>
          <a:p>
            <a:pPr lvl="1"/>
            <a:r>
              <a:rPr lang="en-RU" dirty="0"/>
              <a:t>Port Channel</a:t>
            </a:r>
          </a:p>
          <a:p>
            <a:pPr lvl="1"/>
            <a:r>
              <a:rPr lang="en-RU" dirty="0"/>
              <a:t>Link Aggregation (LAG)</a:t>
            </a:r>
          </a:p>
          <a:p>
            <a:pPr lvl="1"/>
            <a:r>
              <a:rPr lang="en-RU" dirty="0"/>
              <a:t>NIC Teaming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интерфейсов </a:t>
            </a:r>
            <a:r>
              <a:rPr lang="en-US" dirty="0"/>
              <a:t>Ethernet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392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9567AD-E718-EA4C-A877-FB69E8A9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Агрегированный канал состоит из 2-ух частей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Port-Channel</a:t>
            </a:r>
            <a:endParaRPr lang="ru-RU" dirty="0"/>
          </a:p>
          <a:p>
            <a:pPr lvl="2"/>
            <a:r>
              <a:rPr lang="ru-RU" dirty="0"/>
              <a:t>Логический интерфейс, который представляет собой </a:t>
            </a:r>
            <a:r>
              <a:rPr lang="ru-RU" dirty="0" err="1"/>
              <a:t>бандл</a:t>
            </a:r>
            <a:r>
              <a:rPr lang="ru-RU" dirty="0"/>
              <a:t> интерфейсов</a:t>
            </a:r>
            <a:endParaRPr lang="en-US" dirty="0"/>
          </a:p>
          <a:p>
            <a:pPr lvl="1"/>
            <a:r>
              <a:rPr lang="en-US" dirty="0"/>
              <a:t>Member </a:t>
            </a:r>
            <a:r>
              <a:rPr lang="ru-RU" dirty="0"/>
              <a:t>интерфейс</a:t>
            </a:r>
          </a:p>
          <a:p>
            <a:pPr lvl="2"/>
            <a:r>
              <a:rPr lang="ru-RU" dirty="0"/>
              <a:t>Физический интерфейс, являющийся частью </a:t>
            </a:r>
            <a:r>
              <a:rPr lang="ru-RU" dirty="0" err="1"/>
              <a:t>бандла</a:t>
            </a:r>
            <a:endParaRPr lang="ru-RU" dirty="0"/>
          </a:p>
          <a:p>
            <a:r>
              <a:rPr lang="ru-RU" dirty="0"/>
              <a:t>Основная цель – скрыть </a:t>
            </a:r>
            <a:r>
              <a:rPr lang="en-US" dirty="0"/>
              <a:t>Member </a:t>
            </a:r>
            <a:r>
              <a:rPr lang="ru-RU" dirty="0"/>
              <a:t>интерфейсы от выше-стоящих протоколов</a:t>
            </a:r>
          </a:p>
          <a:p>
            <a:pPr lvl="1"/>
            <a:r>
              <a:rPr lang="ru-RU" dirty="0" err="1"/>
              <a:t>Напр</a:t>
            </a:r>
            <a:r>
              <a:rPr lang="ru-RU" dirty="0"/>
              <a:t>, </a:t>
            </a:r>
            <a:r>
              <a:rPr lang="en-US" dirty="0"/>
              <a:t>STP </a:t>
            </a:r>
            <a:r>
              <a:rPr lang="ru-RU" dirty="0"/>
              <a:t>должен видеть не 2</a:t>
            </a:r>
            <a:r>
              <a:rPr lang="en-US" dirty="0"/>
              <a:t>x1 </a:t>
            </a:r>
            <a:r>
              <a:rPr lang="ru-RU" dirty="0"/>
              <a:t>Гб интерфейса, а </a:t>
            </a:r>
            <a:r>
              <a:rPr lang="en-US" dirty="0"/>
              <a:t>1x2 </a:t>
            </a:r>
            <a:r>
              <a:rPr lang="ru-RU" dirty="0"/>
              <a:t>Гб</a:t>
            </a:r>
          </a:p>
          <a:p>
            <a:pPr lvl="2"/>
            <a:r>
              <a:rPr lang="ru-RU" dirty="0"/>
              <a:t>В результате – </a:t>
            </a:r>
            <a:r>
              <a:rPr lang="en-US" dirty="0"/>
              <a:t>Active/Active </a:t>
            </a:r>
            <a:r>
              <a:rPr lang="ru-RU" dirty="0"/>
              <a:t>поведение для </a:t>
            </a:r>
            <a:r>
              <a:rPr lang="en-US" dirty="0"/>
              <a:t>STP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AD46-B108-8C4C-83AE-16DCB063E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39D96-EF51-E744-8FCF-3C0EC19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5411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491647-B5F1-BB41-AE55-9F167EB4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Проще и дешевле провести апгрейд сети</a:t>
            </a:r>
          </a:p>
          <a:p>
            <a:pPr lvl="1"/>
            <a:r>
              <a:rPr lang="ru-RU" dirty="0"/>
              <a:t>Добавляется отказоустойчивость </a:t>
            </a:r>
            <a:r>
              <a:rPr lang="ru-RU" dirty="0" err="1"/>
              <a:t>линка</a:t>
            </a:r>
            <a:endParaRPr lang="ru-RU" dirty="0"/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Неравномерная загрузка физических интерфейсов</a:t>
            </a:r>
          </a:p>
          <a:p>
            <a:pPr lvl="1"/>
            <a:r>
              <a:rPr lang="ru-RU" dirty="0"/>
              <a:t>Максимальная пропускная способность не увеличивается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F63D-FFE1-584D-8555-6CF6D949F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89E42-9405-CB4C-AF89-4F4A60A0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322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street&#10;&#10;Description automatically generated">
            <a:extLst>
              <a:ext uri="{FF2B5EF4-FFF2-40B4-BE49-F238E27FC236}">
                <a16:creationId xmlns:a16="http://schemas.microsoft.com/office/drawing/2014/main" id="{18A25915-B562-6A4A-A817-B8FBDD40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39" y="1041400"/>
            <a:ext cx="9852521" cy="51355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95E3C-CD7D-F740-BF3C-6030C1063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11CC5-E579-2547-9702-8759AF94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между разными шасси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928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261CC-3BDE-1340-B00F-013719BA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StackWise</a:t>
            </a:r>
          </a:p>
          <a:p>
            <a:pPr lvl="1"/>
            <a:r>
              <a:rPr lang="ru-RU" dirty="0"/>
              <a:t>Применяется </a:t>
            </a:r>
            <a:r>
              <a:rPr lang="ru-RU"/>
              <a:t>на платформах </a:t>
            </a:r>
            <a:r>
              <a:rPr lang="ru-RU" dirty="0"/>
              <a:t>доступа </a:t>
            </a:r>
            <a:r>
              <a:rPr lang="en-US" dirty="0"/>
              <a:t>Cisco </a:t>
            </a:r>
            <a:r>
              <a:rPr lang="en-RU" dirty="0"/>
              <a:t>Catalyst 3750/3850</a:t>
            </a:r>
          </a:p>
          <a:p>
            <a:pPr lvl="1"/>
            <a:r>
              <a:rPr lang="ru-RU" dirty="0"/>
              <a:t>Синхронизация </a:t>
            </a:r>
            <a:r>
              <a:rPr lang="en-RU" dirty="0"/>
              <a:t>Control Plane</a:t>
            </a:r>
            <a:r>
              <a:rPr lang="ru-RU" dirty="0"/>
              <a:t> через специальный кабель</a:t>
            </a:r>
          </a:p>
          <a:p>
            <a:pPr lvl="1"/>
            <a:r>
              <a:rPr lang="ru-RU" dirty="0"/>
              <a:t>Логически - одно устройство</a:t>
            </a:r>
            <a:endParaRPr lang="en-RU" dirty="0"/>
          </a:p>
          <a:p>
            <a:r>
              <a:rPr lang="en-RU" dirty="0"/>
              <a:t>Virtual Switching System (VSS)</a:t>
            </a:r>
            <a:endParaRPr lang="ru-RU" dirty="0"/>
          </a:p>
          <a:p>
            <a:pPr lvl="1"/>
            <a:r>
              <a:rPr lang="ru-RU" dirty="0"/>
              <a:t>Применяется на платформах агрегации</a:t>
            </a:r>
            <a:r>
              <a:rPr lang="en-US" dirty="0"/>
              <a:t> Cisco Catalyst</a:t>
            </a:r>
            <a:r>
              <a:rPr lang="ru-RU" dirty="0"/>
              <a:t> </a:t>
            </a:r>
            <a:r>
              <a:rPr lang="en-RU" dirty="0"/>
              <a:t>4500/6500/6800</a:t>
            </a:r>
          </a:p>
          <a:p>
            <a:pPr lvl="1"/>
            <a:r>
              <a:rPr lang="ru-RU" dirty="0"/>
              <a:t>Синхронизация </a:t>
            </a:r>
            <a:r>
              <a:rPr lang="en-RU" dirty="0"/>
              <a:t>Control Plane </a:t>
            </a:r>
            <a:r>
              <a:rPr lang="ru-RU" dirty="0"/>
              <a:t>через </a:t>
            </a:r>
            <a:r>
              <a:rPr lang="en-RU" dirty="0"/>
              <a:t>Virtual Switch Link (VSL)</a:t>
            </a:r>
          </a:p>
          <a:p>
            <a:pPr lvl="1"/>
            <a:r>
              <a:rPr lang="ru-RU" dirty="0"/>
              <a:t>Логически – одно устройство</a:t>
            </a:r>
            <a:endParaRPr lang="en-RU" dirty="0"/>
          </a:p>
          <a:p>
            <a:r>
              <a:rPr lang="en-RU" dirty="0"/>
              <a:t>Virtual Port-Channel (vPC)</a:t>
            </a:r>
            <a:endParaRPr lang="ru-RU" dirty="0"/>
          </a:p>
          <a:p>
            <a:pPr lvl="1"/>
            <a:r>
              <a:rPr lang="ru-RU" dirty="0"/>
              <a:t>Применяется на платформах </a:t>
            </a:r>
            <a:r>
              <a:rPr lang="en-RU" dirty="0"/>
              <a:t>Cisco Nexus</a:t>
            </a:r>
          </a:p>
          <a:p>
            <a:pPr lvl="1"/>
            <a:r>
              <a:rPr lang="ru-RU" dirty="0"/>
              <a:t>Логически – независимые устройства</a:t>
            </a:r>
          </a:p>
          <a:p>
            <a:pPr lvl="1"/>
            <a:r>
              <a:rPr lang="ru-RU" dirty="0"/>
              <a:t>Частичная синхронизация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0A848-5213-8346-BED2-7159B4F3F8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096748-27D9-364A-BED0-DAAA84B6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между разными шасси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3985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66DEF-853E-7F4C-AC30-222C362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Статическая</a:t>
            </a:r>
          </a:p>
          <a:p>
            <a:r>
              <a:rPr lang="en-US" dirty="0"/>
              <a:t>Link Aggregation Control Protocol (LACP)</a:t>
            </a:r>
          </a:p>
          <a:p>
            <a:pPr lvl="1"/>
            <a:r>
              <a:rPr lang="ru-RU" dirty="0"/>
              <a:t>стандарт</a:t>
            </a:r>
            <a:endParaRPr lang="en-US" dirty="0"/>
          </a:p>
          <a:p>
            <a:r>
              <a:rPr lang="en-US" dirty="0"/>
              <a:t>Port Aggregation Group Protocol (PAGP)</a:t>
            </a:r>
          </a:p>
          <a:p>
            <a:pPr lvl="1"/>
            <a:r>
              <a:rPr lang="en-US" dirty="0"/>
              <a:t>Cisco proprietary</a:t>
            </a:r>
            <a:endParaRPr lang="ru-RU" dirty="0"/>
          </a:p>
          <a:p>
            <a:pPr lvl="1"/>
            <a:r>
              <a:rPr lang="ru-RU" dirty="0"/>
              <a:t>Отличается от </a:t>
            </a:r>
            <a:r>
              <a:rPr lang="en-US" dirty="0"/>
              <a:t>LACP </a:t>
            </a:r>
            <a:r>
              <a:rPr lang="ru-RU" dirty="0"/>
              <a:t>примерно также, как </a:t>
            </a:r>
            <a:r>
              <a:rPr lang="en-US" dirty="0"/>
              <a:t>ISL </a:t>
            </a:r>
            <a:r>
              <a:rPr lang="ru-RU" dirty="0"/>
              <a:t>от </a:t>
            </a:r>
            <a:r>
              <a:rPr lang="en-US" dirty="0"/>
              <a:t>802.1Q</a:t>
            </a:r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2A67-4B24-FC42-A68E-E725033E9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5F724A-D65E-EE4F-AB09-E231FDC2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агрегационного канала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5425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E0849-A8BA-194A-A28F-BD076296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</a:t>
            </a:r>
          </a:p>
          <a:p>
            <a:pPr lvl="1"/>
            <a:r>
              <a:rPr lang="ru-RU" dirty="0"/>
              <a:t>Нет согласования</a:t>
            </a:r>
            <a:endParaRPr lang="en-US" dirty="0"/>
          </a:p>
          <a:p>
            <a:r>
              <a:rPr lang="en-US" dirty="0"/>
              <a:t>Desirable</a:t>
            </a:r>
          </a:p>
          <a:p>
            <a:pPr lvl="1"/>
            <a:r>
              <a:rPr lang="ru-RU" dirty="0"/>
              <a:t>Активное согласование </a:t>
            </a:r>
            <a:r>
              <a:rPr lang="en-US" dirty="0"/>
              <a:t>PAGP</a:t>
            </a:r>
          </a:p>
          <a:p>
            <a:r>
              <a:rPr lang="en-US" dirty="0"/>
              <a:t>Auto</a:t>
            </a:r>
          </a:p>
          <a:p>
            <a:pPr lvl="1"/>
            <a:r>
              <a:rPr lang="ru-RU" dirty="0"/>
              <a:t>Пассивное согласование </a:t>
            </a:r>
            <a:r>
              <a:rPr lang="en-US" dirty="0"/>
              <a:t>PAGP</a:t>
            </a:r>
          </a:p>
          <a:p>
            <a:r>
              <a:rPr lang="en-US" dirty="0"/>
              <a:t>Active</a:t>
            </a:r>
          </a:p>
          <a:p>
            <a:pPr lvl="1"/>
            <a:r>
              <a:rPr lang="ru-RU" dirty="0"/>
              <a:t>Активное согласование </a:t>
            </a:r>
            <a:r>
              <a:rPr lang="en-US" dirty="0"/>
              <a:t>LACP</a:t>
            </a:r>
          </a:p>
          <a:p>
            <a:r>
              <a:rPr lang="en-US" dirty="0"/>
              <a:t>Passive</a:t>
            </a:r>
          </a:p>
          <a:p>
            <a:pPr lvl="1"/>
            <a:r>
              <a:rPr lang="ru-RU" dirty="0"/>
              <a:t>Пассивное согласование </a:t>
            </a:r>
            <a:r>
              <a:rPr lang="en-US" dirty="0"/>
              <a:t>LACP</a:t>
            </a:r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47B59-DBAE-8641-AE60-E8723F049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FE0292-5D33-2142-85DC-77444BE4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согласования </a:t>
            </a:r>
            <a:r>
              <a:rPr lang="ru-RU" dirty="0" err="1"/>
              <a:t>бандла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7935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82DB2-9A8D-4C42-BFF8-078AA532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On – On</a:t>
            </a:r>
          </a:p>
          <a:p>
            <a:r>
              <a:rPr lang="en-RU" dirty="0"/>
              <a:t>Desirable – Desirable</a:t>
            </a:r>
          </a:p>
          <a:p>
            <a:r>
              <a:rPr lang="en-RU" dirty="0"/>
              <a:t>Desirable – Auto</a:t>
            </a:r>
          </a:p>
          <a:p>
            <a:r>
              <a:rPr lang="en-RU" dirty="0"/>
              <a:t>Active – Active</a:t>
            </a:r>
          </a:p>
          <a:p>
            <a:r>
              <a:rPr lang="en-RU" dirty="0"/>
              <a:t>Active - Passive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B84EC-18CA-5F4E-BD77-337BD0578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8B388-F5E5-754F-A1F6-26C4475D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Бандл</a:t>
            </a:r>
            <a:r>
              <a:rPr lang="ru-RU" dirty="0"/>
              <a:t> поднимется в случаях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018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F1BEC7-4645-704D-AA7E-2CFE9D18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Балансировка настраивается только для исходящих кадров</a:t>
            </a:r>
          </a:p>
          <a:p>
            <a:r>
              <a:rPr lang="ru-RU" dirty="0"/>
              <a:t>Варианты балансировки (зависит от платформы):</a:t>
            </a:r>
          </a:p>
          <a:p>
            <a:pPr lvl="1"/>
            <a:r>
              <a:rPr lang="en-US" i="1" dirty="0" err="1"/>
              <a:t>src</a:t>
            </a:r>
            <a:r>
              <a:rPr lang="en-US" i="1" dirty="0"/>
              <a:t>-mac</a:t>
            </a:r>
            <a:r>
              <a:rPr lang="en-US" dirty="0"/>
              <a:t>: </a:t>
            </a:r>
            <a:r>
              <a:rPr lang="ru-RU" dirty="0"/>
              <a:t>все кадры от одного </a:t>
            </a:r>
            <a:r>
              <a:rPr lang="en-US" dirty="0"/>
              <a:t>MAC-</a:t>
            </a:r>
            <a:r>
              <a:rPr lang="ru-RU" dirty="0"/>
              <a:t>адреса отправляются с одного порта</a:t>
            </a:r>
          </a:p>
          <a:p>
            <a:pPr lvl="1"/>
            <a:r>
              <a:rPr lang="en-US" i="1" dirty="0" err="1"/>
              <a:t>dst</a:t>
            </a:r>
            <a:r>
              <a:rPr lang="en-US" i="1" dirty="0"/>
              <a:t>-mac</a:t>
            </a:r>
            <a:r>
              <a:rPr lang="en-US" dirty="0"/>
              <a:t>: </a:t>
            </a:r>
            <a:r>
              <a:rPr lang="ru-RU" dirty="0"/>
              <a:t>все кадры на один и тот же </a:t>
            </a:r>
            <a:r>
              <a:rPr lang="en-US" dirty="0"/>
              <a:t>MAC-</a:t>
            </a:r>
            <a:r>
              <a:rPr lang="ru-RU" dirty="0"/>
              <a:t>адрес отправляются с одного порта</a:t>
            </a:r>
          </a:p>
          <a:p>
            <a:pPr lvl="1"/>
            <a:r>
              <a:rPr lang="en-US" i="1" dirty="0" err="1"/>
              <a:t>src-ip</a:t>
            </a:r>
            <a:r>
              <a:rPr lang="en-US" dirty="0"/>
              <a:t>: </a:t>
            </a:r>
            <a:r>
              <a:rPr lang="ru-RU" dirty="0"/>
              <a:t>все кадры (пакеты) от одного </a:t>
            </a:r>
            <a:r>
              <a:rPr lang="en-US" dirty="0"/>
              <a:t>IP</a:t>
            </a:r>
            <a:r>
              <a:rPr lang="ru-RU" dirty="0"/>
              <a:t> отправляются с одного и того же порта</a:t>
            </a:r>
          </a:p>
          <a:p>
            <a:pPr lvl="1"/>
            <a:r>
              <a:rPr lang="en-US" i="1" dirty="0" err="1"/>
              <a:t>dst-ip</a:t>
            </a:r>
            <a:r>
              <a:rPr lang="en-US" dirty="0"/>
              <a:t>: </a:t>
            </a:r>
            <a:r>
              <a:rPr lang="ru-RU" dirty="0"/>
              <a:t>все кадры на один и тот же </a:t>
            </a:r>
            <a:r>
              <a:rPr lang="en-US" dirty="0"/>
              <a:t>IP</a:t>
            </a:r>
            <a:r>
              <a:rPr lang="ru-RU" dirty="0"/>
              <a:t> отправляются с одного и того же порта</a:t>
            </a:r>
          </a:p>
          <a:p>
            <a:pPr lvl="1"/>
            <a:r>
              <a:rPr lang="en-US" i="1" dirty="0" err="1"/>
              <a:t>src</a:t>
            </a:r>
            <a:r>
              <a:rPr lang="en-US" i="1" dirty="0"/>
              <a:t>-</a:t>
            </a:r>
            <a:r>
              <a:rPr lang="en-US" i="1" dirty="0" err="1"/>
              <a:t>dst</a:t>
            </a:r>
            <a:r>
              <a:rPr lang="en-US" i="1" dirty="0"/>
              <a:t>-mac</a:t>
            </a:r>
            <a:r>
              <a:rPr lang="ru-RU" dirty="0"/>
              <a:t> (-</a:t>
            </a:r>
            <a:r>
              <a:rPr lang="en-US" dirty="0" err="1"/>
              <a:t>ip</a:t>
            </a:r>
            <a:r>
              <a:rPr lang="en-US" dirty="0"/>
              <a:t>): </a:t>
            </a:r>
            <a:r>
              <a:rPr lang="ru-RU" dirty="0"/>
              <a:t>для определения выходного порта берется результат функции </a:t>
            </a:r>
            <a:r>
              <a:rPr lang="en-US" dirty="0"/>
              <a:t>XOR </a:t>
            </a:r>
            <a:r>
              <a:rPr lang="ru-RU" dirty="0"/>
              <a:t>от </a:t>
            </a:r>
            <a:r>
              <a:rPr lang="en-US" dirty="0"/>
              <a:t>MAC</a:t>
            </a:r>
            <a:r>
              <a:rPr lang="ru-RU" dirty="0"/>
              <a:t>-адресов</a:t>
            </a:r>
            <a:r>
              <a:rPr lang="en-US" dirty="0"/>
              <a:t> (IP-</a:t>
            </a:r>
            <a:r>
              <a:rPr lang="ru-RU" dirty="0"/>
              <a:t>адресов) отправителя и получателя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915BE-C9C8-D442-A113-83577CE9D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A5DCC-BC09-5148-8F73-387EFE79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Балансировка внутри </a:t>
            </a:r>
            <a:r>
              <a:rPr lang="ru-RU" dirty="0" err="1"/>
              <a:t>бандла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60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Предоставление отказоустойчивого доступа для серверов</a:t>
            </a:r>
          </a:p>
          <a:p>
            <a:r>
              <a:rPr lang="ru-RU" dirty="0"/>
              <a:t>Коммутация фреймов в сторону уровня агрегации</a:t>
            </a:r>
          </a:p>
          <a:p>
            <a:pPr lvl="1"/>
            <a:r>
              <a:rPr lang="ru-RU" dirty="0"/>
              <a:t>маршрутизация в современных </a:t>
            </a:r>
            <a:r>
              <a:rPr lang="en-US" dirty="0"/>
              <a:t>Leaf/Spine </a:t>
            </a:r>
            <a:r>
              <a:rPr lang="ru-RU" dirty="0"/>
              <a:t>дизайнах с наложенной сетью</a:t>
            </a:r>
          </a:p>
          <a:p>
            <a:r>
              <a:rPr lang="ru-RU" dirty="0"/>
              <a:t>Обеспечение мобильности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Основные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4AD87-667C-264F-9F06-57993084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LAG </a:t>
            </a:r>
            <a:r>
              <a:rPr lang="ru-RU" dirty="0"/>
              <a:t>не зависит от типа порта</a:t>
            </a:r>
          </a:p>
          <a:p>
            <a:pPr lvl="1"/>
            <a:r>
              <a:rPr lang="ru-RU" dirty="0"/>
              <a:t>Т.е. может быть </a:t>
            </a:r>
            <a:r>
              <a:rPr lang="en-US" dirty="0"/>
              <a:t>access, trunk, tunnel, L3 </a:t>
            </a:r>
            <a:r>
              <a:rPr lang="ru-RU" dirty="0"/>
              <a:t>и т.д.</a:t>
            </a:r>
          </a:p>
          <a:p>
            <a:r>
              <a:rPr lang="ru-RU" dirty="0"/>
              <a:t>Перевод из </a:t>
            </a:r>
            <a:r>
              <a:rPr lang="en-US" dirty="0"/>
              <a:t>L2 </a:t>
            </a:r>
            <a:r>
              <a:rPr lang="ru-RU" dirty="0"/>
              <a:t>в </a:t>
            </a:r>
            <a:r>
              <a:rPr lang="en-US" dirty="0"/>
              <a:t>L3 (</a:t>
            </a:r>
            <a:r>
              <a:rPr lang="ru-RU" dirty="0"/>
              <a:t>и наоборот) не может быть сделан «на горячую»</a:t>
            </a:r>
          </a:p>
          <a:p>
            <a:pPr lvl="1"/>
            <a:r>
              <a:rPr lang="ru-RU" dirty="0"/>
              <a:t>Требуется изменение типа физического интерфейса </a:t>
            </a:r>
            <a:r>
              <a:rPr lang="en-US" i="1" dirty="0"/>
              <a:t>switchport -&gt; no switchport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LAG </a:t>
            </a:r>
            <a:r>
              <a:rPr lang="ru-RU" dirty="0"/>
              <a:t>на </a:t>
            </a:r>
            <a:r>
              <a:rPr lang="en-US" dirty="0"/>
              <a:t>L3 </a:t>
            </a:r>
            <a:r>
              <a:rPr lang="ru-RU" dirty="0"/>
              <a:t>– тема дискуссионная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2AEA2-F56C-264D-AEB3-BB60F892B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984C1-100A-AC43-B199-2C65DA7B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L2 </a:t>
            </a:r>
            <a:r>
              <a:rPr lang="ru-RU" dirty="0"/>
              <a:t>и </a:t>
            </a:r>
            <a:r>
              <a:rPr lang="en-US" dirty="0"/>
              <a:t>L3 </a:t>
            </a:r>
            <a:r>
              <a:rPr lang="ru-RU" dirty="0" err="1"/>
              <a:t>бандлы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8321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CBC5B7-1DA8-8B4F-834C-015BC80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недавнего прошлого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54EA3-B313-CE47-8883-05732A280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79B021-182C-6F4E-9807-F3D1C0E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нас могут ждать проблемы?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B281-2620-B34C-B80E-EB2513B8F6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1" y="1909193"/>
            <a:ext cx="5731510" cy="4300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06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31330-7131-184A-BF20-EEAF4B7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L2 </a:t>
            </a:r>
            <a:r>
              <a:rPr lang="ru-RU" dirty="0"/>
              <a:t>коммутации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6181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Такие технологии как </a:t>
            </a:r>
            <a:r>
              <a:rPr lang="en-US" dirty="0"/>
              <a:t>VMware </a:t>
            </a:r>
            <a:r>
              <a:rPr lang="en-US" dirty="0" err="1"/>
              <a:t>vMotion</a:t>
            </a:r>
            <a:r>
              <a:rPr lang="en-US" dirty="0"/>
              <a:t> </a:t>
            </a:r>
            <a:r>
              <a:rPr lang="ru-RU" dirty="0"/>
              <a:t>позволяют ВМ прозрачно переезжать с одного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ru-RU" dirty="0"/>
              <a:t>хоста на другой</a:t>
            </a:r>
          </a:p>
          <a:p>
            <a:pPr lvl="1"/>
            <a:r>
              <a:rPr lang="ru-RU" dirty="0"/>
              <a:t>чаще всего </a:t>
            </a:r>
            <a:r>
              <a:rPr lang="en-US" dirty="0"/>
              <a:t>IP </a:t>
            </a:r>
            <a:r>
              <a:rPr lang="ru-RU" dirty="0"/>
              <a:t>настройки не должны изменяться</a:t>
            </a:r>
          </a:p>
          <a:p>
            <a:r>
              <a:rPr lang="ru-RU" dirty="0"/>
              <a:t>Результатом является необходимость обеспечения непрерывного широковещательного </a:t>
            </a:r>
            <a:r>
              <a:rPr lang="en-US" dirty="0"/>
              <a:t>L2 </a:t>
            </a:r>
            <a:r>
              <a:rPr lang="ru-RU" dirty="0"/>
              <a:t>сегмента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Что такое мобильность?</a:t>
            </a:r>
          </a:p>
        </p:txBody>
      </p:sp>
    </p:spTree>
    <p:extLst>
      <p:ext uri="{BB962C8B-B14F-4D97-AF65-F5344CB8AC3E}">
        <p14:creationId xmlns:p14="http://schemas.microsoft.com/office/powerpoint/2010/main" val="37344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Классическое растягивание </a:t>
            </a:r>
            <a:r>
              <a:rPr lang="en-US" dirty="0"/>
              <a:t>L2 </a:t>
            </a:r>
            <a:r>
              <a:rPr lang="ru-RU" dirty="0"/>
              <a:t>сегмента</a:t>
            </a:r>
          </a:p>
          <a:p>
            <a:pPr lvl="1"/>
            <a:r>
              <a:rPr lang="en-US" dirty="0"/>
              <a:t>spanning-tree</a:t>
            </a:r>
            <a:endParaRPr lang="ru-RU" dirty="0"/>
          </a:p>
          <a:p>
            <a:r>
              <a:rPr lang="ru-RU" dirty="0"/>
              <a:t>Построение </a:t>
            </a:r>
            <a:r>
              <a:rPr lang="en-US" dirty="0"/>
              <a:t>L3 </a:t>
            </a:r>
            <a:r>
              <a:rPr lang="ru-RU" dirty="0"/>
              <a:t>сети и растягивание </a:t>
            </a:r>
            <a:r>
              <a:rPr lang="en-US" dirty="0"/>
              <a:t>L2 </a:t>
            </a:r>
            <a:r>
              <a:rPr lang="ru-RU" dirty="0"/>
              <a:t>с помощью наложенных технологий</a:t>
            </a:r>
            <a:endParaRPr lang="en-US" dirty="0"/>
          </a:p>
          <a:p>
            <a:pPr lvl="1"/>
            <a:r>
              <a:rPr lang="en-US" dirty="0"/>
              <a:t>OTV, EVPN</a:t>
            </a:r>
          </a:p>
          <a:p>
            <a:pPr lvl="1"/>
            <a:r>
              <a:rPr lang="en-US" dirty="0" err="1"/>
              <a:t>Fabricpath</a:t>
            </a:r>
            <a:endParaRPr lang="en-US" dirty="0"/>
          </a:p>
          <a:p>
            <a:pPr lvl="1"/>
            <a:r>
              <a:rPr lang="en-US" dirty="0"/>
              <a:t>VPLS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Как обеспечить мобильность?</a:t>
            </a:r>
          </a:p>
        </p:txBody>
      </p:sp>
    </p:spTree>
    <p:extLst>
      <p:ext uri="{BB962C8B-B14F-4D97-AF65-F5344CB8AC3E}">
        <p14:creationId xmlns:p14="http://schemas.microsoft.com/office/powerpoint/2010/main" val="257482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Отказоустойчивость – способность сети безболезненно переживать отказ одного или более компонентов</a:t>
            </a:r>
          </a:p>
          <a:p>
            <a:r>
              <a:rPr lang="ru-RU" dirty="0"/>
              <a:t>Конвергенция (возвращение в работоспособное состояние) должно занимать минимальный период времени</a:t>
            </a:r>
          </a:p>
          <a:p>
            <a:pPr lvl="1"/>
            <a:r>
              <a:rPr lang="ru-RU" dirty="0"/>
              <a:t>какой – каждый сам решает для себя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Что такое отказоустойчивость?</a:t>
            </a:r>
          </a:p>
        </p:txBody>
      </p:sp>
    </p:spTree>
    <p:extLst>
      <p:ext uri="{BB962C8B-B14F-4D97-AF65-F5344CB8AC3E}">
        <p14:creationId xmlns:p14="http://schemas.microsoft.com/office/powerpoint/2010/main" val="291232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Отказоустойчивость может достигаться на нескольких уровнях</a:t>
            </a:r>
          </a:p>
          <a:p>
            <a:r>
              <a:rPr lang="ru-RU" dirty="0"/>
              <a:t>Уровень ПО</a:t>
            </a:r>
          </a:p>
          <a:p>
            <a:r>
              <a:rPr lang="ru-RU" dirty="0"/>
              <a:t>Сетевой уровень</a:t>
            </a:r>
          </a:p>
          <a:p>
            <a:pPr lvl="1"/>
            <a:r>
              <a:rPr lang="ru-RU" dirty="0"/>
              <a:t>уровень сетевых протоколов</a:t>
            </a:r>
          </a:p>
          <a:p>
            <a:pPr lvl="1"/>
            <a:r>
              <a:rPr lang="ru-RU" dirty="0"/>
              <a:t>уровень железа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Обеспечение отказоустойчивости</a:t>
            </a:r>
          </a:p>
        </p:txBody>
      </p:sp>
    </p:spTree>
    <p:extLst>
      <p:ext uri="{BB962C8B-B14F-4D97-AF65-F5344CB8AC3E}">
        <p14:creationId xmlns:p14="http://schemas.microsoft.com/office/powerpoint/2010/main" val="27168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коммутаторы ЦОД имеют внутри себя дублирующие компоненты</a:t>
            </a:r>
          </a:p>
          <a:p>
            <a:pPr lvl="1"/>
            <a:r>
              <a:rPr lang="ru-RU" dirty="0"/>
              <a:t>2 блока питания</a:t>
            </a:r>
          </a:p>
          <a:p>
            <a:pPr lvl="1"/>
            <a:r>
              <a:rPr lang="ru-RU" dirty="0"/>
              <a:t>2 управляющих модуля</a:t>
            </a:r>
          </a:p>
          <a:p>
            <a:pPr lvl="2"/>
            <a:r>
              <a:rPr lang="ru-RU" dirty="0"/>
              <a:t>в </a:t>
            </a:r>
            <a:r>
              <a:rPr lang="ru-RU" dirty="0" err="1"/>
              <a:t>т.ч</a:t>
            </a:r>
            <a:r>
              <a:rPr lang="ru-RU" dirty="0"/>
              <a:t>. </a:t>
            </a:r>
            <a:r>
              <a:rPr lang="en-US" dirty="0"/>
              <a:t>container-based SUP </a:t>
            </a:r>
            <a:r>
              <a:rPr lang="en-US" dirty="0">
                <a:sym typeface="Wingdings" pitchFamily="2" charset="2"/>
              </a:rPr>
              <a:t></a:t>
            </a:r>
            <a:endParaRPr lang="ru-RU" dirty="0"/>
          </a:p>
          <a:p>
            <a:pPr lvl="1"/>
            <a:r>
              <a:rPr lang="ru-RU" dirty="0"/>
              <a:t>несколько линейных карт</a:t>
            </a:r>
          </a:p>
          <a:p>
            <a:pPr lvl="1"/>
            <a:r>
              <a:rPr lang="ru-RU" dirty="0"/>
              <a:t>и пр.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Отказоустойчивость на уровне железа</a:t>
            </a:r>
          </a:p>
        </p:txBody>
      </p:sp>
    </p:spTree>
    <p:extLst>
      <p:ext uri="{BB962C8B-B14F-4D97-AF65-F5344CB8AC3E}">
        <p14:creationId xmlns:p14="http://schemas.microsoft.com/office/powerpoint/2010/main" val="34621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ru-RU" dirty="0"/>
              <a:t>2 отказоустойчивость</a:t>
            </a:r>
          </a:p>
          <a:p>
            <a:pPr lvl="1"/>
            <a:r>
              <a:rPr lang="ru-RU" dirty="0"/>
              <a:t>чаще всего </a:t>
            </a:r>
            <a:r>
              <a:rPr lang="en-US" dirty="0"/>
              <a:t>STP</a:t>
            </a:r>
            <a:endParaRPr lang="ru-RU" dirty="0"/>
          </a:p>
          <a:p>
            <a:r>
              <a:rPr lang="en-US" dirty="0"/>
              <a:t>L3 </a:t>
            </a:r>
            <a:r>
              <a:rPr lang="ru-RU" dirty="0"/>
              <a:t>отказоустойчивость</a:t>
            </a:r>
            <a:endParaRPr lang="en-US" dirty="0"/>
          </a:p>
          <a:p>
            <a:pPr lvl="1"/>
            <a:r>
              <a:rPr lang="ru-RU" dirty="0"/>
              <a:t>обычная маршрутизация</a:t>
            </a:r>
          </a:p>
          <a:p>
            <a:pPr lvl="1"/>
            <a:r>
              <a:rPr lang="en-US" dirty="0"/>
              <a:t>ECMP </a:t>
            </a:r>
            <a:r>
              <a:rPr lang="ru-RU" dirty="0"/>
              <a:t>(чаще)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Active/Standby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Отказоустойчивость сетевых протоколов</a:t>
            </a:r>
          </a:p>
        </p:txBody>
      </p:sp>
    </p:spTree>
    <p:extLst>
      <p:ext uri="{BB962C8B-B14F-4D97-AF65-F5344CB8AC3E}">
        <p14:creationId xmlns:p14="http://schemas.microsoft.com/office/powerpoint/2010/main" val="30265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NX-OS </a:t>
            </a:r>
            <a:r>
              <a:rPr lang="ru-RU" dirty="0"/>
              <a:t>поддерживает </a:t>
            </a:r>
            <a:r>
              <a:rPr lang="en-US" dirty="0"/>
              <a:t>RSTP </a:t>
            </a:r>
            <a:r>
              <a:rPr lang="ru-RU" dirty="0"/>
              <a:t>и </a:t>
            </a:r>
            <a:r>
              <a:rPr lang="en-US" dirty="0"/>
              <a:t>MSTP</a:t>
            </a:r>
            <a:endParaRPr lang="ru-RU" dirty="0"/>
          </a:p>
          <a:p>
            <a:r>
              <a:rPr lang="en-US" dirty="0"/>
              <a:t>STP </a:t>
            </a:r>
            <a:r>
              <a:rPr lang="ru-RU" dirty="0"/>
              <a:t>работает как </a:t>
            </a:r>
            <a:r>
              <a:rPr lang="en-US" dirty="0"/>
              <a:t>Active/Standby </a:t>
            </a:r>
            <a:r>
              <a:rPr lang="ru-RU" dirty="0"/>
              <a:t>с </a:t>
            </a:r>
            <a:r>
              <a:rPr lang="ru-RU" dirty="0" err="1"/>
              <a:t>т.з</a:t>
            </a:r>
            <a:r>
              <a:rPr lang="ru-RU" dirty="0"/>
              <a:t>. утилизации полосы пропускания на интерфейсах</a:t>
            </a:r>
            <a:endParaRPr lang="en-US" dirty="0"/>
          </a:p>
          <a:p>
            <a:r>
              <a:rPr lang="ru-RU" dirty="0"/>
              <a:t>Нет таких понятий как </a:t>
            </a:r>
            <a:r>
              <a:rPr lang="en-US" dirty="0"/>
              <a:t>Graceful Restart</a:t>
            </a:r>
          </a:p>
          <a:p>
            <a:r>
              <a:rPr lang="ru-RU" dirty="0"/>
              <a:t>Долгая конвергенция</a:t>
            </a:r>
          </a:p>
          <a:p>
            <a:r>
              <a:rPr lang="ru-RU" dirty="0"/>
              <a:t>Результат – </a:t>
            </a:r>
            <a:r>
              <a:rPr lang="en-US" dirty="0"/>
              <a:t>STP </a:t>
            </a:r>
            <a:r>
              <a:rPr lang="ru-RU" dirty="0"/>
              <a:t>в ЦОД должен быть сведён к минимуму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Уровень доступа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Отказоустойчивость с помощью </a:t>
            </a:r>
            <a:r>
              <a:rPr lang="en-US" dirty="0"/>
              <a:t>STP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290441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748</Words>
  <Application>Microsoft Macintosh PowerPoint</Application>
  <PresentationFormat>Widescreen</PresentationFormat>
  <Paragraphs>150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Net4everyone</vt:lpstr>
      <vt:lpstr>Уровень доступа</vt:lpstr>
      <vt:lpstr>Основные задачи</vt:lpstr>
      <vt:lpstr>Что такое мобильность?</vt:lpstr>
      <vt:lpstr>Как обеспечить мобильность?</vt:lpstr>
      <vt:lpstr>Что такое отказоустойчивость?</vt:lpstr>
      <vt:lpstr>Обеспечение отказоустойчивости</vt:lpstr>
      <vt:lpstr>Отказоустойчивость на уровне железа</vt:lpstr>
      <vt:lpstr>Отказоустойчивость сетевых протоколов</vt:lpstr>
      <vt:lpstr>Отказоустойчивость с помощью STP</vt:lpstr>
      <vt:lpstr>Как обеспечить подключение серверов?</vt:lpstr>
      <vt:lpstr>Агрегация интерфейсов Ethernet</vt:lpstr>
      <vt:lpstr>Как работает</vt:lpstr>
      <vt:lpstr>Плюсы и минусы</vt:lpstr>
      <vt:lpstr>Агрегация между разными шасси</vt:lpstr>
      <vt:lpstr>Агрегация между разными шасси</vt:lpstr>
      <vt:lpstr>Создание агрегационного канала</vt:lpstr>
      <vt:lpstr>Варианты согласования бандла</vt:lpstr>
      <vt:lpstr>Бандл поднимется в случаях</vt:lpstr>
      <vt:lpstr>Балансировка внутри бандла</vt:lpstr>
      <vt:lpstr>L2 и L3 бандлы</vt:lpstr>
      <vt:lpstr>Когда нас могут ждать проблемы?</vt:lpstr>
      <vt:lpstr>Настройка L2 коммутации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109</cp:revision>
  <dcterms:created xsi:type="dcterms:W3CDTF">2018-01-01T14:19:21Z</dcterms:created>
  <dcterms:modified xsi:type="dcterms:W3CDTF">2021-08-10T07:31:49Z</dcterms:modified>
  <cp:category/>
</cp:coreProperties>
</file>