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46"/>
  </p:notesMasterIdLst>
  <p:sldIdLst>
    <p:sldId id="284" r:id="rId2"/>
    <p:sldId id="328" r:id="rId3"/>
    <p:sldId id="327" r:id="rId4"/>
    <p:sldId id="260" r:id="rId5"/>
    <p:sldId id="287" r:id="rId6"/>
    <p:sldId id="285" r:id="rId7"/>
    <p:sldId id="286" r:id="rId8"/>
    <p:sldId id="289" r:id="rId9"/>
    <p:sldId id="288" r:id="rId10"/>
    <p:sldId id="292" r:id="rId11"/>
    <p:sldId id="293" r:id="rId12"/>
    <p:sldId id="291" r:id="rId13"/>
    <p:sldId id="294" r:id="rId14"/>
    <p:sldId id="290" r:id="rId15"/>
    <p:sldId id="295" r:id="rId16"/>
    <p:sldId id="296" r:id="rId17"/>
    <p:sldId id="297" r:id="rId18"/>
    <p:sldId id="309" r:id="rId19"/>
    <p:sldId id="298" r:id="rId20"/>
    <p:sldId id="300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10" r:id="rId29"/>
    <p:sldId id="314" r:id="rId30"/>
    <p:sldId id="315" r:id="rId31"/>
    <p:sldId id="316" r:id="rId32"/>
    <p:sldId id="317" r:id="rId33"/>
    <p:sldId id="318" r:id="rId34"/>
    <p:sldId id="319" r:id="rId35"/>
    <p:sldId id="311" r:id="rId36"/>
    <p:sldId id="312" r:id="rId37"/>
    <p:sldId id="313" r:id="rId38"/>
    <p:sldId id="320" r:id="rId39"/>
    <p:sldId id="321" r:id="rId40"/>
    <p:sldId id="322" r:id="rId41"/>
    <p:sldId id="323" r:id="rId42"/>
    <p:sldId id="324" r:id="rId43"/>
    <p:sldId id="325" r:id="rId44"/>
    <p:sldId id="261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0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10/08/2021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1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4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0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63">
            <a:extLst>
              <a:ext uri="{FF2B5EF4-FFF2-40B4-BE49-F238E27FC236}">
                <a16:creationId xmlns:a16="http://schemas.microsoft.com/office/drawing/2014/main" id="{257D91A4-FE68-D740-8964-AC815358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Freeform: Shape 65">
            <a:extLst>
              <a:ext uri="{FF2B5EF4-FFF2-40B4-BE49-F238E27FC236}">
                <a16:creationId xmlns:a16="http://schemas.microsoft.com/office/drawing/2014/main" id="{F57C1BF4-49B2-C44C-AC2E-8230F8E1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Freeform: Shape 67">
            <a:extLst>
              <a:ext uri="{FF2B5EF4-FFF2-40B4-BE49-F238E27FC236}">
                <a16:creationId xmlns:a16="http://schemas.microsoft.com/office/drawing/2014/main" id="{9F845BF1-A189-B549-B763-5E2FDBF1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2E8C9D2F-8403-7C4D-8520-E68E9757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0E4E6-909F-124A-9D5B-0D17DFBCC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0042619-93BF-B64F-9849-5E45941CB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72" y="-94742"/>
            <a:ext cx="6400800" cy="28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>
            <a:extLst>
              <a:ext uri="{FF2B5EF4-FFF2-40B4-BE49-F238E27FC236}">
                <a16:creationId xmlns:a16="http://schemas.microsoft.com/office/drawing/2014/main" id="{36511066-0501-7745-9A7C-A62715B4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2028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0E3366D-4293-F040-99CF-3A4333D686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40" y="0"/>
            <a:ext cx="6400800" cy="28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86C4-FAD2-5545-8CBD-C6645AB4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722"/>
            <a:ext cx="10515600" cy="51352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68F3A597-D4B3-394D-AF65-BA4F3D35E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3E3C69-7C8F-434F-814E-4824EBAA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D310B48-68E7-984F-ACBA-E16B48D6A2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1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ойной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43E1-9625-EB44-861A-57249E1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842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2236-9FBA-B54B-A13C-D8D54754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53549"/>
            <a:ext cx="5157787" cy="546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01128-CAEB-E44A-B87C-1616FEA0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00201"/>
            <a:ext cx="5157787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3C10A-5E4C-CA44-B223-205E8F492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3549"/>
            <a:ext cx="5183188" cy="546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8AD54-3072-2847-BD32-7D9ACCFB7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00201"/>
            <a:ext cx="5183188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Footer Placeholder 22">
            <a:extLst>
              <a:ext uri="{FF2B5EF4-FFF2-40B4-BE49-F238E27FC236}">
                <a16:creationId xmlns:a16="http://schemas.microsoft.com/office/drawing/2014/main" id="{41C75931-DF44-1F49-B930-56486AADE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605301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769599B-8309-7541-BC48-B8F6DB3B1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6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ой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E1AE-1E98-3847-BB7D-26C853A8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67E5-E5B5-CD4F-804B-3230FA546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3852"/>
            <a:ext cx="5181600" cy="5173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EA10-2F41-9741-BECC-C03CCEA97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3852"/>
            <a:ext cx="5181600" cy="5173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F67526EA-9A4E-6843-98FE-C577A4F4C8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9C475BB-4E25-114E-A6BB-A50D36C9CF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">
    <p:bg>
      <p:bgPr>
        <a:blipFill dpi="0" rotWithShape="1">
          <a:blip r:embed="rId2">
            <a:lum/>
          </a:blip>
          <a:srcRect/>
          <a:stretch>
            <a:fillRect t="-33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5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692" r:id="rId3"/>
    <p:sldLayoutId id="2147483709" r:id="rId4"/>
    <p:sldLayoutId id="2147483708" r:id="rId5"/>
    <p:sldLayoutId id="214748371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en/us/support/docs/ip/ip-routing/118997-technote-nexus-00.html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Virtual Port-Channel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29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случае несоответствия настроек первого типа принимаются радикальные меры</a:t>
            </a:r>
          </a:p>
          <a:p>
            <a:r>
              <a:rPr lang="ru-RU" dirty="0"/>
              <a:t>Для глобальных настроек все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интерфейсы переходят в состояние </a:t>
            </a:r>
            <a:r>
              <a:rPr lang="en-US" dirty="0"/>
              <a:t>down</a:t>
            </a:r>
          </a:p>
          <a:p>
            <a:r>
              <a:rPr lang="ru-RU" dirty="0"/>
              <a:t>Для настроек интерфейса, соответствующий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интерфейс переходит в состояние </a:t>
            </a:r>
            <a:r>
              <a:rPr lang="en-US" dirty="0"/>
              <a:t>down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проверка первого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64419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Режим </a:t>
            </a:r>
            <a:r>
              <a:rPr lang="en-US" dirty="0"/>
              <a:t>STP</a:t>
            </a:r>
          </a:p>
          <a:p>
            <a:pPr lvl="1"/>
            <a:r>
              <a:rPr lang="en-US" dirty="0"/>
              <a:t>RPVSTP </a:t>
            </a:r>
            <a:r>
              <a:rPr lang="ru-RU" dirty="0"/>
              <a:t>или </a:t>
            </a:r>
            <a:r>
              <a:rPr lang="en-US" dirty="0"/>
              <a:t>MST</a:t>
            </a:r>
          </a:p>
          <a:p>
            <a:r>
              <a:rPr lang="ru-RU" dirty="0"/>
              <a:t>Включение </a:t>
            </a:r>
            <a:r>
              <a:rPr lang="en-US" dirty="0"/>
              <a:t>STP </a:t>
            </a:r>
            <a:r>
              <a:rPr lang="ru-RU" dirty="0"/>
              <a:t>для </a:t>
            </a:r>
            <a:r>
              <a:rPr lang="en-US" dirty="0"/>
              <a:t>VLAN</a:t>
            </a:r>
          </a:p>
          <a:p>
            <a:r>
              <a:rPr lang="ru-RU" dirty="0"/>
              <a:t>Настройка </a:t>
            </a:r>
            <a:r>
              <a:rPr lang="en-US" dirty="0"/>
              <a:t>MST </a:t>
            </a:r>
            <a:r>
              <a:rPr lang="ru-RU" dirty="0"/>
              <a:t>региона</a:t>
            </a:r>
            <a:endParaRPr lang="en-US" dirty="0"/>
          </a:p>
          <a:p>
            <a:pPr lvl="1"/>
            <a:r>
              <a:rPr lang="ru-RU" dirty="0"/>
              <a:t>имя региона</a:t>
            </a:r>
          </a:p>
          <a:p>
            <a:pPr lvl="1"/>
            <a:r>
              <a:rPr lang="ru-RU" dirty="0"/>
              <a:t>номер ревизии</a:t>
            </a:r>
          </a:p>
          <a:p>
            <a:pPr lvl="1"/>
            <a:r>
              <a:rPr lang="ru-RU" dirty="0"/>
              <a:t>соответствие </a:t>
            </a:r>
            <a:r>
              <a:rPr lang="en-US" dirty="0"/>
              <a:t>VLAN - </a:t>
            </a:r>
            <a:r>
              <a:rPr lang="ru-RU" dirty="0"/>
              <a:t>регион</a:t>
            </a:r>
          </a:p>
          <a:p>
            <a:r>
              <a:rPr lang="ru-RU" dirty="0"/>
              <a:t>Глобальные настройки </a:t>
            </a:r>
            <a:r>
              <a:rPr lang="en-US" dirty="0"/>
              <a:t>STP</a:t>
            </a:r>
            <a:endParaRPr lang="ru-RU" dirty="0"/>
          </a:p>
          <a:p>
            <a:pPr lvl="1"/>
            <a:r>
              <a:rPr lang="en-US" dirty="0"/>
              <a:t>loop guard</a:t>
            </a:r>
          </a:p>
          <a:p>
            <a:pPr lvl="1"/>
            <a:r>
              <a:rPr lang="en-US" dirty="0"/>
              <a:t>bridge assurance</a:t>
            </a:r>
          </a:p>
          <a:p>
            <a:pPr lvl="1"/>
            <a:r>
              <a:rPr lang="en-US" dirty="0"/>
              <a:t>BPDU filter</a:t>
            </a:r>
          </a:p>
          <a:p>
            <a:pPr lvl="1"/>
            <a:r>
              <a:rPr lang="ru-RU" dirty="0"/>
              <a:t>и пр.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Глобальные параметры первого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12690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Режим агрегации</a:t>
            </a:r>
            <a:r>
              <a:rPr lang="en-GB" dirty="0"/>
              <a:t> </a:t>
            </a:r>
            <a:endParaRPr lang="ru-RU" dirty="0"/>
          </a:p>
          <a:p>
            <a:pPr lvl="1"/>
            <a:r>
              <a:rPr lang="en-GB" dirty="0"/>
              <a:t>on/off/active/passive</a:t>
            </a:r>
          </a:p>
          <a:p>
            <a:r>
              <a:rPr lang="en-GB" dirty="0"/>
              <a:t>link speed/duplex</a:t>
            </a:r>
          </a:p>
          <a:p>
            <a:r>
              <a:rPr lang="ru-RU" dirty="0"/>
              <a:t>Режим </a:t>
            </a:r>
            <a:r>
              <a:rPr lang="en-GB" dirty="0"/>
              <a:t>trunk</a:t>
            </a:r>
          </a:p>
          <a:p>
            <a:r>
              <a:rPr lang="ru-RU" dirty="0"/>
              <a:t>Режим </a:t>
            </a:r>
            <a:r>
              <a:rPr lang="en-GB" dirty="0"/>
              <a:t>STP</a:t>
            </a:r>
          </a:p>
          <a:p>
            <a:r>
              <a:rPr lang="en-GB" dirty="0"/>
              <a:t>STP region </a:t>
            </a:r>
            <a:r>
              <a:rPr lang="ru-RU" dirty="0"/>
              <a:t>в случае использования </a:t>
            </a:r>
            <a:r>
              <a:rPr lang="en-GB" dirty="0"/>
              <a:t>MSTP</a:t>
            </a:r>
          </a:p>
          <a:p>
            <a:r>
              <a:rPr lang="en-GB" dirty="0"/>
              <a:t>STP port type</a:t>
            </a:r>
            <a:endParaRPr lang="ru-RU" dirty="0"/>
          </a:p>
          <a:p>
            <a:r>
              <a:rPr lang="en-GB" dirty="0"/>
              <a:t>loop/root guard</a:t>
            </a:r>
          </a:p>
          <a:p>
            <a:r>
              <a:rPr lang="en-GB" dirty="0"/>
              <a:t>MTU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Интерфейсные параметры первого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38633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aging timer</a:t>
            </a:r>
          </a:p>
          <a:p>
            <a:r>
              <a:rPr lang="en-GB" dirty="0"/>
              <a:t>ACL config</a:t>
            </a:r>
          </a:p>
          <a:p>
            <a:r>
              <a:rPr lang="en-GB" dirty="0"/>
              <a:t>QoS</a:t>
            </a:r>
          </a:p>
          <a:p>
            <a:r>
              <a:rPr lang="en-GB" dirty="0"/>
              <a:t>Port Security</a:t>
            </a:r>
          </a:p>
          <a:p>
            <a:r>
              <a:rPr lang="en-GB" dirty="0"/>
              <a:t>CTS</a:t>
            </a:r>
          </a:p>
          <a:p>
            <a:r>
              <a:rPr lang="en-GB" dirty="0"/>
              <a:t>DHCP snooping (trust/untrust)</a:t>
            </a:r>
          </a:p>
          <a:p>
            <a:r>
              <a:rPr lang="en-GB" dirty="0"/>
              <a:t>DAI</a:t>
            </a:r>
          </a:p>
          <a:p>
            <a:r>
              <a:rPr lang="en-GB" dirty="0"/>
              <a:t>IPSG</a:t>
            </a:r>
          </a:p>
          <a:p>
            <a:r>
              <a:rPr lang="en-GB" dirty="0"/>
              <a:t>HSRP/GLBP</a:t>
            </a:r>
          </a:p>
          <a:p>
            <a:r>
              <a:rPr lang="en-GB" dirty="0"/>
              <a:t>PIM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Параметры второго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345079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разнице конфигураций,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переходит в состояние </a:t>
            </a:r>
            <a:r>
              <a:rPr lang="en-US" dirty="0"/>
              <a:t>suspend</a:t>
            </a:r>
          </a:p>
          <a:p>
            <a:r>
              <a:rPr lang="ru-RU" dirty="0"/>
              <a:t>При включении </a:t>
            </a:r>
            <a:r>
              <a:rPr lang="en-US" dirty="0"/>
              <a:t>graceful </a:t>
            </a:r>
            <a:r>
              <a:rPr lang="ru-RU" dirty="0"/>
              <a:t>проверки, только интерфейсы на </a:t>
            </a:r>
            <a:r>
              <a:rPr lang="en-US" dirty="0"/>
              <a:t>secondary </a:t>
            </a:r>
            <a:r>
              <a:rPr lang="ru-RU" dirty="0"/>
              <a:t>коммутаторе перейдут в состояние </a:t>
            </a:r>
            <a:r>
              <a:rPr lang="en-US" dirty="0"/>
              <a:t>suspend</a:t>
            </a:r>
          </a:p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/>
              <a:t>Graceful </a:t>
            </a:r>
            <a:r>
              <a:rPr lang="ru-RU" dirty="0"/>
              <a:t>проверка настроек </a:t>
            </a:r>
            <a:r>
              <a:rPr lang="en-US" dirty="0" err="1"/>
              <a:t>vPC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49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C32E35-3686-E545-B329-F44F5435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 смежные технологии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1924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свитчу обрабатывать пакеты, которые адресованы на МАС-адрес </a:t>
            </a:r>
            <a:r>
              <a:rPr lang="en-GB" dirty="0" err="1"/>
              <a:t>vPC</a:t>
            </a:r>
            <a:r>
              <a:rPr lang="en-GB" dirty="0"/>
              <a:t> </a:t>
            </a:r>
            <a:r>
              <a:rPr lang="ru-RU" dirty="0"/>
              <a:t>соседа</a:t>
            </a:r>
          </a:p>
          <a:p>
            <a:r>
              <a:rPr lang="ru-RU" dirty="0"/>
              <a:t>Оптимизация использования </a:t>
            </a:r>
            <a:r>
              <a:rPr lang="en-US" dirty="0"/>
              <a:t>peer-link</a:t>
            </a:r>
          </a:p>
          <a:p>
            <a:r>
              <a:rPr lang="ru-RU" dirty="0"/>
              <a:t>Отключается </a:t>
            </a:r>
            <a:r>
              <a:rPr lang="en-US" dirty="0" err="1"/>
              <a:t>ip</a:t>
            </a:r>
            <a:r>
              <a:rPr lang="en-US" dirty="0"/>
              <a:t> redirect </a:t>
            </a:r>
            <a:r>
              <a:rPr lang="ru-RU" dirty="0"/>
              <a:t>на всех </a:t>
            </a:r>
            <a:r>
              <a:rPr lang="en-US" dirty="0"/>
              <a:t>SVI, </a:t>
            </a:r>
            <a:r>
              <a:rPr lang="ru-RU" dirty="0"/>
              <a:t>которые относятся к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домену</a:t>
            </a:r>
          </a:p>
          <a:p>
            <a:r>
              <a:rPr lang="ru-RU" dirty="0"/>
              <a:t>МАС соседа устанавливается с флагом </a:t>
            </a:r>
            <a:r>
              <a:rPr lang="en-US" dirty="0"/>
              <a:t>G</a:t>
            </a:r>
            <a:endParaRPr lang="ru-RU" dirty="0"/>
          </a:p>
          <a:p>
            <a:r>
              <a:rPr lang="ru-RU" dirty="0"/>
              <a:t>Основное предназначение – </a:t>
            </a:r>
            <a:r>
              <a:rPr lang="ru-RU" dirty="0" err="1"/>
              <a:t>балансировщики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en-US" dirty="0"/>
              <a:t>F5 Auto Last Hop</a:t>
            </a:r>
            <a:endParaRPr lang="ru-RU" dirty="0"/>
          </a:p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 err="1"/>
              <a:t>vPC</a:t>
            </a:r>
            <a:r>
              <a:rPr lang="en-US" dirty="0"/>
              <a:t> Peer-Gateway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34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целом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не отменяет необходимости в </a:t>
            </a:r>
            <a:r>
              <a:rPr lang="en-US" dirty="0"/>
              <a:t>STP</a:t>
            </a:r>
          </a:p>
          <a:p>
            <a:r>
              <a:rPr lang="ru-RU" dirty="0"/>
              <a:t>Один из 2-ух коммутаторов должен быть корневым</a:t>
            </a:r>
          </a:p>
          <a:p>
            <a:pPr lvl="1"/>
            <a:r>
              <a:rPr lang="ru-RU" dirty="0"/>
              <a:t>При его отказе – конвергенция </a:t>
            </a:r>
            <a:r>
              <a:rPr lang="en-US" dirty="0"/>
              <a:t>STP</a:t>
            </a:r>
          </a:p>
          <a:p>
            <a:r>
              <a:rPr lang="en-US" dirty="0"/>
              <a:t>Peer-switch </a:t>
            </a:r>
            <a:r>
              <a:rPr lang="ru-RU" dirty="0"/>
              <a:t>позволяет оба коммутатора видеть как один</a:t>
            </a:r>
          </a:p>
          <a:p>
            <a:r>
              <a:rPr lang="ru-RU" dirty="0"/>
              <a:t>Используется общий </a:t>
            </a:r>
            <a:r>
              <a:rPr lang="en-US" dirty="0"/>
              <a:t>Virtual Bridge ID</a:t>
            </a:r>
          </a:p>
          <a:p>
            <a:pPr lvl="1"/>
            <a:r>
              <a:rPr lang="en-US" dirty="0" err="1"/>
              <a:t>vPC</a:t>
            </a:r>
            <a:r>
              <a:rPr lang="en-US" dirty="0"/>
              <a:t> system MAC + Priority</a:t>
            </a:r>
          </a:p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 err="1"/>
              <a:t>vPC</a:t>
            </a:r>
            <a:r>
              <a:rPr lang="en-US" dirty="0"/>
              <a:t> Peer-Switch</a:t>
            </a:r>
            <a:endParaRPr lang="ru-RU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BCFF729-7E71-A745-B374-195CD606D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956" y="3103626"/>
            <a:ext cx="3124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9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 что если устройства подключаются не только по </a:t>
            </a:r>
            <a:r>
              <a:rPr lang="en-US" dirty="0" err="1"/>
              <a:t>vPC</a:t>
            </a:r>
            <a:r>
              <a:rPr lang="ru-RU" dirty="0"/>
              <a:t>, но и по классическому </a:t>
            </a:r>
            <a:r>
              <a:rPr lang="en-US" dirty="0"/>
              <a:t>STP?</a:t>
            </a:r>
          </a:p>
          <a:p>
            <a:r>
              <a:rPr lang="ru-RU" dirty="0"/>
              <a:t>В случае </a:t>
            </a:r>
            <a:r>
              <a:rPr lang="en-US" dirty="0"/>
              <a:t>Peer-switch </a:t>
            </a:r>
            <a:r>
              <a:rPr lang="ru-RU" dirty="0"/>
              <a:t>оба коммутатора становятся корневыми</a:t>
            </a:r>
          </a:p>
          <a:p>
            <a:pPr lvl="1"/>
            <a:r>
              <a:rPr lang="ru-RU" dirty="0"/>
              <a:t>нет возможности настроить балансировку </a:t>
            </a:r>
            <a:r>
              <a:rPr lang="ru-RU" dirty="0">
                <a:sym typeface="Wingdings" pitchFamily="2" charset="2"/>
              </a:rPr>
              <a:t></a:t>
            </a:r>
            <a:endParaRPr lang="ru-RU" dirty="0"/>
          </a:p>
          <a:p>
            <a:r>
              <a:rPr lang="en-US" dirty="0"/>
              <a:t>STP pseudo-information </a:t>
            </a:r>
            <a:r>
              <a:rPr lang="ru-RU" dirty="0"/>
              <a:t>позволяет независимо настраивать </a:t>
            </a:r>
            <a:r>
              <a:rPr lang="en-US" dirty="0"/>
              <a:t>STP priority </a:t>
            </a:r>
            <a:r>
              <a:rPr lang="ru-RU" dirty="0"/>
              <a:t>для устройств, подключенных по </a:t>
            </a:r>
            <a:r>
              <a:rPr lang="en-US" dirty="0"/>
              <a:t>STP</a:t>
            </a:r>
          </a:p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 err="1"/>
              <a:t>vPC</a:t>
            </a:r>
            <a:r>
              <a:rPr lang="en-US" dirty="0"/>
              <a:t> Pseudo Node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16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Чаще всего устройства к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подключаются по </a:t>
            </a:r>
            <a:r>
              <a:rPr lang="en-US" dirty="0"/>
              <a:t>LACP</a:t>
            </a:r>
          </a:p>
          <a:p>
            <a:pPr lvl="1"/>
            <a:r>
              <a:rPr lang="ru-RU" dirty="0"/>
              <a:t>необходим один </a:t>
            </a:r>
            <a:r>
              <a:rPr lang="en-US" dirty="0"/>
              <a:t>LACP ID</a:t>
            </a:r>
          </a:p>
          <a:p>
            <a:r>
              <a:rPr lang="ru-RU" dirty="0"/>
              <a:t>Используется </a:t>
            </a:r>
            <a:r>
              <a:rPr lang="en-US" dirty="0" err="1"/>
              <a:t>vPC</a:t>
            </a:r>
            <a:r>
              <a:rPr lang="en-US" dirty="0"/>
              <a:t> system MAC</a:t>
            </a:r>
            <a:r>
              <a:rPr lang="ru-RU" dirty="0"/>
              <a:t> + </a:t>
            </a:r>
            <a:r>
              <a:rPr lang="en-US" dirty="0"/>
              <a:t>domain ID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LACP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72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A2DA90-F9D0-0341-8E16-DA48C0FE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 err="1"/>
              <a:t>vPC</a:t>
            </a:r>
            <a:endParaRPr lang="en-US" dirty="0"/>
          </a:p>
          <a:p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 смежные технологии</a:t>
            </a:r>
          </a:p>
          <a:p>
            <a:r>
              <a:rPr lang="ru-RU" dirty="0"/>
              <a:t>Вопросы по дизайну</a:t>
            </a:r>
          </a:p>
          <a:p>
            <a:r>
              <a:rPr lang="ru-RU" dirty="0"/>
              <a:t>Восстановление после аварий</a:t>
            </a:r>
            <a:endParaRPr lang="en-US" dirty="0"/>
          </a:p>
          <a:p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 маршрутизация</a:t>
            </a:r>
            <a:endParaRPr lang="en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dirty="0"/>
              <a:t>Темы модуля</a:t>
            </a:r>
            <a:endParaRPr lang="en-US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6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Посредством </a:t>
            </a:r>
            <a:r>
              <a:rPr lang="en-US" dirty="0" err="1"/>
              <a:t>CFSoE</a:t>
            </a:r>
            <a:r>
              <a:rPr lang="ru-RU" dirty="0"/>
              <a:t>,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устройства могут синхронизировать между собой </a:t>
            </a:r>
            <a:r>
              <a:rPr lang="en-US" dirty="0"/>
              <a:t>ARP </a:t>
            </a:r>
            <a:r>
              <a:rPr lang="ru-RU" dirty="0"/>
              <a:t>записи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70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</a:t>
            </a:r>
            <a:r>
              <a:rPr lang="ru-RU" dirty="0" err="1"/>
              <a:t>т.з</a:t>
            </a:r>
            <a:r>
              <a:rPr lang="ru-RU" dirty="0"/>
              <a:t>. </a:t>
            </a:r>
            <a:r>
              <a:rPr lang="en-US" dirty="0"/>
              <a:t>L3 </a:t>
            </a:r>
            <a:r>
              <a:rPr lang="ru-RU" dirty="0"/>
              <a:t>два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устройства представляют собой два независимых маршрутизатора</a:t>
            </a:r>
          </a:p>
          <a:p>
            <a:r>
              <a:rPr lang="ru-RU" dirty="0"/>
              <a:t>Чаще всего требуется </a:t>
            </a:r>
            <a:r>
              <a:rPr lang="en-US" dirty="0"/>
              <a:t>OSPF/BGP </a:t>
            </a:r>
            <a:r>
              <a:rPr lang="ru-RU" dirty="0"/>
              <a:t>соседство между ними</a:t>
            </a:r>
          </a:p>
          <a:p>
            <a:r>
              <a:rPr lang="ru-RU" dirty="0"/>
              <a:t>С </a:t>
            </a:r>
            <a:r>
              <a:rPr lang="ru-RU" dirty="0" err="1"/>
              <a:t>т.з</a:t>
            </a:r>
            <a:r>
              <a:rPr lang="ru-RU" dirty="0"/>
              <a:t>. </a:t>
            </a:r>
            <a:r>
              <a:rPr lang="en-US" dirty="0"/>
              <a:t>FHRP </a:t>
            </a:r>
            <a:r>
              <a:rPr lang="ru-RU" dirty="0"/>
              <a:t>всё остается как и было – </a:t>
            </a:r>
            <a:r>
              <a:rPr lang="en-US" dirty="0"/>
              <a:t>Active/Standby </a:t>
            </a:r>
            <a:r>
              <a:rPr lang="ru-RU" dirty="0"/>
              <a:t>на </a:t>
            </a:r>
            <a:r>
              <a:rPr lang="en-US" dirty="0"/>
              <a:t>control plane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 маршрутизация</a:t>
            </a:r>
          </a:p>
        </p:txBody>
      </p:sp>
    </p:spTree>
    <p:extLst>
      <p:ext uri="{BB962C8B-B14F-4D97-AF65-F5344CB8AC3E}">
        <p14:creationId xmlns:p14="http://schemas.microsoft.com/office/powerpoint/2010/main" val="404422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Orphan </a:t>
            </a:r>
            <a:r>
              <a:rPr lang="ru-RU" dirty="0"/>
              <a:t>– интерфейс, подключенный не по </a:t>
            </a:r>
            <a:r>
              <a:rPr lang="en-US" dirty="0" err="1"/>
              <a:t>vPC</a:t>
            </a:r>
            <a:endParaRPr lang="en-US" dirty="0"/>
          </a:p>
          <a:p>
            <a:r>
              <a:rPr lang="ru-RU" dirty="0"/>
              <a:t>Необходимо дополнительное внимание к данным интерфейсам, т.к. есть нюансы при поломках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домена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Orphan </a:t>
            </a:r>
            <a:r>
              <a:rPr lang="ru-RU" dirty="0"/>
              <a:t>интерфейсы</a:t>
            </a:r>
          </a:p>
        </p:txBody>
      </p:sp>
    </p:spTree>
    <p:extLst>
      <p:ext uri="{BB962C8B-B14F-4D97-AF65-F5344CB8AC3E}">
        <p14:creationId xmlns:p14="http://schemas.microsoft.com/office/powerpoint/2010/main" val="135025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2A5FDD-18BD-3F49-8A6F-998CF3C2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Вопросы по дизайну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6910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Рекомендации могут меняться в зависимости от платформы (напр. </a:t>
            </a:r>
            <a:r>
              <a:rPr lang="en-US" dirty="0"/>
              <a:t>N9K vs N7K)</a:t>
            </a:r>
          </a:p>
          <a:p>
            <a:r>
              <a:rPr lang="ru-RU" dirty="0"/>
              <a:t>Всё что можно сконфигурировать явно – сконфигурировать</a:t>
            </a:r>
          </a:p>
          <a:p>
            <a:r>
              <a:rPr lang="ru-RU" dirty="0"/>
              <a:t>Не забывайте про таймеры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Общие рекомендации</a:t>
            </a:r>
          </a:p>
        </p:txBody>
      </p:sp>
    </p:spTree>
    <p:extLst>
      <p:ext uri="{BB962C8B-B14F-4D97-AF65-F5344CB8AC3E}">
        <p14:creationId xmlns:p14="http://schemas.microsoft.com/office/powerpoint/2010/main" val="2729929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</a:t>
            </a:r>
            <a:r>
              <a:rPr lang="en-US" dirty="0"/>
              <a:t>Peer-Keepalive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77883-9E78-9B44-A127-55A49D68A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Модульные коммутаторы</a:t>
            </a:r>
            <a:endParaRPr lang="en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B715F-CE4A-A74F-BD7A-F3730670E1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Выделенный интерфейс</a:t>
            </a:r>
          </a:p>
          <a:p>
            <a:r>
              <a:rPr lang="en-US" dirty="0"/>
              <a:t>mgmt0</a:t>
            </a:r>
          </a:p>
          <a:p>
            <a:pPr lvl="1"/>
            <a:r>
              <a:rPr lang="ru-RU" dirty="0"/>
              <a:t>не подключать </a:t>
            </a:r>
            <a:r>
              <a:rPr lang="en-US" dirty="0"/>
              <a:t>back-to-back</a:t>
            </a:r>
          </a:p>
          <a:p>
            <a:r>
              <a:rPr lang="en-US" dirty="0"/>
              <a:t>L3 </a:t>
            </a:r>
            <a:r>
              <a:rPr lang="ru-RU" dirty="0"/>
              <a:t>инфраструктура</a:t>
            </a:r>
            <a:endParaRPr lang="en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7EFFBB-3A7D-634E-BF0C-C5C04E993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Фиксированные коммутаторы</a:t>
            </a:r>
            <a:endParaRPr lang="en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3CFA68-E5E7-9A43-AA27-7B7035E436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RU" dirty="0"/>
              <a:t>mgmt0</a:t>
            </a:r>
          </a:p>
          <a:p>
            <a:r>
              <a:rPr lang="ru-RU" dirty="0"/>
              <a:t>Выделенный интерфейс</a:t>
            </a:r>
          </a:p>
          <a:p>
            <a:r>
              <a:rPr lang="en-RU" dirty="0"/>
              <a:t>L3 </a:t>
            </a:r>
            <a:r>
              <a:rPr lang="ru-RU" dirty="0"/>
              <a:t>инфраструктура</a:t>
            </a:r>
            <a:endParaRPr lang="en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</p:spTree>
    <p:extLst>
      <p:ext uri="{BB962C8B-B14F-4D97-AF65-F5344CB8AC3E}">
        <p14:creationId xmlns:p14="http://schemas.microsoft.com/office/powerpoint/2010/main" val="3615999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1722"/>
            <a:ext cx="10515600" cy="5451153"/>
          </a:xfrm>
        </p:spPr>
        <p:txBody>
          <a:bodyPr/>
          <a:lstStyle/>
          <a:p>
            <a:r>
              <a:rPr lang="en-US" dirty="0"/>
              <a:t>STP BPDU – </a:t>
            </a:r>
            <a:r>
              <a:rPr lang="ru-RU" dirty="0"/>
              <a:t>однонаправленная передача пакетов</a:t>
            </a:r>
          </a:p>
          <a:p>
            <a:r>
              <a:rPr lang="ru-RU" dirty="0"/>
              <a:t>Включение </a:t>
            </a:r>
            <a:r>
              <a:rPr lang="en-US" dirty="0"/>
              <a:t>BA </a:t>
            </a:r>
            <a:r>
              <a:rPr lang="ru-RU" dirty="0"/>
              <a:t>позволяет коммутаторам обмениваться списком </a:t>
            </a:r>
            <a:r>
              <a:rPr lang="en-US" dirty="0"/>
              <a:t>VLAN</a:t>
            </a:r>
            <a:r>
              <a:rPr lang="ru-RU" dirty="0"/>
              <a:t> на интерфейсе</a:t>
            </a:r>
          </a:p>
          <a:p>
            <a:pPr lvl="1"/>
            <a:r>
              <a:rPr lang="ru-RU" dirty="0"/>
              <a:t>проверка двунаправленной связности</a:t>
            </a:r>
          </a:p>
          <a:p>
            <a:r>
              <a:rPr lang="ru-RU" dirty="0"/>
              <a:t>Включать только на </a:t>
            </a:r>
            <a:r>
              <a:rPr lang="en-US" dirty="0"/>
              <a:t>peer-link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/>
              <a:t>Bridge Assurance</a:t>
            </a:r>
            <a:endParaRPr lang="ru-RU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7A22344-AD5F-4D48-B1E3-947CB8966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30" y="3424929"/>
            <a:ext cx="7034022" cy="306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8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UDLD – </a:t>
            </a:r>
            <a:r>
              <a:rPr lang="ru-RU" dirty="0"/>
              <a:t>отличная технология сама по себе</a:t>
            </a:r>
          </a:p>
          <a:p>
            <a:r>
              <a:rPr lang="ru-RU" dirty="0"/>
              <a:t>Однако</a:t>
            </a:r>
          </a:p>
          <a:p>
            <a:pPr lvl="1"/>
            <a:r>
              <a:rPr lang="ru-RU" dirty="0"/>
              <a:t>нет смысла включать совместно с </a:t>
            </a:r>
            <a:r>
              <a:rPr lang="en-US" dirty="0"/>
              <a:t>LACP</a:t>
            </a:r>
          </a:p>
          <a:p>
            <a:pPr lvl="1"/>
            <a:r>
              <a:rPr lang="ru-RU" dirty="0"/>
              <a:t>нет смысла включать на </a:t>
            </a:r>
            <a:r>
              <a:rPr lang="en-US" dirty="0"/>
              <a:t>peer-link </a:t>
            </a:r>
            <a:r>
              <a:rPr lang="ru-RU" dirty="0"/>
              <a:t>совместно с </a:t>
            </a:r>
            <a:r>
              <a:rPr lang="en-US" dirty="0"/>
              <a:t>BA</a:t>
            </a:r>
          </a:p>
          <a:p>
            <a:pPr lvl="1"/>
            <a:r>
              <a:rPr lang="ru-RU" dirty="0"/>
              <a:t>можно включать на пользовательских портах</a:t>
            </a:r>
          </a:p>
          <a:p>
            <a:pPr lvl="2"/>
            <a:r>
              <a:rPr lang="en-US" dirty="0"/>
              <a:t>normal mode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/>
              <a:t>UDLD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872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соседи должны быть из одной линейки устройств</a:t>
            </a:r>
          </a:p>
          <a:p>
            <a:pPr lvl="1"/>
            <a:r>
              <a:rPr lang="en-US" dirty="0"/>
              <a:t>N7000 </a:t>
            </a:r>
            <a:r>
              <a:rPr lang="ru-RU" dirty="0"/>
              <a:t>и </a:t>
            </a:r>
            <a:r>
              <a:rPr lang="en-US" dirty="0"/>
              <a:t>N7700 – </a:t>
            </a:r>
            <a:r>
              <a:rPr lang="ru-RU" dirty="0"/>
              <a:t>Ок</a:t>
            </a:r>
          </a:p>
          <a:p>
            <a:pPr lvl="1"/>
            <a:r>
              <a:rPr lang="en-US" dirty="0"/>
              <a:t>N5500 </a:t>
            </a:r>
            <a:r>
              <a:rPr lang="ru-RU" dirty="0"/>
              <a:t>и </a:t>
            </a:r>
            <a:r>
              <a:rPr lang="en-US" dirty="0"/>
              <a:t>N5600 </a:t>
            </a:r>
            <a:r>
              <a:rPr lang="ru-RU" dirty="0"/>
              <a:t>не поддерживается</a:t>
            </a:r>
          </a:p>
          <a:p>
            <a:r>
              <a:rPr lang="ru-RU" dirty="0"/>
              <a:t>Идентичные линейные карты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Типы шасси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0F51F58-814C-864E-AB56-4B48D3C7F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0002"/>
            <a:ext cx="10551901" cy="276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1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914239-EC2F-1F42-A405-25761BA4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Организация </a:t>
            </a:r>
            <a:r>
              <a:rPr lang="en-US" dirty="0"/>
              <a:t>DCI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4647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/>
              <a:t>Архитектура </a:t>
            </a:r>
            <a:r>
              <a:rPr lang="en-US" dirty="0" err="1"/>
              <a:t>vPC</a:t>
            </a:r>
            <a:endParaRPr lang="en-US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2D55750-301A-6545-AFDD-9F96EC059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83" y="1041400"/>
            <a:ext cx="8076634" cy="51355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en-US" dirty="0"/>
              <a:t>DCI </a:t>
            </a:r>
            <a:r>
              <a:rPr lang="ru-RU" dirty="0"/>
              <a:t>с помощью </a:t>
            </a:r>
            <a:r>
              <a:rPr lang="en-US" dirty="0" err="1"/>
              <a:t>vPC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21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ID </a:t>
            </a:r>
            <a:r>
              <a:rPr lang="ru-RU" dirty="0"/>
              <a:t>должны быть разные</a:t>
            </a:r>
          </a:p>
          <a:p>
            <a:r>
              <a:rPr lang="ru-RU" dirty="0"/>
              <a:t>Включить </a:t>
            </a:r>
            <a:r>
              <a:rPr lang="en-US" dirty="0"/>
              <a:t>BPDU Filter </a:t>
            </a:r>
            <a:r>
              <a:rPr lang="ru-RU" dirty="0"/>
              <a:t>на </a:t>
            </a:r>
            <a:r>
              <a:rPr lang="en-US" dirty="0"/>
              <a:t>DCI </a:t>
            </a:r>
            <a:r>
              <a:rPr lang="ru-RU" dirty="0"/>
              <a:t>интерфейсах</a:t>
            </a:r>
          </a:p>
          <a:p>
            <a:pPr lvl="1"/>
            <a:r>
              <a:rPr lang="ru-RU" dirty="0"/>
              <a:t>изоляция </a:t>
            </a:r>
            <a:r>
              <a:rPr lang="en-US" dirty="0"/>
              <a:t>STP</a:t>
            </a:r>
            <a:endParaRPr lang="ru-RU" dirty="0"/>
          </a:p>
          <a:p>
            <a:r>
              <a:rPr lang="ru-RU" dirty="0"/>
              <a:t>Включить </a:t>
            </a:r>
            <a:r>
              <a:rPr lang="en-US" dirty="0" err="1"/>
              <a:t>Portfast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DCI </a:t>
            </a:r>
            <a:r>
              <a:rPr lang="ru-RU" dirty="0"/>
              <a:t>интерфейса</a:t>
            </a:r>
          </a:p>
          <a:p>
            <a:pPr lvl="1"/>
            <a:r>
              <a:rPr lang="en-US" dirty="0"/>
              <a:t>STP type Edge Trunk</a:t>
            </a:r>
          </a:p>
          <a:p>
            <a:r>
              <a:rPr lang="ru-RU" dirty="0"/>
              <a:t>Изоляция </a:t>
            </a:r>
            <a:r>
              <a:rPr lang="en-US" dirty="0"/>
              <a:t>HSRP</a:t>
            </a:r>
          </a:p>
          <a:p>
            <a:pPr lvl="1"/>
            <a:r>
              <a:rPr lang="ru-RU" dirty="0"/>
              <a:t>оптимизация исходящего трафика</a:t>
            </a:r>
          </a:p>
          <a:p>
            <a:pPr lvl="1"/>
            <a:r>
              <a:rPr lang="ru-RU" dirty="0"/>
              <a:t>независимые, активные </a:t>
            </a:r>
            <a:r>
              <a:rPr lang="en-US" dirty="0"/>
              <a:t>HSRP </a:t>
            </a:r>
            <a:r>
              <a:rPr lang="ru-RU" dirty="0"/>
              <a:t>пары с каждой стороны</a:t>
            </a:r>
            <a:endParaRPr lang="en-US" dirty="0"/>
          </a:p>
          <a:p>
            <a:r>
              <a:rPr lang="ru-RU" dirty="0"/>
              <a:t>Что делать с входящим трафиком?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Основные моменты</a:t>
            </a:r>
          </a:p>
        </p:txBody>
      </p:sp>
    </p:spTree>
    <p:extLst>
      <p:ext uri="{BB962C8B-B14F-4D97-AF65-F5344CB8AC3E}">
        <p14:creationId xmlns:p14="http://schemas.microsoft.com/office/powerpoint/2010/main" val="2092690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A25252-83C3-4449-AE3A-C8A8FC80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Неполадки в </a:t>
            </a:r>
            <a:r>
              <a:rPr lang="en-US" dirty="0" err="1"/>
              <a:t>vPC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0278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Отказ </a:t>
            </a:r>
            <a:r>
              <a:rPr lang="en-US" dirty="0"/>
              <a:t>peer-link </a:t>
            </a:r>
            <a:r>
              <a:rPr lang="ru-RU" dirty="0"/>
              <a:t>может привести к ситуации </a:t>
            </a:r>
            <a:r>
              <a:rPr lang="en-US" dirty="0"/>
              <a:t>split-brain</a:t>
            </a:r>
          </a:p>
          <a:p>
            <a:pPr lvl="1"/>
            <a:r>
              <a:rPr lang="ru-RU" dirty="0"/>
              <a:t>ситуация может привести к </a:t>
            </a:r>
            <a:r>
              <a:rPr lang="en-US" dirty="0"/>
              <a:t>L2 </a:t>
            </a:r>
            <a:r>
              <a:rPr lang="ru-RU" dirty="0"/>
              <a:t>петле</a:t>
            </a:r>
            <a:endParaRPr lang="en-US" dirty="0"/>
          </a:p>
          <a:p>
            <a:r>
              <a:rPr lang="ru-RU" dirty="0"/>
              <a:t>Для того, чтобы не было единой точки отказа, устройства проверяют доступность друг друга по </a:t>
            </a:r>
            <a:r>
              <a:rPr lang="en-US" dirty="0"/>
              <a:t>peer-link </a:t>
            </a:r>
            <a:r>
              <a:rPr lang="ru-RU" dirty="0"/>
              <a:t>и </a:t>
            </a:r>
            <a:r>
              <a:rPr lang="en-US" dirty="0"/>
              <a:t>peer-keepalive</a:t>
            </a:r>
            <a:endParaRPr lang="ru-RU" dirty="0"/>
          </a:p>
          <a:p>
            <a:r>
              <a:rPr lang="ru-RU" dirty="0"/>
              <a:t>Поведение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домена на отказ </a:t>
            </a:r>
            <a:r>
              <a:rPr lang="en-US" dirty="0"/>
              <a:t>peer-link </a:t>
            </a:r>
            <a:r>
              <a:rPr lang="ru-RU" dirty="0"/>
              <a:t>зависит от того, работает </a:t>
            </a:r>
            <a:r>
              <a:rPr lang="en-US" dirty="0"/>
              <a:t>peer-keepalive </a:t>
            </a:r>
            <a:r>
              <a:rPr lang="ru-RU" dirty="0"/>
              <a:t>или нет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Отказ </a:t>
            </a:r>
            <a:r>
              <a:rPr lang="en-US" dirty="0"/>
              <a:t>peer-link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532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vPC</a:t>
            </a:r>
            <a:r>
              <a:rPr lang="en-US" dirty="0"/>
              <a:t> secondary </a:t>
            </a:r>
            <a:r>
              <a:rPr lang="ru-RU" dirty="0"/>
              <a:t>постоянно проверяет доступность </a:t>
            </a:r>
            <a:r>
              <a:rPr lang="en-US" dirty="0" err="1"/>
              <a:t>vPC</a:t>
            </a:r>
            <a:r>
              <a:rPr lang="en-US" dirty="0"/>
              <a:t> Primary </a:t>
            </a:r>
            <a:r>
              <a:rPr lang="ru-RU" dirty="0"/>
              <a:t>через </a:t>
            </a:r>
            <a:r>
              <a:rPr lang="en-US" dirty="0"/>
              <a:t>PKL</a:t>
            </a:r>
            <a:endParaRPr lang="ru-RU" dirty="0"/>
          </a:p>
          <a:p>
            <a:pPr lvl="1"/>
            <a:r>
              <a:rPr lang="en-US" dirty="0" err="1"/>
              <a:t>vPC</a:t>
            </a:r>
            <a:r>
              <a:rPr lang="en-US" dirty="0"/>
              <a:t> primary </a:t>
            </a:r>
            <a:r>
              <a:rPr lang="ru-RU" dirty="0"/>
              <a:t>доступен</a:t>
            </a:r>
          </a:p>
          <a:p>
            <a:pPr lvl="2"/>
            <a:r>
              <a:rPr lang="en-US" dirty="0"/>
              <a:t>secondary </a:t>
            </a:r>
            <a:r>
              <a:rPr lang="ru-RU" dirty="0"/>
              <a:t>устройство отключает все свои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интерфейсы</a:t>
            </a:r>
          </a:p>
          <a:p>
            <a:pPr lvl="2"/>
            <a:r>
              <a:rPr lang="en-US" dirty="0"/>
              <a:t>secondary </a:t>
            </a:r>
            <a:r>
              <a:rPr lang="ru-RU" dirty="0"/>
              <a:t>устройство отключает</a:t>
            </a:r>
            <a:r>
              <a:rPr lang="en-US" dirty="0"/>
              <a:t> </a:t>
            </a:r>
            <a:r>
              <a:rPr lang="ru-RU" dirty="0"/>
              <a:t>все свои </a:t>
            </a:r>
            <a:r>
              <a:rPr lang="en-US" dirty="0"/>
              <a:t>SVI </a:t>
            </a:r>
            <a:r>
              <a:rPr lang="ru-RU" dirty="0"/>
              <a:t>интерфейсы</a:t>
            </a:r>
          </a:p>
          <a:p>
            <a:pPr lvl="1"/>
            <a:r>
              <a:rPr lang="en-US" dirty="0" err="1"/>
              <a:t>vPC</a:t>
            </a:r>
            <a:r>
              <a:rPr lang="en-US" dirty="0"/>
              <a:t> primary </a:t>
            </a:r>
            <a:r>
              <a:rPr lang="ru-RU" dirty="0"/>
              <a:t>недоступен</a:t>
            </a:r>
          </a:p>
          <a:p>
            <a:pPr lvl="2"/>
            <a:r>
              <a:rPr lang="en-US" dirty="0"/>
              <a:t>secondary </a:t>
            </a:r>
            <a:r>
              <a:rPr lang="ru-RU" dirty="0"/>
              <a:t>забирает на себя роль </a:t>
            </a:r>
            <a:r>
              <a:rPr lang="en-US" dirty="0"/>
              <a:t>Primary</a:t>
            </a:r>
          </a:p>
          <a:p>
            <a:r>
              <a:rPr lang="ru-RU" dirty="0"/>
              <a:t>Никогда</a:t>
            </a:r>
            <a:r>
              <a:rPr lang="en-US" dirty="0"/>
              <a:t> </a:t>
            </a:r>
            <a:r>
              <a:rPr lang="ru-RU" dirty="0"/>
              <a:t>не используйте </a:t>
            </a:r>
            <a:r>
              <a:rPr lang="en-US" dirty="0"/>
              <a:t>peer-link </a:t>
            </a:r>
            <a:r>
              <a:rPr lang="ru-RU" dirty="0"/>
              <a:t>как транспорт для </a:t>
            </a:r>
            <a:r>
              <a:rPr lang="en-US" dirty="0"/>
              <a:t>PKL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Отказ </a:t>
            </a:r>
            <a:r>
              <a:rPr lang="en-US" dirty="0"/>
              <a:t>peer-link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253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Чаще всего оба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устройства устанавливаются в одну или соседние стойки</a:t>
            </a:r>
          </a:p>
          <a:p>
            <a:r>
              <a:rPr lang="ru-RU" dirty="0"/>
              <a:t>Предположим, что в комнате ЦОД пропало питание и один из коммутаторов «умер»</a:t>
            </a:r>
          </a:p>
          <a:p>
            <a:pPr lvl="1"/>
            <a:r>
              <a:rPr lang="ru-RU" dirty="0"/>
              <a:t>оставшийся коммутатор включается</a:t>
            </a:r>
          </a:p>
          <a:p>
            <a:pPr lvl="1"/>
            <a:r>
              <a:rPr lang="en-US" dirty="0"/>
              <a:t>PKL </a:t>
            </a:r>
            <a:r>
              <a:rPr lang="ru-RU" dirty="0"/>
              <a:t>находится в статусе </a:t>
            </a:r>
            <a:r>
              <a:rPr lang="en-US" dirty="0"/>
              <a:t>“never come up”</a:t>
            </a:r>
          </a:p>
          <a:p>
            <a:pPr lvl="1"/>
            <a:r>
              <a:rPr lang="en-US" dirty="0"/>
              <a:t>peer-link </a:t>
            </a:r>
            <a:r>
              <a:rPr lang="ru-RU" dirty="0"/>
              <a:t>не может быть инициализирован</a:t>
            </a:r>
          </a:p>
          <a:p>
            <a:pPr lvl="1"/>
            <a:r>
              <a:rPr lang="en-US" dirty="0" err="1"/>
              <a:t>vPC</a:t>
            </a:r>
            <a:r>
              <a:rPr lang="en-US" dirty="0"/>
              <a:t> member </a:t>
            </a:r>
            <a:r>
              <a:rPr lang="ru-RU" dirty="0"/>
              <a:t>интерфейсы не могут быть инициализированы</a:t>
            </a:r>
          </a:p>
          <a:p>
            <a:pPr lvl="1"/>
            <a:r>
              <a:rPr lang="ru-RU" dirty="0"/>
              <a:t>серверы не могут получить доступ к инфраструктуре</a:t>
            </a:r>
          </a:p>
          <a:p>
            <a:r>
              <a:rPr lang="ru-RU" dirty="0"/>
              <a:t>Решение </a:t>
            </a:r>
            <a:r>
              <a:rPr lang="en-US" dirty="0"/>
              <a:t>auto-recovery</a:t>
            </a:r>
          </a:p>
          <a:p>
            <a:pPr lvl="1"/>
            <a:r>
              <a:rPr lang="ru-RU" dirty="0"/>
              <a:t>если </a:t>
            </a:r>
            <a:r>
              <a:rPr lang="en-US" dirty="0"/>
              <a:t>peer-link </a:t>
            </a:r>
            <a:r>
              <a:rPr lang="ru-RU" dirty="0"/>
              <a:t>не инициализируется в течение таймаута, коммутатор берёт на себя роль </a:t>
            </a:r>
            <a:r>
              <a:rPr lang="en-US" dirty="0"/>
              <a:t>Primary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Восстановление после сбоя</a:t>
            </a:r>
          </a:p>
        </p:txBody>
      </p:sp>
    </p:spTree>
    <p:extLst>
      <p:ext uri="{BB962C8B-B14F-4D97-AF65-F5344CB8AC3E}">
        <p14:creationId xmlns:p14="http://schemas.microsoft.com/office/powerpoint/2010/main" val="1026270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Auto-recovery </a:t>
            </a:r>
            <a:r>
              <a:rPr lang="ru-RU" dirty="0"/>
              <a:t>помогает и в случае сбоя </a:t>
            </a:r>
            <a:r>
              <a:rPr lang="en-US" dirty="0"/>
              <a:t>peer-link</a:t>
            </a:r>
          </a:p>
          <a:p>
            <a:pPr lvl="1"/>
            <a:r>
              <a:rPr lang="en-US" dirty="0"/>
              <a:t>peer-link </a:t>
            </a:r>
            <a:r>
              <a:rPr lang="ru-RU" dirty="0"/>
              <a:t>переходит в состояние </a:t>
            </a:r>
            <a:r>
              <a:rPr lang="en-US" dirty="0"/>
              <a:t>Down, </a:t>
            </a:r>
            <a:r>
              <a:rPr lang="ru-RU" dirty="0"/>
              <a:t>однако </a:t>
            </a:r>
            <a:r>
              <a:rPr lang="en-US" dirty="0"/>
              <a:t>PKL </a:t>
            </a:r>
            <a:r>
              <a:rPr lang="ru-RU" dirty="0"/>
              <a:t>живой</a:t>
            </a:r>
          </a:p>
          <a:p>
            <a:pPr lvl="1"/>
            <a:r>
              <a:rPr lang="en-US" dirty="0" err="1"/>
              <a:t>vPC</a:t>
            </a:r>
            <a:r>
              <a:rPr lang="en-US" dirty="0"/>
              <a:t> secondary</a:t>
            </a:r>
            <a:r>
              <a:rPr lang="ru-RU" dirty="0"/>
              <a:t> переводит свои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интерфейсы в состояние </a:t>
            </a:r>
            <a:r>
              <a:rPr lang="en-US" dirty="0"/>
              <a:t>Down</a:t>
            </a:r>
          </a:p>
          <a:p>
            <a:pPr lvl="1"/>
            <a:r>
              <a:rPr lang="en-US" dirty="0" err="1"/>
              <a:t>vPC</a:t>
            </a:r>
            <a:r>
              <a:rPr lang="en-US" dirty="0"/>
              <a:t> primary </a:t>
            </a:r>
            <a:r>
              <a:rPr lang="ru-RU" dirty="0"/>
              <a:t>полностью выходит из строя</a:t>
            </a:r>
          </a:p>
          <a:p>
            <a:pPr lvl="1"/>
            <a:r>
              <a:rPr lang="en-US" dirty="0" err="1"/>
              <a:t>vPC</a:t>
            </a:r>
            <a:r>
              <a:rPr lang="en-US" dirty="0"/>
              <a:t> secondary </a:t>
            </a:r>
            <a:r>
              <a:rPr lang="ru-RU" dirty="0"/>
              <a:t>не активирует свои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интерфейсы</a:t>
            </a:r>
            <a:endParaRPr lang="en-US" dirty="0"/>
          </a:p>
          <a:p>
            <a:r>
              <a:rPr lang="ru-RU" dirty="0"/>
              <a:t>При включении </a:t>
            </a:r>
            <a:r>
              <a:rPr lang="en-US" dirty="0"/>
              <a:t>auto-recovery</a:t>
            </a:r>
          </a:p>
          <a:p>
            <a:pPr lvl="1"/>
            <a:r>
              <a:rPr lang="ru-RU" dirty="0"/>
              <a:t>после падения </a:t>
            </a:r>
            <a:r>
              <a:rPr lang="en-US" dirty="0"/>
              <a:t>PKL, Secondary </a:t>
            </a:r>
            <a:r>
              <a:rPr lang="ru-RU" dirty="0"/>
              <a:t>забирает на себя роль </a:t>
            </a:r>
            <a:r>
              <a:rPr lang="en-US" dirty="0"/>
              <a:t>Primary</a:t>
            </a:r>
          </a:p>
          <a:p>
            <a:pPr lvl="1"/>
            <a:r>
              <a:rPr lang="en-US" dirty="0" err="1"/>
              <a:t>vPC</a:t>
            </a:r>
            <a:r>
              <a:rPr lang="en-US" dirty="0"/>
              <a:t> secondary </a:t>
            </a:r>
            <a:r>
              <a:rPr lang="ru-RU" dirty="0"/>
              <a:t>активирует свои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интерфейсы</a:t>
            </a:r>
          </a:p>
          <a:p>
            <a:pPr lvl="1"/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Восстановление после сбоя</a:t>
            </a:r>
          </a:p>
        </p:txBody>
      </p:sp>
      <p:pic>
        <p:nvPicPr>
          <p:cNvPr id="6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44EAC21-D50E-1441-8E6C-CF9B9ADF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58" y="4360376"/>
            <a:ext cx="6853381" cy="19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20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Возможная проблематика:</a:t>
            </a:r>
          </a:p>
          <a:p>
            <a:pPr lvl="1"/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домен выступает в качестве шлюза для серверов (</a:t>
            </a:r>
            <a:r>
              <a:rPr lang="en-US" dirty="0"/>
              <a:t>SVI)</a:t>
            </a:r>
          </a:p>
          <a:p>
            <a:pPr lvl="1"/>
            <a:r>
              <a:rPr lang="en-US" dirty="0"/>
              <a:t>orphan </a:t>
            </a:r>
            <a:r>
              <a:rPr lang="ru-RU" dirty="0"/>
              <a:t>порты подключены к </a:t>
            </a:r>
            <a:r>
              <a:rPr lang="en-US" dirty="0" err="1"/>
              <a:t>vPC</a:t>
            </a:r>
            <a:r>
              <a:rPr lang="en-US" dirty="0"/>
              <a:t> secondary</a:t>
            </a:r>
          </a:p>
          <a:p>
            <a:pPr lvl="1"/>
            <a:r>
              <a:rPr lang="ru-RU" dirty="0"/>
              <a:t>падает </a:t>
            </a:r>
            <a:r>
              <a:rPr lang="en-US" dirty="0"/>
              <a:t>peer-link, PKL </a:t>
            </a:r>
            <a:r>
              <a:rPr lang="ru-RU" dirty="0"/>
              <a:t>жив</a:t>
            </a:r>
          </a:p>
          <a:p>
            <a:pPr lvl="1"/>
            <a:r>
              <a:rPr lang="en-US" dirty="0" err="1"/>
              <a:t>vPC</a:t>
            </a:r>
            <a:r>
              <a:rPr lang="en-US" dirty="0"/>
              <a:t> secondary</a:t>
            </a:r>
            <a:r>
              <a:rPr lang="ru-RU" dirty="0"/>
              <a:t> гасит свои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интерфейсы и </a:t>
            </a:r>
            <a:r>
              <a:rPr lang="en-US" dirty="0"/>
              <a:t>SVI</a:t>
            </a:r>
          </a:p>
          <a:p>
            <a:pPr lvl="1"/>
            <a:r>
              <a:rPr lang="en-US" dirty="0"/>
              <a:t>orphan </a:t>
            </a:r>
            <a:r>
              <a:rPr lang="ru-RU" dirty="0"/>
              <a:t>порт остаётся в состоянии </a:t>
            </a:r>
            <a:r>
              <a:rPr lang="en-US" dirty="0"/>
              <a:t>UP</a:t>
            </a:r>
          </a:p>
          <a:p>
            <a:pPr lvl="2"/>
            <a:r>
              <a:rPr lang="ru-RU" dirty="0"/>
              <a:t>изолирован от </a:t>
            </a:r>
            <a:r>
              <a:rPr lang="en-US" dirty="0"/>
              <a:t>SVI</a:t>
            </a:r>
          </a:p>
          <a:p>
            <a:pPr lvl="1"/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Изоляция </a:t>
            </a:r>
            <a:r>
              <a:rPr lang="en-US" dirty="0"/>
              <a:t>Orphan </a:t>
            </a:r>
            <a:r>
              <a:rPr lang="ru-RU" dirty="0"/>
              <a:t>портов</a:t>
            </a:r>
          </a:p>
        </p:txBody>
      </p:sp>
    </p:spTree>
    <p:extLst>
      <p:ext uri="{BB962C8B-B14F-4D97-AF65-F5344CB8AC3E}">
        <p14:creationId xmlns:p14="http://schemas.microsoft.com/office/powerpoint/2010/main" val="2279644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рассмотреть несколько решений проблемы</a:t>
            </a:r>
          </a:p>
          <a:p>
            <a:pPr lvl="1"/>
            <a:r>
              <a:rPr lang="ru-RU" dirty="0"/>
              <a:t>не использовать </a:t>
            </a:r>
            <a:r>
              <a:rPr lang="en-US" dirty="0"/>
              <a:t>orphan </a:t>
            </a:r>
            <a:r>
              <a:rPr lang="ru-RU" dirty="0"/>
              <a:t>подключения</a:t>
            </a:r>
          </a:p>
          <a:p>
            <a:pPr lvl="2"/>
            <a:r>
              <a:rPr lang="ru-RU" dirty="0"/>
              <a:t>все сервера подключаются к двум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коммутаторам</a:t>
            </a:r>
          </a:p>
          <a:p>
            <a:pPr lvl="2"/>
            <a:r>
              <a:rPr lang="ru-RU" dirty="0"/>
              <a:t>идеальное решение</a:t>
            </a:r>
          </a:p>
          <a:p>
            <a:pPr lvl="1"/>
            <a:r>
              <a:rPr lang="ru-RU" dirty="0"/>
              <a:t>подключение через промежуточный коммутатор</a:t>
            </a:r>
            <a:r>
              <a:rPr lang="en-US" dirty="0"/>
              <a:t>, </a:t>
            </a:r>
            <a:r>
              <a:rPr lang="ru-RU" dirty="0"/>
              <a:t>который подключен к двум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коммутаторам</a:t>
            </a:r>
          </a:p>
          <a:p>
            <a:pPr lvl="1"/>
            <a:r>
              <a:rPr lang="ru-RU" dirty="0"/>
              <a:t>использовать не </a:t>
            </a:r>
            <a:r>
              <a:rPr lang="en-US" dirty="0" err="1"/>
              <a:t>vPC</a:t>
            </a:r>
            <a:r>
              <a:rPr lang="en-US" dirty="0"/>
              <a:t> VLAN</a:t>
            </a:r>
            <a:r>
              <a:rPr lang="ru-RU" dirty="0"/>
              <a:t>ы</a:t>
            </a:r>
          </a:p>
          <a:p>
            <a:pPr lvl="1"/>
            <a:r>
              <a:rPr lang="ru-RU" dirty="0"/>
              <a:t>не отключать </a:t>
            </a:r>
            <a:r>
              <a:rPr lang="en-US" dirty="0"/>
              <a:t>SVI </a:t>
            </a:r>
            <a:r>
              <a:rPr lang="ru-RU" dirty="0"/>
              <a:t>на </a:t>
            </a:r>
            <a:r>
              <a:rPr lang="en-US" dirty="0" err="1"/>
              <a:t>vPC</a:t>
            </a:r>
            <a:r>
              <a:rPr lang="en-US" dirty="0"/>
              <a:t> secondary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Изоляция </a:t>
            </a:r>
            <a:r>
              <a:rPr lang="en-US" dirty="0"/>
              <a:t>Orphan </a:t>
            </a:r>
            <a:r>
              <a:rPr lang="ru-RU" dirty="0"/>
              <a:t>портов</a:t>
            </a:r>
          </a:p>
        </p:txBody>
      </p:sp>
    </p:spTree>
    <p:extLst>
      <p:ext uri="{BB962C8B-B14F-4D97-AF65-F5344CB8AC3E}">
        <p14:creationId xmlns:p14="http://schemas.microsoft.com/office/powerpoint/2010/main" val="3423822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Иногда подключаемые устройства используют свои интерфейсы по принципу </a:t>
            </a:r>
            <a:r>
              <a:rPr lang="en-US" dirty="0"/>
              <a:t>Active/Standby</a:t>
            </a:r>
          </a:p>
          <a:p>
            <a:r>
              <a:rPr lang="ru-RU" dirty="0"/>
              <a:t>Решение проблемы</a:t>
            </a:r>
          </a:p>
          <a:p>
            <a:pPr lvl="1"/>
            <a:r>
              <a:rPr lang="ru-RU" dirty="0"/>
              <a:t>использовать </a:t>
            </a:r>
            <a:r>
              <a:rPr lang="en-US" dirty="0"/>
              <a:t>Active/Active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ru-RU" dirty="0">
                <a:sym typeface="Wingdings" pitchFamily="2" charset="2"/>
              </a:rPr>
              <a:t>на </a:t>
            </a:r>
            <a:r>
              <a:rPr lang="en-US" dirty="0" err="1">
                <a:sym typeface="Wingdings" pitchFamily="2" charset="2"/>
              </a:rPr>
              <a:t>vPC</a:t>
            </a:r>
            <a:r>
              <a:rPr lang="en-US" dirty="0">
                <a:sym typeface="Wingdings" pitchFamily="2" charset="2"/>
              </a:rPr>
              <a:t> </a:t>
            </a:r>
            <a:r>
              <a:rPr lang="ru-RU" dirty="0">
                <a:sym typeface="Wingdings" pitchFamily="2" charset="2"/>
              </a:rPr>
              <a:t>коммутаторах настроить выключение </a:t>
            </a:r>
            <a:r>
              <a:rPr lang="en-US" dirty="0">
                <a:sym typeface="Wingdings" pitchFamily="2" charset="2"/>
              </a:rPr>
              <a:t>orphan </a:t>
            </a:r>
            <a:r>
              <a:rPr lang="ru-RU" dirty="0">
                <a:sym typeface="Wingdings" pitchFamily="2" charset="2"/>
              </a:rPr>
              <a:t>портов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Изоляция </a:t>
            </a:r>
            <a:r>
              <a:rPr lang="en-US" dirty="0"/>
              <a:t>Orphan </a:t>
            </a:r>
            <a:r>
              <a:rPr lang="ru-RU" dirty="0"/>
              <a:t>портов</a:t>
            </a:r>
          </a:p>
        </p:txBody>
      </p:sp>
    </p:spTree>
    <p:extLst>
      <p:ext uri="{BB962C8B-B14F-4D97-AF65-F5344CB8AC3E}">
        <p14:creationId xmlns:p14="http://schemas.microsoft.com/office/powerpoint/2010/main" val="23731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физических коммутатора</a:t>
            </a:r>
          </a:p>
          <a:p>
            <a:pPr lvl="1"/>
            <a:r>
              <a:rPr lang="ru-RU" dirty="0"/>
              <a:t>их называют </a:t>
            </a:r>
            <a:r>
              <a:rPr lang="en-US" dirty="0"/>
              <a:t>“</a:t>
            </a:r>
            <a:r>
              <a:rPr lang="en-US" dirty="0" err="1"/>
              <a:t>vPC</a:t>
            </a:r>
            <a:r>
              <a:rPr lang="en-US" dirty="0"/>
              <a:t> peer”</a:t>
            </a:r>
            <a:endParaRPr lang="ru-RU" dirty="0"/>
          </a:p>
          <a:p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домен</a:t>
            </a:r>
            <a:endParaRPr lang="en-US" dirty="0"/>
          </a:p>
          <a:p>
            <a:pPr lvl="1"/>
            <a:r>
              <a:rPr lang="en-US" dirty="0"/>
              <a:t>domain ID</a:t>
            </a:r>
          </a:p>
          <a:p>
            <a:r>
              <a:rPr lang="ru-RU" dirty="0"/>
              <a:t>Интерфейс </a:t>
            </a:r>
            <a:r>
              <a:rPr lang="en-US" dirty="0"/>
              <a:t>peer-keepalive</a:t>
            </a:r>
          </a:p>
          <a:p>
            <a:pPr lvl="1"/>
            <a:r>
              <a:rPr lang="en-US" dirty="0" err="1"/>
              <a:t>udp</a:t>
            </a:r>
            <a:r>
              <a:rPr lang="en-US" dirty="0"/>
              <a:t> ping </a:t>
            </a:r>
            <a:r>
              <a:rPr lang="ru-RU" dirty="0"/>
              <a:t>между пирами</a:t>
            </a:r>
            <a:endParaRPr lang="en-US" dirty="0"/>
          </a:p>
          <a:p>
            <a:r>
              <a:rPr lang="ru-RU" dirty="0"/>
              <a:t>Интерфейс </a:t>
            </a:r>
            <a:r>
              <a:rPr lang="en-US" dirty="0"/>
              <a:t>peer-link</a:t>
            </a:r>
            <a:endParaRPr lang="ru-RU" dirty="0"/>
          </a:p>
          <a:p>
            <a:pPr lvl="1"/>
            <a:r>
              <a:rPr lang="ru-RU" dirty="0"/>
              <a:t>синхронизация параметров поверх </a:t>
            </a:r>
            <a:r>
              <a:rPr lang="en-US" dirty="0" err="1"/>
              <a:t>CFSoE</a:t>
            </a:r>
            <a:endParaRPr lang="ru-RU" dirty="0"/>
          </a:p>
          <a:p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интерфейса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Основные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3787213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6F70C-58F7-9B4F-955C-BF1C8E5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 маршрутизация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30538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</a:t>
            </a:r>
            <a:r>
              <a:rPr lang="ru-RU" dirty="0" err="1"/>
              <a:t>т.з</a:t>
            </a:r>
            <a:r>
              <a:rPr lang="ru-RU" dirty="0"/>
              <a:t>. </a:t>
            </a:r>
            <a:r>
              <a:rPr lang="en-US" dirty="0"/>
              <a:t>L3,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коммутаторы представляют собой два абсолютно независимых устройства</a:t>
            </a:r>
          </a:p>
          <a:p>
            <a:r>
              <a:rPr lang="ru-RU" dirty="0"/>
              <a:t>Технически, можно не смешивать </a:t>
            </a:r>
            <a:r>
              <a:rPr lang="en-US" dirty="0"/>
              <a:t>L2 </a:t>
            </a:r>
            <a:r>
              <a:rPr lang="ru-RU" dirty="0"/>
              <a:t>и </a:t>
            </a:r>
            <a:r>
              <a:rPr lang="en-US" dirty="0"/>
              <a:t>L3</a:t>
            </a:r>
          </a:p>
          <a:p>
            <a:r>
              <a:rPr lang="ru-RU" dirty="0"/>
              <a:t>Использовать для </a:t>
            </a:r>
            <a:r>
              <a:rPr lang="en-US" dirty="0"/>
              <a:t>L3</a:t>
            </a:r>
            <a:r>
              <a:rPr lang="ru-RU" dirty="0"/>
              <a:t> отдельные интерфейсы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и маршрутизация</a:t>
            </a:r>
          </a:p>
        </p:txBody>
      </p:sp>
    </p:spTree>
    <p:extLst>
      <p:ext uri="{BB962C8B-B14F-4D97-AF65-F5344CB8AC3E}">
        <p14:creationId xmlns:p14="http://schemas.microsoft.com/office/powerpoint/2010/main" val="3398379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1722"/>
            <a:ext cx="6440424" cy="5135241"/>
          </a:xfrm>
        </p:spPr>
        <p:txBody>
          <a:bodyPr/>
          <a:lstStyle/>
          <a:p>
            <a:r>
              <a:rPr lang="ru-RU" dirty="0"/>
              <a:t>Иногда есть необходимость настроить маршрутизацию поверх </a:t>
            </a:r>
            <a:r>
              <a:rPr lang="en-US" dirty="0" err="1"/>
              <a:t>vPC</a:t>
            </a:r>
            <a:endParaRPr lang="en-US" dirty="0"/>
          </a:p>
          <a:p>
            <a:r>
              <a:rPr lang="ru-RU" dirty="0"/>
              <a:t>При прохождении через </a:t>
            </a:r>
            <a:r>
              <a:rPr lang="en-US" dirty="0"/>
              <a:t>peer—link</a:t>
            </a:r>
            <a:r>
              <a:rPr lang="ru-RU" dirty="0"/>
              <a:t> уменьшается </a:t>
            </a:r>
            <a:r>
              <a:rPr lang="en-US" dirty="0"/>
              <a:t>TTL</a:t>
            </a:r>
          </a:p>
          <a:p>
            <a:pPr lvl="1"/>
            <a:r>
              <a:rPr lang="ru-RU" dirty="0"/>
              <a:t>как результат – невозможно построение </a:t>
            </a:r>
            <a:r>
              <a:rPr lang="en-US" dirty="0"/>
              <a:t>OSPF </a:t>
            </a:r>
            <a:r>
              <a:rPr lang="ru-RU" dirty="0"/>
              <a:t>соседства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Маршрутизация поверх </a:t>
            </a:r>
            <a:r>
              <a:rPr lang="en-US" dirty="0" err="1"/>
              <a:t>vPC</a:t>
            </a:r>
            <a:endParaRPr lang="ru-RU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A6D731E-5133-E645-A329-E614888C0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14" y="1558368"/>
            <a:ext cx="5069486" cy="461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82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Решение – отключить уменьшение </a:t>
            </a:r>
            <a:r>
              <a:rPr lang="en-US" dirty="0"/>
              <a:t>TTL</a:t>
            </a:r>
            <a:endParaRPr lang="ru-RU" dirty="0"/>
          </a:p>
          <a:p>
            <a:r>
              <a:rPr lang="ru-RU" dirty="0"/>
              <a:t>В зависимости от платформы, поддерживаются различные сценарии</a:t>
            </a:r>
          </a:p>
          <a:p>
            <a:r>
              <a:rPr lang="ru-RU" dirty="0"/>
              <a:t>Подробнее: </a:t>
            </a:r>
            <a:r>
              <a:rPr lang="en-GB" dirty="0">
                <a:hlinkClick r:id="rId2"/>
              </a:rPr>
              <a:t>https://www.cisco.com/c/en/us/support/docs/ip/ip-routing/118997-technote-nexus-00.html</a:t>
            </a:r>
            <a:r>
              <a:rPr lang="ru-RU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ru-RU" dirty="0"/>
              <a:t>Маршрутизация поверх </a:t>
            </a:r>
            <a:r>
              <a:rPr lang="en-US" dirty="0" err="1"/>
              <a:t>vPC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401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овокупность</a:t>
            </a:r>
            <a:r>
              <a:rPr lang="ru-RU" dirty="0"/>
              <a:t> из </a:t>
            </a:r>
            <a:r>
              <a:rPr lang="en-GB" dirty="0" err="1"/>
              <a:t>vPC</a:t>
            </a:r>
            <a:r>
              <a:rPr lang="en-GB" dirty="0"/>
              <a:t>-peer </a:t>
            </a:r>
            <a:r>
              <a:rPr lang="ru-RU" dirty="0"/>
              <a:t>устройств, интерфейса </a:t>
            </a:r>
            <a:r>
              <a:rPr lang="en-GB" dirty="0" err="1"/>
              <a:t>vPC</a:t>
            </a:r>
            <a:r>
              <a:rPr lang="en-GB" dirty="0"/>
              <a:t> peer-keepalive </a:t>
            </a:r>
            <a:r>
              <a:rPr lang="ru-RU" dirty="0"/>
              <a:t>и всех портов </a:t>
            </a:r>
            <a:r>
              <a:rPr lang="en-GB" dirty="0" err="1"/>
              <a:t>vPC</a:t>
            </a:r>
            <a:r>
              <a:rPr lang="en-GB" dirty="0"/>
              <a:t> member</a:t>
            </a:r>
            <a:endParaRPr lang="ru-RU" dirty="0"/>
          </a:p>
          <a:p>
            <a:r>
              <a:rPr lang="ru-RU" dirty="0"/>
              <a:t>Основной параметр – </a:t>
            </a:r>
            <a:r>
              <a:rPr lang="en-GB" dirty="0"/>
              <a:t>domain ID</a:t>
            </a:r>
          </a:p>
          <a:p>
            <a:pPr lvl="1"/>
            <a:r>
              <a:rPr lang="ru-RU" dirty="0"/>
              <a:t>используется </a:t>
            </a:r>
            <a:r>
              <a:rPr lang="ru-RU"/>
              <a:t>для формирования </a:t>
            </a:r>
            <a:r>
              <a:rPr lang="en-US" dirty="0"/>
              <a:t>LACP ID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домен</a:t>
            </a:r>
          </a:p>
        </p:txBody>
      </p:sp>
    </p:spTree>
    <p:extLst>
      <p:ext uri="{BB962C8B-B14F-4D97-AF65-F5344CB8AC3E}">
        <p14:creationId xmlns:p14="http://schemas.microsoft.com/office/powerpoint/2010/main" val="86663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коммутаторами для периодической отсылки </a:t>
            </a:r>
            <a:r>
              <a:rPr lang="en-GB" dirty="0"/>
              <a:t>keepalive’</a:t>
            </a:r>
            <a:r>
              <a:rPr lang="ru-RU" dirty="0" err="1"/>
              <a:t>ов</a:t>
            </a:r>
            <a:r>
              <a:rPr lang="ru-RU" dirty="0"/>
              <a:t> и мониторинга состояния соседа</a:t>
            </a:r>
          </a:p>
          <a:p>
            <a:r>
              <a:rPr lang="ru-RU" dirty="0"/>
              <a:t>Обычный </a:t>
            </a:r>
            <a:r>
              <a:rPr lang="en-GB" dirty="0"/>
              <a:t>L3</a:t>
            </a:r>
            <a:r>
              <a:rPr lang="ru-RU" dirty="0"/>
              <a:t> интерфейс</a:t>
            </a:r>
          </a:p>
          <a:p>
            <a:pPr lvl="1"/>
            <a:r>
              <a:rPr lang="ru-RU" dirty="0"/>
              <a:t>между коммутаторами должна быть </a:t>
            </a:r>
            <a:r>
              <a:rPr lang="en-US" dirty="0"/>
              <a:t>L3 </a:t>
            </a:r>
            <a:r>
              <a:rPr lang="ru-RU" dirty="0"/>
              <a:t>связность (любая)</a:t>
            </a:r>
          </a:p>
          <a:p>
            <a:r>
              <a:rPr lang="ru-RU" dirty="0"/>
              <a:t>Есть два таймаута</a:t>
            </a:r>
          </a:p>
          <a:p>
            <a:pPr lvl="1"/>
            <a:r>
              <a:rPr lang="en-US" dirty="0"/>
              <a:t>hold-timeout</a:t>
            </a:r>
          </a:p>
          <a:p>
            <a:pPr lvl="1"/>
            <a:r>
              <a:rPr lang="en-US" dirty="0"/>
              <a:t>timeout</a:t>
            </a:r>
          </a:p>
          <a:p>
            <a:pPr lvl="2"/>
            <a:r>
              <a:rPr lang="ru-RU" dirty="0"/>
              <a:t>стартует в момент, когда счетчик </a:t>
            </a:r>
            <a:r>
              <a:rPr lang="en-GB" dirty="0"/>
              <a:t>hold-timeout </a:t>
            </a:r>
            <a:r>
              <a:rPr lang="ru-RU" dirty="0"/>
              <a:t>достигает нуля</a:t>
            </a:r>
            <a:endParaRPr lang="en-US" dirty="0"/>
          </a:p>
          <a:p>
            <a:pPr lvl="2"/>
            <a:r>
              <a:rPr lang="ru-RU" dirty="0"/>
              <a:t>при обнулении </a:t>
            </a:r>
            <a:r>
              <a:rPr lang="en-US" dirty="0"/>
              <a:t>secondary </a:t>
            </a:r>
            <a:r>
              <a:rPr lang="ru-RU" dirty="0"/>
              <a:t>берёт на себя роль </a:t>
            </a:r>
            <a:r>
              <a:rPr lang="en-US" dirty="0"/>
              <a:t>active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/>
              <a:t>Peer-keepalive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41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Коммутаторы договариваются кто будет </a:t>
            </a:r>
            <a:r>
              <a:rPr lang="en-US" dirty="0"/>
              <a:t>primary, </a:t>
            </a:r>
            <a:r>
              <a:rPr lang="ru-RU" dirty="0"/>
              <a:t>кто </a:t>
            </a:r>
            <a:r>
              <a:rPr lang="en-US" dirty="0"/>
              <a:t>secondary</a:t>
            </a:r>
          </a:p>
          <a:p>
            <a:pPr lvl="1"/>
            <a:r>
              <a:rPr lang="ru-RU" dirty="0"/>
              <a:t>выбор на основе </a:t>
            </a:r>
            <a:r>
              <a:rPr lang="en-US" dirty="0"/>
              <a:t>MAC +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ru-RU" dirty="0"/>
              <a:t>приоритет</a:t>
            </a:r>
          </a:p>
          <a:p>
            <a:pPr lvl="1"/>
            <a:r>
              <a:rPr lang="ru-RU" dirty="0"/>
              <a:t>по сути неважно кто кем будет</a:t>
            </a:r>
          </a:p>
          <a:p>
            <a:pPr lvl="2"/>
            <a:r>
              <a:rPr lang="ru-RU" dirty="0"/>
              <a:t>за редким исключением </a:t>
            </a:r>
            <a:r>
              <a:rPr lang="ru-RU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ru-RU" dirty="0"/>
              <a:t>Обязательно </a:t>
            </a:r>
            <a:r>
              <a:rPr lang="en-US" dirty="0"/>
              <a:t>port-channel, </a:t>
            </a:r>
            <a:r>
              <a:rPr lang="ru-RU" dirty="0"/>
              <a:t>минимум 10 Гбит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/>
              <a:t>Peer-link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82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Протокол, используемые для синхронизации различных состояний между </a:t>
            </a:r>
            <a:r>
              <a:rPr lang="en-US" dirty="0" err="1"/>
              <a:t>vPC</a:t>
            </a:r>
            <a:r>
              <a:rPr lang="ru-RU" dirty="0"/>
              <a:t>-</a:t>
            </a:r>
            <a:r>
              <a:rPr lang="en-US" dirty="0"/>
              <a:t>peer </a:t>
            </a:r>
            <a:r>
              <a:rPr lang="ru-RU" dirty="0"/>
              <a:t>коммутаторами</a:t>
            </a:r>
          </a:p>
          <a:p>
            <a:r>
              <a:rPr lang="en-US" dirty="0" err="1"/>
              <a:t>CFSoverEthernet</a:t>
            </a:r>
            <a:r>
              <a:rPr lang="en-US" dirty="0"/>
              <a:t> </a:t>
            </a:r>
            <a:r>
              <a:rPr lang="ru-RU" dirty="0"/>
              <a:t>включается автоматически после включения </a:t>
            </a:r>
            <a:r>
              <a:rPr lang="en-US" dirty="0"/>
              <a:t>feature </a:t>
            </a:r>
            <a:r>
              <a:rPr lang="en-US" dirty="0" err="1"/>
              <a:t>vpc</a:t>
            </a:r>
            <a:endParaRPr lang="en-US" dirty="0"/>
          </a:p>
          <a:p>
            <a:r>
              <a:rPr lang="en-US" i="1" dirty="0"/>
              <a:t>show </a:t>
            </a:r>
            <a:r>
              <a:rPr lang="en-US" i="1" dirty="0" err="1"/>
              <a:t>cfs</a:t>
            </a:r>
            <a:r>
              <a:rPr lang="en-US" i="1" dirty="0"/>
              <a:t> application</a:t>
            </a:r>
            <a:endParaRPr lang="ru-RU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US" dirty="0"/>
              <a:t>Cisco Fabric Services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28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Большинство настроек двух коммутаторов в </a:t>
            </a:r>
            <a:r>
              <a:rPr lang="en-GB" dirty="0" err="1"/>
              <a:t>vPC</a:t>
            </a:r>
            <a:r>
              <a:rPr lang="en-GB" dirty="0"/>
              <a:t> </a:t>
            </a:r>
            <a:r>
              <a:rPr lang="ru-RU" dirty="0"/>
              <a:t>домене должны быть идентичны</a:t>
            </a:r>
            <a:endParaRPr lang="en-US" dirty="0"/>
          </a:p>
          <a:p>
            <a:r>
              <a:rPr lang="ru-RU" dirty="0"/>
              <a:t>Конфигурация сравнивается посредством </a:t>
            </a:r>
            <a:r>
              <a:rPr lang="en-US" dirty="0" err="1"/>
              <a:t>CFSoE</a:t>
            </a:r>
            <a:endParaRPr lang="en-US" dirty="0"/>
          </a:p>
          <a:p>
            <a:r>
              <a:rPr lang="ru-RU" dirty="0"/>
              <a:t>Проверка реализована с помощью двух типов</a:t>
            </a:r>
          </a:p>
          <a:p>
            <a:pPr lvl="1"/>
            <a:r>
              <a:rPr lang="ru-RU" dirty="0"/>
              <a:t>тип 1</a:t>
            </a:r>
          </a:p>
          <a:p>
            <a:pPr lvl="1"/>
            <a:r>
              <a:rPr lang="ru-RU" dirty="0"/>
              <a:t>тип 2</a:t>
            </a:r>
            <a:endParaRPr lang="en-US" dirty="0"/>
          </a:p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Virtual Port-Channel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pPr algn="ctr"/>
            <a:r>
              <a:rPr lang="en-GB" dirty="0"/>
              <a:t>Compatibility </a:t>
            </a:r>
            <a:r>
              <a:rPr lang="ru-RU" dirty="0"/>
              <a:t>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274700607"/>
      </p:ext>
    </p:extLst>
  </p:cSld>
  <p:clrMapOvr>
    <a:masterClrMapping/>
  </p:clrMapOvr>
</p:sld>
</file>

<file path=ppt/theme/theme1.xml><?xml version="1.0" encoding="utf-8"?>
<a:theme xmlns:a="http://schemas.openxmlformats.org/drawingml/2006/main" name="Net4everyon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6018</TotalTime>
  <Words>1301</Words>
  <Application>Microsoft Macintosh PowerPoint</Application>
  <PresentationFormat>Widescreen</PresentationFormat>
  <Paragraphs>270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Net4everyone</vt:lpstr>
      <vt:lpstr>Virtual Port-Channel</vt:lpstr>
      <vt:lpstr>Темы модуля</vt:lpstr>
      <vt:lpstr>Архитектура vPC</vt:lpstr>
      <vt:lpstr>Основные компоненты</vt:lpstr>
      <vt:lpstr>vPC домен</vt:lpstr>
      <vt:lpstr>Peer-keepalive</vt:lpstr>
      <vt:lpstr>Peer-link</vt:lpstr>
      <vt:lpstr>Cisco Fabric Services</vt:lpstr>
      <vt:lpstr>Compatibility параметры</vt:lpstr>
      <vt:lpstr>vPC проверка первого типа</vt:lpstr>
      <vt:lpstr>Глобальные параметры первого типа</vt:lpstr>
      <vt:lpstr>Интерфейсные параметры первого типа</vt:lpstr>
      <vt:lpstr>Параметры второго типа</vt:lpstr>
      <vt:lpstr>Graceful проверка настроек vPC</vt:lpstr>
      <vt:lpstr>vPC и смежные технологии</vt:lpstr>
      <vt:lpstr>vPC Peer-Gateway</vt:lpstr>
      <vt:lpstr>vPC Peer-Switch</vt:lpstr>
      <vt:lpstr>vPC Pseudo Node</vt:lpstr>
      <vt:lpstr>vPC и LACP</vt:lpstr>
      <vt:lpstr>vPC и ARP</vt:lpstr>
      <vt:lpstr>vPC и маршрутизация</vt:lpstr>
      <vt:lpstr>vPC и Orphan интерфейсы</vt:lpstr>
      <vt:lpstr>Вопросы по дизайну</vt:lpstr>
      <vt:lpstr>Общие рекомендации</vt:lpstr>
      <vt:lpstr>Выбор Peer-Keepalive</vt:lpstr>
      <vt:lpstr>Bridge Assurance</vt:lpstr>
      <vt:lpstr>UDLD</vt:lpstr>
      <vt:lpstr>Типы шасси</vt:lpstr>
      <vt:lpstr>Организация DCI</vt:lpstr>
      <vt:lpstr>DCI с помощью vPC</vt:lpstr>
      <vt:lpstr>Основные моменты</vt:lpstr>
      <vt:lpstr>Неполадки в vPC</vt:lpstr>
      <vt:lpstr>Отказ peer-link</vt:lpstr>
      <vt:lpstr>Отказ peer-link</vt:lpstr>
      <vt:lpstr>Восстановление после сбоя</vt:lpstr>
      <vt:lpstr>Восстановление после сбоя</vt:lpstr>
      <vt:lpstr>Изоляция Orphan портов</vt:lpstr>
      <vt:lpstr>Изоляция Orphan портов</vt:lpstr>
      <vt:lpstr>Изоляция Orphan портов</vt:lpstr>
      <vt:lpstr>vPC и маршрутизация</vt:lpstr>
      <vt:lpstr>vPC и маршрутизация</vt:lpstr>
      <vt:lpstr>Маршрутизация поверх vPC</vt:lpstr>
      <vt:lpstr>Маршрутизация поверх vPC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DMVPN</dc:title>
  <dc:subject/>
  <dc:creator>Alexey Gusev</dc:creator>
  <cp:keywords/>
  <dc:description/>
  <cp:lastModifiedBy>Alexey Gusev -X (alexguse - Flint Russia at Cisco)</cp:lastModifiedBy>
  <cp:revision>138</cp:revision>
  <dcterms:created xsi:type="dcterms:W3CDTF">2018-01-01T14:19:21Z</dcterms:created>
  <dcterms:modified xsi:type="dcterms:W3CDTF">2021-08-09T21:41:14Z</dcterms:modified>
  <cp:category/>
</cp:coreProperties>
</file>