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6" r:id="rId2"/>
    <p:sldId id="258" r:id="rId3"/>
    <p:sldId id="259" r:id="rId4"/>
    <p:sldId id="264" r:id="rId5"/>
    <p:sldId id="295" r:id="rId6"/>
    <p:sldId id="296" r:id="rId7"/>
    <p:sldId id="309" r:id="rId8"/>
    <p:sldId id="298" r:id="rId9"/>
    <p:sldId id="303" r:id="rId10"/>
    <p:sldId id="305" r:id="rId11"/>
    <p:sldId id="306" r:id="rId12"/>
    <p:sldId id="307" r:id="rId13"/>
    <p:sldId id="308" r:id="rId14"/>
    <p:sldId id="297" r:id="rId15"/>
    <p:sldId id="299" r:id="rId16"/>
    <p:sldId id="304" r:id="rId17"/>
    <p:sldId id="300" r:id="rId18"/>
    <p:sldId id="301" r:id="rId19"/>
    <p:sldId id="302" r:id="rId20"/>
    <p:sldId id="278" r:id="rId21"/>
  </p:sldIdLst>
  <p:sldSz cx="9144000" cy="5143500" type="screen16x9"/>
  <p:notesSz cx="6858000" cy="9144000"/>
  <p:embeddedFontLst>
    <p:embeddedFont>
      <p:font typeface="Patrick Hand SC" panose="00000500000000000000" pitchFamily="2" charset="0"/>
      <p:regular r:id="rId23"/>
    </p:embeddedFont>
    <p:embeddedFont>
      <p:font typeface="Sniglet"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FE69DF-D11E-49BA-B546-6195E4E87960}">
  <a:tblStyle styleId="{F7FE69DF-D11E-49BA-B546-6195E4E8796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D46E14-F3A6-45BD-AA53-69B63E3B44A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142" d="100"/>
          <a:sy n="142" d="100"/>
        </p:scale>
        <p:origin x="7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14E5B99-46F5-4235-E87C-7A7F658F1723}"/>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03648D40-8C02-24C7-0195-6658EF864C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9F7412EA-570E-B9E5-2931-961A7A8F72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169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716A17CB-0BDE-DFED-BE75-A210EA2D63BD}"/>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A64014D8-FE6D-BEE9-5ED2-29D96F394B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51BC1073-45AF-8342-E486-16E6AC0F73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915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02150E44-80FA-243B-8E86-1B7039CEAA59}"/>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341569BC-21CA-2D9A-802B-7421C2E08B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F9FADDC7-3985-D069-E90A-CB456F6BCE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108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710F116E-F7F9-FEC7-62F7-0AC81DA48F04}"/>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A6E176AF-B6C7-8A96-9AA1-075C8A2EBE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E12BCC34-5248-F473-CAE1-05775F6418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925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B404C0DF-4C8D-F14A-3865-8DB7ECE11941}"/>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62B1F5E2-6E7B-0355-6F64-D8DC1C9EE8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BAA3EE12-3E0D-3D69-0E13-8AD5F7F032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6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55871F5D-6F7B-76B2-96C2-57C120EC5500}"/>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15F50DBC-58F1-8977-7274-B99096E6D5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6257119C-B5BF-301A-F2C5-CBC1A6B384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092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8080B0E9-5E97-C2B0-CF08-5CB90A648414}"/>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9D766B12-1D41-B610-D3DB-1D5CA63F53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54F46CC7-FBA4-4D18-764F-52317DFCE6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156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231D1F94-54CA-48EF-D7E6-C7B1A947716E}"/>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2353A8F9-B721-E7AB-AB7F-E725DA75DA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892C87F4-FBD1-3BEC-E4CB-2A21E9AFB6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827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B7810AF3-67BC-9D9E-A6E5-F4BD1B00D1CF}"/>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938C8459-E925-0E7A-F4D4-869C08A99C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E5D89A9A-9D80-88AD-76DB-20FF377A2C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0729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7F2C7C95-F2CB-9EB7-AB3B-2581A55E9451}"/>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AB681550-997A-2A6C-494E-3281C32CB7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BB1C4156-6EF5-AFA3-E0A0-DAAA4D4EFF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14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A58EA650-7A81-46CB-062F-770A8CA42D49}"/>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64D37FDB-51B7-DF67-2898-F1B8351BCE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7912DD53-EF20-4951-214A-311724E905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048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72F4DD6A-CF9E-0FD3-2AFE-1C1A0CEBB948}"/>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F33C6082-549E-9F6C-A4E0-AF56645623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E2E0A968-FEF4-B0DC-7258-22532E0106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145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FA748ED7-6111-A254-F884-B60F4365C875}"/>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5A049C34-160E-A3DA-530D-42826DB4E6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020778D0-0729-2E24-9312-67015967B8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8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6738100E-92B6-CAC7-4E68-13C212F75490}"/>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C4C3010C-6496-73B8-8D68-3EB3D4C11F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9904AA85-82D5-0DAC-A844-F0FC71D1CB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890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B809F770-FAC4-0E66-B5C4-0811FAA775BB}"/>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6B83EA8F-6D6D-11E8-BC3D-6F0986FB6F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D8D34C14-9AAA-D4E1-854C-7EFE1E461D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359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15525" y="1991825"/>
            <a:ext cx="5585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821550" y="1507150"/>
            <a:ext cx="5500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0"/>
            </a:lvl1pPr>
            <a:lvl2pPr lvl="1" rtl="0">
              <a:spcBef>
                <a:spcPts val="0"/>
              </a:spcBef>
              <a:spcAft>
                <a:spcPts val="0"/>
              </a:spcAft>
              <a:buSzPts val="4800"/>
              <a:buNone/>
              <a:defRPr sz="4800" b="0"/>
            </a:lvl2pPr>
            <a:lvl3pPr lvl="2" rtl="0">
              <a:spcBef>
                <a:spcPts val="0"/>
              </a:spcBef>
              <a:spcAft>
                <a:spcPts val="0"/>
              </a:spcAft>
              <a:buSzPts val="4800"/>
              <a:buNone/>
              <a:defRPr sz="4800" b="0"/>
            </a:lvl3pPr>
            <a:lvl4pPr lvl="3" rtl="0">
              <a:spcBef>
                <a:spcPts val="0"/>
              </a:spcBef>
              <a:spcAft>
                <a:spcPts val="0"/>
              </a:spcAft>
              <a:buSzPts val="4800"/>
              <a:buNone/>
              <a:defRPr sz="4800" b="0"/>
            </a:lvl4pPr>
            <a:lvl5pPr lvl="4" rtl="0">
              <a:spcBef>
                <a:spcPts val="0"/>
              </a:spcBef>
              <a:spcAft>
                <a:spcPts val="0"/>
              </a:spcAft>
              <a:buSzPts val="4800"/>
              <a:buNone/>
              <a:defRPr sz="4800" b="0"/>
            </a:lvl5pPr>
            <a:lvl6pPr lvl="5" rtl="0">
              <a:spcBef>
                <a:spcPts val="0"/>
              </a:spcBef>
              <a:spcAft>
                <a:spcPts val="0"/>
              </a:spcAft>
              <a:buSzPts val="4800"/>
              <a:buNone/>
              <a:defRPr sz="4800" b="0"/>
            </a:lvl6pPr>
            <a:lvl7pPr lvl="6" rtl="0">
              <a:spcBef>
                <a:spcPts val="0"/>
              </a:spcBef>
              <a:spcAft>
                <a:spcPts val="0"/>
              </a:spcAft>
              <a:buSzPts val="4800"/>
              <a:buNone/>
              <a:defRPr sz="4800" b="0"/>
            </a:lvl7pPr>
            <a:lvl8pPr lvl="7" rtl="0">
              <a:spcBef>
                <a:spcPts val="0"/>
              </a:spcBef>
              <a:spcAft>
                <a:spcPts val="0"/>
              </a:spcAft>
              <a:buSzPts val="4800"/>
              <a:buNone/>
              <a:defRPr sz="4800" b="0"/>
            </a:lvl8pPr>
            <a:lvl9pPr lvl="8" rtl="0">
              <a:spcBef>
                <a:spcPts val="0"/>
              </a:spcBef>
              <a:spcAft>
                <a:spcPts val="0"/>
              </a:spcAft>
              <a:buSzPts val="4800"/>
              <a:buNone/>
              <a:defRPr sz="4800" b="0"/>
            </a:lvl9pPr>
          </a:lstStyle>
          <a:p>
            <a:endParaRPr/>
          </a:p>
        </p:txBody>
      </p:sp>
      <p:sp>
        <p:nvSpPr>
          <p:cNvPr id="13" name="Google Shape;13;p3"/>
          <p:cNvSpPr txBox="1">
            <a:spLocks noGrp="1"/>
          </p:cNvSpPr>
          <p:nvPr>
            <p:ph type="subTitle" idx="1"/>
          </p:nvPr>
        </p:nvSpPr>
        <p:spPr>
          <a:xfrm>
            <a:off x="1821550" y="2535254"/>
            <a:ext cx="5500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4" name="Google Shape;14;p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5"/>
          <p:cNvSpPr txBox="1">
            <a:spLocks noGrp="1"/>
          </p:cNvSpPr>
          <p:nvPr>
            <p:ph type="body" idx="1"/>
          </p:nvPr>
        </p:nvSpPr>
        <p:spPr>
          <a:xfrm>
            <a:off x="1049500" y="1437426"/>
            <a:ext cx="7020900" cy="270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2" name="Google Shape;22;p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7"/>
          <p:cNvSpPr txBox="1">
            <a:spLocks noGrp="1"/>
          </p:cNvSpPr>
          <p:nvPr>
            <p:ph type="body" idx="1"/>
          </p:nvPr>
        </p:nvSpPr>
        <p:spPr>
          <a:xfrm>
            <a:off x="1081850" y="1435525"/>
            <a:ext cx="2229300" cy="2847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1" name="Google Shape;31;p7"/>
          <p:cNvSpPr txBox="1">
            <a:spLocks noGrp="1"/>
          </p:cNvSpPr>
          <p:nvPr>
            <p:ph type="body" idx="2"/>
          </p:nvPr>
        </p:nvSpPr>
        <p:spPr>
          <a:xfrm>
            <a:off x="3425300" y="1435525"/>
            <a:ext cx="2229300" cy="2847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2" name="Google Shape;32;p7"/>
          <p:cNvSpPr txBox="1">
            <a:spLocks noGrp="1"/>
          </p:cNvSpPr>
          <p:nvPr>
            <p:ph type="body" idx="3"/>
          </p:nvPr>
        </p:nvSpPr>
        <p:spPr>
          <a:xfrm>
            <a:off x="5768751" y="1435525"/>
            <a:ext cx="2229300" cy="2847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3" name="Google Shape;33;p7"/>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9500" y="796175"/>
            <a:ext cx="7020900" cy="7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1pPr>
            <a:lvl2pPr lvl="1">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2pPr>
            <a:lvl3pPr lvl="2">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3pPr>
            <a:lvl4pPr lvl="3">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4pPr>
            <a:lvl5pPr lvl="4">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5pPr>
            <a:lvl6pPr lvl="5">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6pPr>
            <a:lvl7pPr lvl="6">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7pPr>
            <a:lvl8pPr lvl="7">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8pPr>
            <a:lvl9pPr lvl="8">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049500" y="1437426"/>
            <a:ext cx="7020900" cy="2706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100">
                <a:solidFill>
                  <a:srgbClr val="FFFFFF"/>
                </a:solidFill>
                <a:latin typeface="Sniglet"/>
                <a:ea typeface="Sniglet"/>
                <a:cs typeface="Sniglet"/>
                <a:sym typeface="Sniglet"/>
              </a:defRPr>
            </a:lvl1pPr>
            <a:lvl2pPr lvl="1" algn="r">
              <a:buNone/>
              <a:defRPr sz="1100">
                <a:solidFill>
                  <a:srgbClr val="FFFFFF"/>
                </a:solidFill>
                <a:latin typeface="Sniglet"/>
                <a:ea typeface="Sniglet"/>
                <a:cs typeface="Sniglet"/>
                <a:sym typeface="Sniglet"/>
              </a:defRPr>
            </a:lvl2pPr>
            <a:lvl3pPr lvl="2" algn="r">
              <a:buNone/>
              <a:defRPr sz="1100">
                <a:solidFill>
                  <a:srgbClr val="FFFFFF"/>
                </a:solidFill>
                <a:latin typeface="Sniglet"/>
                <a:ea typeface="Sniglet"/>
                <a:cs typeface="Sniglet"/>
                <a:sym typeface="Sniglet"/>
              </a:defRPr>
            </a:lvl3pPr>
            <a:lvl4pPr lvl="3" algn="r">
              <a:buNone/>
              <a:defRPr sz="1100">
                <a:solidFill>
                  <a:srgbClr val="FFFFFF"/>
                </a:solidFill>
                <a:latin typeface="Sniglet"/>
                <a:ea typeface="Sniglet"/>
                <a:cs typeface="Sniglet"/>
                <a:sym typeface="Sniglet"/>
              </a:defRPr>
            </a:lvl4pPr>
            <a:lvl5pPr lvl="4" algn="r">
              <a:buNone/>
              <a:defRPr sz="1100">
                <a:solidFill>
                  <a:srgbClr val="FFFFFF"/>
                </a:solidFill>
                <a:latin typeface="Sniglet"/>
                <a:ea typeface="Sniglet"/>
                <a:cs typeface="Sniglet"/>
                <a:sym typeface="Sniglet"/>
              </a:defRPr>
            </a:lvl5pPr>
            <a:lvl6pPr lvl="5" algn="r">
              <a:buNone/>
              <a:defRPr sz="1100">
                <a:solidFill>
                  <a:srgbClr val="FFFFFF"/>
                </a:solidFill>
                <a:latin typeface="Sniglet"/>
                <a:ea typeface="Sniglet"/>
                <a:cs typeface="Sniglet"/>
                <a:sym typeface="Sniglet"/>
              </a:defRPr>
            </a:lvl6pPr>
            <a:lvl7pPr lvl="6" algn="r">
              <a:buNone/>
              <a:defRPr sz="1100">
                <a:solidFill>
                  <a:srgbClr val="FFFFFF"/>
                </a:solidFill>
                <a:latin typeface="Sniglet"/>
                <a:ea typeface="Sniglet"/>
                <a:cs typeface="Sniglet"/>
                <a:sym typeface="Sniglet"/>
              </a:defRPr>
            </a:lvl7pPr>
            <a:lvl8pPr lvl="7" algn="r">
              <a:buNone/>
              <a:defRPr sz="1100">
                <a:solidFill>
                  <a:srgbClr val="FFFFFF"/>
                </a:solidFill>
                <a:latin typeface="Sniglet"/>
                <a:ea typeface="Sniglet"/>
                <a:cs typeface="Sniglet"/>
                <a:sym typeface="Sniglet"/>
              </a:defRPr>
            </a:lvl8pPr>
            <a:lvl9pPr lvl="8" algn="r">
              <a:buNone/>
              <a:defRPr sz="1100">
                <a:solidFill>
                  <a:srgbClr val="FFFFFF"/>
                </a:solidFill>
                <a:latin typeface="Sniglet"/>
                <a:ea typeface="Sniglet"/>
                <a:cs typeface="Sniglet"/>
                <a:sym typeface="Snigle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ctrTitle"/>
          </p:nvPr>
        </p:nvSpPr>
        <p:spPr>
          <a:xfrm>
            <a:off x="1181452" y="950610"/>
            <a:ext cx="5585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welcome</a:t>
            </a:r>
            <a:endParaRPr dirty="0"/>
          </a:p>
        </p:txBody>
      </p:sp>
      <p:sp>
        <p:nvSpPr>
          <p:cNvPr id="2" name="Google Shape;49;p12">
            <a:extLst>
              <a:ext uri="{FF2B5EF4-FFF2-40B4-BE49-F238E27FC236}">
                <a16:creationId xmlns:a16="http://schemas.microsoft.com/office/drawing/2014/main" id="{6E05AED0-74FE-6EDA-70D6-19DC1C53902D}"/>
              </a:ext>
            </a:extLst>
          </p:cNvPr>
          <p:cNvSpPr txBox="1">
            <a:spLocks/>
          </p:cNvSpPr>
          <p:nvPr/>
        </p:nvSpPr>
        <p:spPr>
          <a:xfrm>
            <a:off x="1001167" y="2110410"/>
            <a:ext cx="7141665" cy="1089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1pPr>
            <a:lvl2pPr marR="0" lvl="1"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2pPr>
            <a:lvl3pPr marR="0" lvl="2"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3pPr>
            <a:lvl4pPr marR="0" lvl="3"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4pPr>
            <a:lvl5pPr marR="0" lvl="4"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5pPr>
            <a:lvl6pPr marR="0" lvl="5"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6pPr>
            <a:lvl7pPr marR="0" lvl="6"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7pPr>
            <a:lvl8pPr marR="0" lvl="7"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8pPr>
            <a:lvl9pPr marR="0" lvl="8"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9pPr>
          </a:lstStyle>
          <a:p>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r>
              <a:rPr lang="en-US" dirty="0" err="1"/>
              <a:t>nhúng</a:t>
            </a:r>
            <a:endParaRPr lang="en-US" dirty="0"/>
          </a:p>
        </p:txBody>
      </p:sp>
      <p:sp>
        <p:nvSpPr>
          <p:cNvPr id="3" name="Google Shape;49;p12">
            <a:extLst>
              <a:ext uri="{FF2B5EF4-FFF2-40B4-BE49-F238E27FC236}">
                <a16:creationId xmlns:a16="http://schemas.microsoft.com/office/drawing/2014/main" id="{2DEA9BA3-18AC-E336-9A24-5CB8B1E5A890}"/>
              </a:ext>
            </a:extLst>
          </p:cNvPr>
          <p:cNvSpPr txBox="1">
            <a:spLocks/>
          </p:cNvSpPr>
          <p:nvPr/>
        </p:nvSpPr>
        <p:spPr>
          <a:xfrm>
            <a:off x="2525723" y="3199510"/>
            <a:ext cx="4092553" cy="10410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1pPr>
            <a:lvl2pPr marR="0" lvl="1"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2pPr>
            <a:lvl3pPr marR="0" lvl="2"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3pPr>
            <a:lvl4pPr marR="0" lvl="3"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4pPr>
            <a:lvl5pPr marR="0" lvl="4"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5pPr>
            <a:lvl6pPr marR="0" lvl="5"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6pPr>
            <a:lvl7pPr marR="0" lvl="6"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7pPr>
            <a:lvl8pPr marR="0" lvl="7"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8pPr>
            <a:lvl9pPr marR="0" lvl="8"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9pPr>
          </a:lstStyle>
          <a:p>
            <a:r>
              <a:rPr lang="en-US" sz="4000" dirty="0"/>
              <a:t>GVHD : Bùi Quốc </a:t>
            </a:r>
            <a:r>
              <a:rPr lang="en-US" sz="4000" dirty="0" err="1"/>
              <a:t>bảo</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B7B45D5C-ABD3-3D43-E205-B708E93B80CB}"/>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2E5FD16A-FF7F-CE52-B829-77E315D17F60}"/>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Module relay</a:t>
            </a:r>
            <a:endParaRPr dirty="0"/>
          </a:p>
        </p:txBody>
      </p:sp>
      <p:sp>
        <p:nvSpPr>
          <p:cNvPr id="116" name="Google Shape;116;p20">
            <a:extLst>
              <a:ext uri="{FF2B5EF4-FFF2-40B4-BE49-F238E27FC236}">
                <a16:creationId xmlns:a16="http://schemas.microsoft.com/office/drawing/2014/main" id="{A880A510-9CFC-DC66-14C9-13F9F871E78E}"/>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Text Placeholder 2">
            <a:extLst>
              <a:ext uri="{FF2B5EF4-FFF2-40B4-BE49-F238E27FC236}">
                <a16:creationId xmlns:a16="http://schemas.microsoft.com/office/drawing/2014/main" id="{ABA38A3D-6EF9-5F09-6D2E-5A17FA0D1ED8}"/>
              </a:ext>
            </a:extLst>
          </p:cNvPr>
          <p:cNvSpPr>
            <a:spLocks noGrp="1"/>
          </p:cNvSpPr>
          <p:nvPr>
            <p:ph type="body" idx="1"/>
          </p:nvPr>
        </p:nvSpPr>
        <p:spPr>
          <a:xfrm>
            <a:off x="1081850" y="1435525"/>
            <a:ext cx="2689216" cy="2809427"/>
          </a:xfrm>
        </p:spPr>
        <p:txBody>
          <a:bodyPr/>
          <a:lstStyle/>
          <a:p>
            <a:r>
              <a:rPr lang="en-US" dirty="0"/>
              <a:t>Module relay là </a:t>
            </a:r>
            <a:r>
              <a:rPr lang="en-US" dirty="0" err="1"/>
              <a:t>một</a:t>
            </a:r>
            <a:r>
              <a:rPr lang="en-US" dirty="0"/>
              <a:t> </a:t>
            </a:r>
            <a:r>
              <a:rPr lang="en-US" dirty="0" err="1"/>
              <a:t>loại</a:t>
            </a:r>
            <a:r>
              <a:rPr lang="en-US" dirty="0"/>
              <a:t> </a:t>
            </a:r>
            <a:r>
              <a:rPr lang="en-US" dirty="0" err="1"/>
              <a:t>linh</a:t>
            </a:r>
            <a:r>
              <a:rPr lang="en-US" dirty="0"/>
              <a:t> </a:t>
            </a:r>
            <a:r>
              <a:rPr lang="en-US" dirty="0" err="1"/>
              <a:t>kiện</a:t>
            </a:r>
            <a:r>
              <a:rPr lang="en-US" dirty="0"/>
              <a:t> </a:t>
            </a:r>
            <a:r>
              <a:rPr lang="en-US" dirty="0" err="1"/>
              <a:t>điện</a:t>
            </a:r>
            <a:r>
              <a:rPr lang="en-US" dirty="0"/>
              <a:t> </a:t>
            </a:r>
            <a:r>
              <a:rPr lang="en-US" dirty="0" err="1"/>
              <a:t>tử</a:t>
            </a:r>
            <a:r>
              <a:rPr lang="en-US" dirty="0"/>
              <a:t> </a:t>
            </a:r>
            <a:r>
              <a:rPr lang="en-US" dirty="0" err="1"/>
              <a:t>thụ</a:t>
            </a:r>
            <a:r>
              <a:rPr lang="en-US" dirty="0"/>
              <a:t> </a:t>
            </a:r>
            <a:r>
              <a:rPr lang="en-US" dirty="0" err="1"/>
              <a:t>động</a:t>
            </a:r>
            <a:r>
              <a:rPr lang="en-US" dirty="0"/>
              <a:t> </a:t>
            </a:r>
            <a:r>
              <a:rPr lang="en-US" dirty="0" err="1"/>
              <a:t>rất</a:t>
            </a:r>
            <a:r>
              <a:rPr lang="en-US" dirty="0"/>
              <a:t> hay </a:t>
            </a:r>
            <a:r>
              <a:rPr lang="en-US" dirty="0" err="1"/>
              <a:t>gặp</a:t>
            </a:r>
            <a:r>
              <a:rPr lang="en-US" dirty="0"/>
              <a:t> </a:t>
            </a:r>
            <a:r>
              <a:rPr lang="en-US" dirty="0" err="1"/>
              <a:t>trong</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thực</a:t>
            </a:r>
            <a:r>
              <a:rPr lang="en-US" dirty="0"/>
              <a:t> </a:t>
            </a:r>
            <a:r>
              <a:rPr lang="en-US" dirty="0" err="1"/>
              <a:t>tế</a:t>
            </a:r>
            <a:r>
              <a:rPr lang="en-US" dirty="0"/>
              <a:t>.</a:t>
            </a:r>
          </a:p>
          <a:p>
            <a:r>
              <a:rPr lang="vi-VN" dirty="0"/>
              <a:t>relay tác động mức thấp,chỉ hoạt</a:t>
            </a:r>
            <a:r>
              <a:rPr lang="en-US" dirty="0"/>
              <a:t> </a:t>
            </a:r>
            <a:r>
              <a:rPr lang="vi-VN" dirty="0"/>
              <a:t>động khi đưa mức thấp vào chân điều khiển</a:t>
            </a:r>
            <a:r>
              <a:rPr lang="en-US" dirty="0"/>
              <a:t>.</a:t>
            </a:r>
          </a:p>
        </p:txBody>
      </p:sp>
      <p:pic>
        <p:nvPicPr>
          <p:cNvPr id="5" name="Picture 4">
            <a:extLst>
              <a:ext uri="{FF2B5EF4-FFF2-40B4-BE49-F238E27FC236}">
                <a16:creationId xmlns:a16="http://schemas.microsoft.com/office/drawing/2014/main" id="{0C0B507E-5D58-0486-F138-58B21D16B36A}"/>
              </a:ext>
            </a:extLst>
          </p:cNvPr>
          <p:cNvPicPr>
            <a:picLocks noChangeAspect="1"/>
          </p:cNvPicPr>
          <p:nvPr/>
        </p:nvPicPr>
        <p:blipFill>
          <a:blip r:embed="rId3"/>
          <a:stretch>
            <a:fillRect/>
          </a:stretch>
        </p:blipFill>
        <p:spPr>
          <a:xfrm>
            <a:off x="4305495" y="1307631"/>
            <a:ext cx="3347730" cy="1989550"/>
          </a:xfrm>
          <a:prstGeom prst="rect">
            <a:avLst/>
          </a:prstGeom>
        </p:spPr>
      </p:pic>
      <p:sp>
        <p:nvSpPr>
          <p:cNvPr id="6" name="TextBox 5">
            <a:extLst>
              <a:ext uri="{FF2B5EF4-FFF2-40B4-BE49-F238E27FC236}">
                <a16:creationId xmlns:a16="http://schemas.microsoft.com/office/drawing/2014/main" id="{0AA8F5DB-0A20-46FA-99D6-ACA29EF06985}"/>
              </a:ext>
            </a:extLst>
          </p:cNvPr>
          <p:cNvSpPr txBox="1"/>
          <p:nvPr/>
        </p:nvSpPr>
        <p:spPr>
          <a:xfrm>
            <a:off x="4765559" y="3377273"/>
            <a:ext cx="2296012" cy="307777"/>
          </a:xfrm>
          <a:prstGeom prst="rect">
            <a:avLst/>
          </a:prstGeom>
          <a:noFill/>
        </p:spPr>
        <p:txBody>
          <a:bodyPr wrap="square" rtlCol="0">
            <a:spAutoFit/>
          </a:bodyPr>
          <a:lstStyle/>
          <a:p>
            <a:r>
              <a:rPr lang="en-US" dirty="0" err="1"/>
              <a:t>Hình</a:t>
            </a:r>
            <a:r>
              <a:rPr lang="en-US" dirty="0"/>
              <a:t> 1. Module Relay</a:t>
            </a:r>
          </a:p>
        </p:txBody>
      </p:sp>
    </p:spTree>
    <p:extLst>
      <p:ext uri="{BB962C8B-B14F-4D97-AF65-F5344CB8AC3E}">
        <p14:creationId xmlns:p14="http://schemas.microsoft.com/office/powerpoint/2010/main" val="1406949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252A34B1-77D3-DE1D-4F40-7F9BC9C8BBF3}"/>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E3C81864-9737-98F1-5F78-F5BE60ED64E8}"/>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 </a:t>
            </a:r>
            <a:r>
              <a:rPr lang="en-US" dirty="0" err="1"/>
              <a:t>blynk</a:t>
            </a:r>
            <a:endParaRPr dirty="0"/>
          </a:p>
        </p:txBody>
      </p:sp>
      <p:sp>
        <p:nvSpPr>
          <p:cNvPr id="116" name="Google Shape;116;p20">
            <a:extLst>
              <a:ext uri="{FF2B5EF4-FFF2-40B4-BE49-F238E27FC236}">
                <a16:creationId xmlns:a16="http://schemas.microsoft.com/office/drawing/2014/main" id="{CF3CFB3F-BF81-F6C4-B9EC-27F6ABFC2B74}"/>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Text Placeholder 2">
            <a:extLst>
              <a:ext uri="{FF2B5EF4-FFF2-40B4-BE49-F238E27FC236}">
                <a16:creationId xmlns:a16="http://schemas.microsoft.com/office/drawing/2014/main" id="{63F78113-9354-FA52-D7FC-169CF55B8DD3}"/>
              </a:ext>
            </a:extLst>
          </p:cNvPr>
          <p:cNvSpPr>
            <a:spLocks noGrp="1"/>
          </p:cNvSpPr>
          <p:nvPr>
            <p:ph type="body" idx="1"/>
          </p:nvPr>
        </p:nvSpPr>
        <p:spPr>
          <a:xfrm>
            <a:off x="1073600" y="1302037"/>
            <a:ext cx="6760633" cy="2769380"/>
          </a:xfrm>
        </p:spPr>
        <p:txBody>
          <a:bodyPr/>
          <a:lstStyle/>
          <a:p>
            <a:pPr>
              <a:lnSpc>
                <a:spcPct val="150000"/>
              </a:lnSpc>
            </a:pPr>
            <a:r>
              <a:rPr lang="vi-VN" dirty="0"/>
              <a:t>Blynk là một nền tảng IoT (Internet of Things) giúp người dùng dễ dàng điều khiển thiết bị phần cứng như ESP8266, Arduino, Raspberry Pi... từ xa thông qua giao diện ứng dụng di động.</a:t>
            </a:r>
            <a:endParaRPr lang="en-US" dirty="0"/>
          </a:p>
          <a:p>
            <a:pPr>
              <a:buNone/>
            </a:pPr>
            <a:r>
              <a:rPr lang="vi-VN" dirty="0"/>
              <a:t>Cấu trúc hệ thống hoạt động:</a:t>
            </a:r>
          </a:p>
          <a:p>
            <a:pPr>
              <a:buFont typeface="+mj-lt"/>
              <a:buAutoNum type="arabicPeriod"/>
            </a:pPr>
            <a:r>
              <a:rPr lang="vi-VN" dirty="0"/>
              <a:t>Thiết bị phần cứng (ESP8266...) kết nối Internet.</a:t>
            </a:r>
          </a:p>
          <a:p>
            <a:pPr>
              <a:buFont typeface="+mj-lt"/>
              <a:buAutoNum type="arabicPeriod"/>
            </a:pPr>
            <a:r>
              <a:rPr lang="vi-VN" dirty="0"/>
              <a:t>Blynk App trên điện thoại tạo giao diện người dùng.</a:t>
            </a:r>
          </a:p>
          <a:p>
            <a:pPr>
              <a:buFont typeface="+mj-lt"/>
              <a:buAutoNum type="arabicPeriod"/>
            </a:pPr>
            <a:r>
              <a:rPr lang="vi-VN" dirty="0"/>
              <a:t>Blynk Cloud trung gian xử lý dữ liệu và lệnh điều khiển.</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95856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5699171C-D05D-169C-EC80-F001630F3262}"/>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40D2FFE3-400A-4556-7EED-FB667A07B0D8}"/>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 </a:t>
            </a:r>
            <a:r>
              <a:rPr lang="en-US" dirty="0" err="1"/>
              <a:t>blynk</a:t>
            </a:r>
            <a:endParaRPr dirty="0"/>
          </a:p>
        </p:txBody>
      </p:sp>
      <p:sp>
        <p:nvSpPr>
          <p:cNvPr id="116" name="Google Shape;116;p20">
            <a:extLst>
              <a:ext uri="{FF2B5EF4-FFF2-40B4-BE49-F238E27FC236}">
                <a16:creationId xmlns:a16="http://schemas.microsoft.com/office/drawing/2014/main" id="{69F0393B-A369-DF6B-CC92-1CC4CA496A30}"/>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Text Placeholder 2">
            <a:extLst>
              <a:ext uri="{FF2B5EF4-FFF2-40B4-BE49-F238E27FC236}">
                <a16:creationId xmlns:a16="http://schemas.microsoft.com/office/drawing/2014/main" id="{9DCF8D29-E00D-356D-1D0A-3ACAF1893EE6}"/>
              </a:ext>
            </a:extLst>
          </p:cNvPr>
          <p:cNvSpPr>
            <a:spLocks noGrp="1"/>
          </p:cNvSpPr>
          <p:nvPr>
            <p:ph type="body" idx="1"/>
          </p:nvPr>
        </p:nvSpPr>
        <p:spPr>
          <a:xfrm>
            <a:off x="1073600" y="1302037"/>
            <a:ext cx="7182698" cy="2769380"/>
          </a:xfrm>
        </p:spPr>
        <p:txBody>
          <a:bodyPr/>
          <a:lstStyle/>
          <a:p>
            <a:pPr>
              <a:lnSpc>
                <a:spcPct val="150000"/>
              </a:lnSpc>
            </a:pPr>
            <a:r>
              <a:rPr lang="en-US" dirty="0">
                <a:latin typeface="Sniglet" panose="020B0604020202020204" charset="0"/>
              </a:rPr>
              <a:t>Blynk </a:t>
            </a:r>
            <a:r>
              <a:rPr lang="en-US" dirty="0" err="1">
                <a:latin typeface="Sniglet" panose="020B0604020202020204" charset="0"/>
              </a:rPr>
              <a:t>có</a:t>
            </a:r>
            <a:r>
              <a:rPr lang="en-US" dirty="0">
                <a:latin typeface="Sniglet" panose="020B0604020202020204" charset="0"/>
              </a:rPr>
              <a:t> </a:t>
            </a:r>
            <a:r>
              <a:rPr lang="en-US" dirty="0" err="1">
                <a:latin typeface="Sniglet" panose="020B0604020202020204" charset="0"/>
              </a:rPr>
              <a:t>các</a:t>
            </a:r>
            <a:r>
              <a:rPr lang="en-US" dirty="0">
                <a:latin typeface="Sniglet" panose="020B0604020202020204" charset="0"/>
              </a:rPr>
              <a:t> </a:t>
            </a:r>
            <a:r>
              <a:rPr lang="en-US" dirty="0" err="1">
                <a:latin typeface="Sniglet" panose="020B0604020202020204" charset="0"/>
              </a:rPr>
              <a:t>tính</a:t>
            </a:r>
            <a:r>
              <a:rPr lang="en-US" dirty="0">
                <a:latin typeface="Sniglet" panose="020B0604020202020204" charset="0"/>
              </a:rPr>
              <a:t> </a:t>
            </a:r>
            <a:r>
              <a:rPr lang="en-US" dirty="0" err="1">
                <a:latin typeface="Sniglet" panose="020B0604020202020204" charset="0"/>
              </a:rPr>
              <a:t>năng</a:t>
            </a:r>
            <a:r>
              <a:rPr lang="en-US" dirty="0">
                <a:latin typeface="Sniglet" panose="020B0604020202020204" charset="0"/>
              </a:rPr>
              <a:t> </a:t>
            </a:r>
            <a:r>
              <a:rPr lang="en-US" dirty="0" err="1">
                <a:latin typeface="Sniglet" panose="020B0604020202020204" charset="0"/>
              </a:rPr>
              <a:t>chính</a:t>
            </a:r>
            <a:r>
              <a:rPr lang="en-US" dirty="0">
                <a:latin typeface="Sniglet" panose="020B0604020202020204" charset="0"/>
              </a:rPr>
              <a:t> </a:t>
            </a:r>
            <a:r>
              <a:rPr lang="en-US" dirty="0" err="1">
                <a:latin typeface="Sniglet" panose="020B0604020202020204" charset="0"/>
              </a:rPr>
              <a:t>sau</a:t>
            </a:r>
            <a:r>
              <a:rPr lang="en-US" dirty="0">
                <a:latin typeface="Sniglet" panose="020B0604020202020204" charset="0"/>
              </a:rPr>
              <a:t>:</a:t>
            </a:r>
          </a:p>
          <a:p>
            <a:pPr marL="457200" lvl="1" indent="0" eaLnBrk="0" fontAlgn="base" hangingPunct="0">
              <a:lnSpc>
                <a:spcPct val="150000"/>
              </a:lnSpc>
              <a:spcBef>
                <a:spcPct val="0"/>
              </a:spcBef>
              <a:spcAft>
                <a:spcPct val="0"/>
              </a:spcAft>
              <a:buClrTx/>
              <a:buSzTx/>
              <a:buFontTx/>
              <a:buChar char="•"/>
            </a:pP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Giao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diện</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kéo-thả</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trực</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quan</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để</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tạo</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app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điều</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khiển</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p>
          <a:p>
            <a:pPr marL="457200" lvl="1" indent="0" eaLnBrk="0" fontAlgn="base" hangingPunct="0">
              <a:lnSpc>
                <a:spcPct val="150000"/>
              </a:lnSpc>
              <a:spcBef>
                <a:spcPct val="0"/>
              </a:spcBef>
              <a:spcAft>
                <a:spcPct val="0"/>
              </a:spcAft>
              <a:buClrTx/>
              <a:buSzTx/>
              <a:buFontTx/>
              <a:buChar char="•"/>
            </a:pP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Hỗ</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trợ</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giao</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tiếp</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qua Wi-Fi, Ethernet, GSM, BLE...</a:t>
            </a:r>
          </a:p>
          <a:p>
            <a:pPr marL="457200" lvl="1" indent="0" eaLnBrk="0" fontAlgn="base" hangingPunct="0">
              <a:lnSpc>
                <a:spcPct val="150000"/>
              </a:lnSpc>
              <a:spcBef>
                <a:spcPct val="0"/>
              </a:spcBef>
              <a:spcAft>
                <a:spcPct val="0"/>
              </a:spcAft>
              <a:buClrTx/>
              <a:buSzTx/>
              <a:buFontTx/>
              <a:buChar char="•"/>
            </a:pP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Sử</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dụng</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Virtual Pins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để</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truyền</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tín</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hiệu</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giữa</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ứng</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dụng</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và</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phần</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cứng</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a:t>
            </a:r>
          </a:p>
          <a:p>
            <a:pPr marL="457200" lvl="1" indent="0" eaLnBrk="0" fontAlgn="base" hangingPunct="0">
              <a:lnSpc>
                <a:spcPct val="150000"/>
              </a:lnSpc>
              <a:spcBef>
                <a:spcPct val="0"/>
              </a:spcBef>
              <a:spcAft>
                <a:spcPct val="0"/>
              </a:spcAft>
              <a:buClrTx/>
              <a:buSzTx/>
              <a:buFontTx/>
              <a:buChar char="•"/>
            </a:pP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Có</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thể</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theo</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dõi</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trạng</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thái</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thiết</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bị</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đọc</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cảm</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biến</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bật</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tắt</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relay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từ</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xa.</a:t>
            </a:r>
          </a:p>
          <a:p>
            <a:pPr marL="457200" lvl="1" indent="0" eaLnBrk="0" fontAlgn="base" hangingPunct="0">
              <a:lnSpc>
                <a:spcPct val="150000"/>
              </a:lnSpc>
              <a:spcBef>
                <a:spcPct val="0"/>
              </a:spcBef>
              <a:spcAft>
                <a:spcPct val="0"/>
              </a:spcAft>
              <a:buClrTx/>
              <a:buSzTx/>
              <a:buFontTx/>
              <a:buChar char="•"/>
            </a:pP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Hỗ</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trợ</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Blynk Cloud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hoặc</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server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riêng</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để</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truyền</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dữ</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liệu</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a:t>
            </a:r>
          </a:p>
          <a:p>
            <a:pPr>
              <a:lnSpc>
                <a:spcPct val="150000"/>
              </a:lnSpc>
            </a:pPr>
            <a:endParaRPr lang="en-US" dirty="0">
              <a:latin typeface="Sniglet" panose="020B0604020202020204" charset="0"/>
            </a:endParaRPr>
          </a:p>
        </p:txBody>
      </p:sp>
    </p:spTree>
    <p:extLst>
      <p:ext uri="{BB962C8B-B14F-4D97-AF65-F5344CB8AC3E}">
        <p14:creationId xmlns:p14="http://schemas.microsoft.com/office/powerpoint/2010/main" val="420613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6A4851FD-1DF1-2DBB-619A-B9AFE8DF11F6}"/>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59B37850-F86B-C0D7-9BDA-BFC2D9C6A732}"/>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VISUAL STUDIO CODE</a:t>
            </a:r>
            <a:endParaRPr dirty="0"/>
          </a:p>
        </p:txBody>
      </p:sp>
      <p:sp>
        <p:nvSpPr>
          <p:cNvPr id="116" name="Google Shape;116;p20">
            <a:extLst>
              <a:ext uri="{FF2B5EF4-FFF2-40B4-BE49-F238E27FC236}">
                <a16:creationId xmlns:a16="http://schemas.microsoft.com/office/drawing/2014/main" id="{B8D733BF-72B9-6D8E-6A59-854CDE32DE15}"/>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Text Placeholder 2">
            <a:extLst>
              <a:ext uri="{FF2B5EF4-FFF2-40B4-BE49-F238E27FC236}">
                <a16:creationId xmlns:a16="http://schemas.microsoft.com/office/drawing/2014/main" id="{9A1B12C2-655D-FF1F-39D8-19D3178F9A12}"/>
              </a:ext>
            </a:extLst>
          </p:cNvPr>
          <p:cNvSpPr>
            <a:spLocks noGrp="1"/>
          </p:cNvSpPr>
          <p:nvPr>
            <p:ph type="body" idx="1"/>
          </p:nvPr>
        </p:nvSpPr>
        <p:spPr>
          <a:xfrm>
            <a:off x="705971" y="1302037"/>
            <a:ext cx="7752229" cy="2769380"/>
          </a:xfrm>
        </p:spPr>
        <p:txBody>
          <a:bodyPr/>
          <a:lstStyle/>
          <a:p>
            <a:pPr>
              <a:lnSpc>
                <a:spcPct val="150000"/>
              </a:lnSpc>
            </a:pPr>
            <a:r>
              <a:rPr lang="vi-VN" sz="1400">
                <a:latin typeface="Sniglet" panose="020B0604020202020204" charset="0"/>
              </a:rPr>
              <a:t>Visual Studio là một môi trường phát triển tích hợp (IDE) do Microsoft phát triển.</a:t>
            </a:r>
            <a:endParaRPr lang="en-US" sz="1400">
              <a:latin typeface="Sniglet" panose="020B0604020202020204" charset="0"/>
            </a:endParaRPr>
          </a:p>
          <a:p>
            <a:pPr>
              <a:lnSpc>
                <a:spcPct val="150000"/>
              </a:lnSpc>
            </a:pPr>
            <a:r>
              <a:rPr lang="vi-VN" sz="1400">
                <a:latin typeface="Sniglet" panose="020B0604020202020204" charset="0"/>
              </a:rPr>
              <a:t>Hỗ trợ nhiều ngôn ngữ lập trình như C++, C#, Python, JavaScript,...</a:t>
            </a:r>
            <a:endParaRPr lang="en-US" sz="1400">
              <a:latin typeface="Sniglet" panose="020B0604020202020204" charset="0"/>
            </a:endParaRPr>
          </a:p>
          <a:p>
            <a:pPr>
              <a:lnSpc>
                <a:spcPct val="150000"/>
              </a:lnSpc>
            </a:pPr>
            <a:r>
              <a:rPr lang="vi-VN" sz="1400">
                <a:latin typeface="Sniglet" panose="020B0604020202020204" charset="0"/>
              </a:rPr>
              <a:t>Cung cấp công cụ gỡ lỗi, viết mã, quản lý mã nguồn (Git), và thiết kế giao diện.Hỗ trợ phát triển ứng dụng cho Windows, web, di động và đám mây.</a:t>
            </a:r>
            <a:endParaRPr lang="en-US" sz="1400">
              <a:latin typeface="Sniglet" panose="020B0604020202020204" charset="0"/>
            </a:endParaRPr>
          </a:p>
          <a:p>
            <a:pPr>
              <a:lnSpc>
                <a:spcPct val="150000"/>
              </a:lnSpc>
            </a:pPr>
            <a:r>
              <a:rPr lang="vi-VN" sz="1400">
                <a:latin typeface="Sniglet" panose="020B0604020202020204" charset="0"/>
              </a:rPr>
              <a:t>Có phiên bản miễn phí (Community) cho sinh viên và lập trình viên cá nhân.</a:t>
            </a:r>
            <a:endParaRPr lang="en-US" sz="1400" dirty="0">
              <a:latin typeface="Sniglet" panose="020B0604020202020204" charset="0"/>
            </a:endParaRPr>
          </a:p>
        </p:txBody>
      </p:sp>
    </p:spTree>
    <p:extLst>
      <p:ext uri="{BB962C8B-B14F-4D97-AF65-F5344CB8AC3E}">
        <p14:creationId xmlns:p14="http://schemas.microsoft.com/office/powerpoint/2010/main" val="3561725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FE6806F9-D4A4-4CAF-10C8-B5DFBAE7350B}"/>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C7279606-B1EC-59B4-02DC-ED882C73475D}"/>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Sơ</a:t>
            </a:r>
            <a:r>
              <a:rPr lang="en-US" dirty="0"/>
              <a:t> </a:t>
            </a:r>
            <a:r>
              <a:rPr lang="en-US" dirty="0" err="1"/>
              <a:t>đồ</a:t>
            </a:r>
            <a:r>
              <a:rPr lang="en-US" dirty="0"/>
              <a:t> </a:t>
            </a:r>
            <a:r>
              <a:rPr lang="en-US" dirty="0" err="1"/>
              <a:t>khối</a:t>
            </a:r>
            <a:endParaRPr dirty="0"/>
          </a:p>
        </p:txBody>
      </p:sp>
      <p:sp>
        <p:nvSpPr>
          <p:cNvPr id="116" name="Google Shape;116;p20">
            <a:extLst>
              <a:ext uri="{FF2B5EF4-FFF2-40B4-BE49-F238E27FC236}">
                <a16:creationId xmlns:a16="http://schemas.microsoft.com/office/drawing/2014/main" id="{F9F087DD-1A57-1705-6AA6-B740AB533413}"/>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3" name="Picture 2">
            <a:extLst>
              <a:ext uri="{FF2B5EF4-FFF2-40B4-BE49-F238E27FC236}">
                <a16:creationId xmlns:a16="http://schemas.microsoft.com/office/drawing/2014/main" id="{92B9617D-3245-2BC2-98E6-B24A234F1DDA}"/>
              </a:ext>
            </a:extLst>
          </p:cNvPr>
          <p:cNvPicPr>
            <a:picLocks noChangeAspect="1"/>
          </p:cNvPicPr>
          <p:nvPr/>
        </p:nvPicPr>
        <p:blipFill>
          <a:blip r:embed="rId3"/>
          <a:stretch>
            <a:fillRect/>
          </a:stretch>
        </p:blipFill>
        <p:spPr>
          <a:xfrm>
            <a:off x="3049681" y="871818"/>
            <a:ext cx="3922619" cy="2944774"/>
          </a:xfrm>
          <a:prstGeom prst="rect">
            <a:avLst/>
          </a:prstGeom>
        </p:spPr>
      </p:pic>
      <p:sp>
        <p:nvSpPr>
          <p:cNvPr id="4" name="TextBox 3">
            <a:extLst>
              <a:ext uri="{FF2B5EF4-FFF2-40B4-BE49-F238E27FC236}">
                <a16:creationId xmlns:a16="http://schemas.microsoft.com/office/drawing/2014/main" id="{8D6F2F4E-E92B-FE1D-9117-9BC812C29A2A}"/>
              </a:ext>
            </a:extLst>
          </p:cNvPr>
          <p:cNvSpPr txBox="1"/>
          <p:nvPr/>
        </p:nvSpPr>
        <p:spPr>
          <a:xfrm>
            <a:off x="3576918" y="3866029"/>
            <a:ext cx="3395382" cy="307777"/>
          </a:xfrm>
          <a:prstGeom prst="rect">
            <a:avLst/>
          </a:prstGeom>
          <a:noFill/>
        </p:spPr>
        <p:txBody>
          <a:bodyPr wrap="square" rtlCol="0">
            <a:spAutoFit/>
          </a:bodyPr>
          <a:lstStyle/>
          <a:p>
            <a:r>
              <a:rPr lang="en-US"/>
              <a:t>Hình 2. Sơ đồ khối</a:t>
            </a:r>
          </a:p>
        </p:txBody>
      </p:sp>
    </p:spTree>
    <p:extLst>
      <p:ext uri="{BB962C8B-B14F-4D97-AF65-F5344CB8AC3E}">
        <p14:creationId xmlns:p14="http://schemas.microsoft.com/office/powerpoint/2010/main" val="56601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5945F148-D439-854C-CFE0-9E832042112F}"/>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30DB0040-89F0-2052-7D3C-559A9F20C492}"/>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Nguyên </a:t>
            </a:r>
            <a:r>
              <a:rPr lang="en-US" dirty="0" err="1"/>
              <a:t>lí</a:t>
            </a:r>
            <a:r>
              <a:rPr lang="en-US" dirty="0"/>
              <a:t> </a:t>
            </a:r>
            <a:r>
              <a:rPr lang="en-US" dirty="0" err="1"/>
              <a:t>hoạt</a:t>
            </a:r>
            <a:r>
              <a:rPr lang="en-US" dirty="0"/>
              <a:t> </a:t>
            </a:r>
            <a:r>
              <a:rPr lang="en-US" dirty="0" err="1"/>
              <a:t>động</a:t>
            </a:r>
            <a:endParaRPr dirty="0"/>
          </a:p>
        </p:txBody>
      </p:sp>
      <p:sp>
        <p:nvSpPr>
          <p:cNvPr id="116" name="Google Shape;116;p20">
            <a:extLst>
              <a:ext uri="{FF2B5EF4-FFF2-40B4-BE49-F238E27FC236}">
                <a16:creationId xmlns:a16="http://schemas.microsoft.com/office/drawing/2014/main" id="{35EC963E-1679-FB5F-3819-32E60BF1760D}"/>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4" name="Text Placeholder 3">
            <a:extLst>
              <a:ext uri="{FF2B5EF4-FFF2-40B4-BE49-F238E27FC236}">
                <a16:creationId xmlns:a16="http://schemas.microsoft.com/office/drawing/2014/main" id="{9C911626-6815-338C-DAB2-B0E5FC1AE26E}"/>
              </a:ext>
            </a:extLst>
          </p:cNvPr>
          <p:cNvSpPr>
            <a:spLocks noGrp="1" noChangeArrowheads="1"/>
          </p:cNvSpPr>
          <p:nvPr>
            <p:ph type="body" idx="1"/>
          </p:nvPr>
        </p:nvSpPr>
        <p:spPr bwMode="auto">
          <a:xfrm>
            <a:off x="1073600" y="1425451"/>
            <a:ext cx="7247497" cy="2386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Sniglet" panose="020B0604020202020204" charset="0"/>
              </a:rPr>
              <a:t>Ứng dụng Blynk trên điện thoại gửi tín hiệu điều khiển thông qua mạng Wi-Fi.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Sniglet" panose="020B0604020202020204" charset="0"/>
              </a:rPr>
              <a:t>Module Wi-Fi ESP8266 nhận tín hiệu từ ứng dụng và xử lý lệnh.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Sniglet" panose="020B0604020202020204" charset="0"/>
              </a:rPr>
              <a:t>Dựa trên tín hiệu nhận được, ESP8266 kích hoạt hoặc ngắt module relay tương ứng.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Sniglet" panose="020B0604020202020204" charset="0"/>
              </a:rPr>
              <a:t>Relay sẽ đóng hoặc ngắt mạch điện xoay chiều 220V, từ đó bật hoặc tắt đèn dân dụng.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Sniglet" panose="020B0604020202020204" charset="0"/>
              </a:rPr>
              <a:t>Toàn hệ thống sử dụng nguồn 5V để cấp điện cho ESP8266 và relay.</a:t>
            </a:r>
          </a:p>
        </p:txBody>
      </p:sp>
    </p:spTree>
    <p:extLst>
      <p:ext uri="{BB962C8B-B14F-4D97-AF65-F5344CB8AC3E}">
        <p14:creationId xmlns:p14="http://schemas.microsoft.com/office/powerpoint/2010/main" val="2341249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63FA4F7A-E03C-3B5B-9B9C-BDB88C63088F}"/>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4038ECFD-ED4B-791D-A3CE-E35F97CDBB8D}"/>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Lưu </a:t>
            </a:r>
            <a:r>
              <a:rPr lang="en-US" dirty="0" err="1"/>
              <a:t>đồ</a:t>
            </a:r>
            <a:r>
              <a:rPr lang="en-US" dirty="0"/>
              <a:t> </a:t>
            </a:r>
            <a:r>
              <a:rPr lang="en-US" dirty="0" err="1"/>
              <a:t>giải</a:t>
            </a:r>
            <a:r>
              <a:rPr lang="en-US" dirty="0"/>
              <a:t> </a:t>
            </a:r>
            <a:r>
              <a:rPr lang="en-US" dirty="0" err="1"/>
              <a:t>thuật</a:t>
            </a:r>
            <a:endParaRPr dirty="0"/>
          </a:p>
        </p:txBody>
      </p:sp>
      <p:sp>
        <p:nvSpPr>
          <p:cNvPr id="116" name="Google Shape;116;p20">
            <a:extLst>
              <a:ext uri="{FF2B5EF4-FFF2-40B4-BE49-F238E27FC236}">
                <a16:creationId xmlns:a16="http://schemas.microsoft.com/office/drawing/2014/main" id="{84ED91C8-B1CD-8B00-7F6C-BCE997BCD211}"/>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5" name="Picture 4">
            <a:extLst>
              <a:ext uri="{FF2B5EF4-FFF2-40B4-BE49-F238E27FC236}">
                <a16:creationId xmlns:a16="http://schemas.microsoft.com/office/drawing/2014/main" id="{015903D8-DA41-835E-F0CA-396BEC469A39}"/>
              </a:ext>
            </a:extLst>
          </p:cNvPr>
          <p:cNvPicPr>
            <a:picLocks noChangeAspect="1"/>
          </p:cNvPicPr>
          <p:nvPr/>
        </p:nvPicPr>
        <p:blipFill>
          <a:blip r:embed="rId3"/>
          <a:stretch>
            <a:fillRect/>
          </a:stretch>
        </p:blipFill>
        <p:spPr>
          <a:xfrm>
            <a:off x="5039348" y="557333"/>
            <a:ext cx="2342598" cy="3874297"/>
          </a:xfrm>
          <a:prstGeom prst="rect">
            <a:avLst/>
          </a:prstGeom>
        </p:spPr>
      </p:pic>
    </p:spTree>
    <p:extLst>
      <p:ext uri="{BB962C8B-B14F-4D97-AF65-F5344CB8AC3E}">
        <p14:creationId xmlns:p14="http://schemas.microsoft.com/office/powerpoint/2010/main" val="938244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99A430C2-5018-2A7F-52F8-18130A211B62}"/>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7086D624-FE0A-3A98-DABE-BA82CF15C754}"/>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Thiết</a:t>
            </a:r>
            <a:r>
              <a:rPr lang="en-US" dirty="0"/>
              <a:t> </a:t>
            </a:r>
            <a:r>
              <a:rPr lang="en-US" dirty="0" err="1"/>
              <a:t>bị</a:t>
            </a:r>
            <a:r>
              <a:rPr lang="en-US" dirty="0"/>
              <a:t> </a:t>
            </a:r>
            <a:r>
              <a:rPr lang="en-US" dirty="0" err="1"/>
              <a:t>sử</a:t>
            </a:r>
            <a:r>
              <a:rPr lang="en-US" dirty="0"/>
              <a:t> </a:t>
            </a:r>
            <a:r>
              <a:rPr lang="en-US" dirty="0" err="1"/>
              <a:t>dụng</a:t>
            </a:r>
            <a:endParaRPr dirty="0"/>
          </a:p>
        </p:txBody>
      </p:sp>
      <p:sp>
        <p:nvSpPr>
          <p:cNvPr id="116" name="Google Shape;116;p20">
            <a:extLst>
              <a:ext uri="{FF2B5EF4-FFF2-40B4-BE49-F238E27FC236}">
                <a16:creationId xmlns:a16="http://schemas.microsoft.com/office/drawing/2014/main" id="{0E1D6BCA-9B58-E47E-E9AF-48626D87F638}"/>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9" name="Google Shape;87;p17">
            <a:extLst>
              <a:ext uri="{FF2B5EF4-FFF2-40B4-BE49-F238E27FC236}">
                <a16:creationId xmlns:a16="http://schemas.microsoft.com/office/drawing/2014/main" id="{3C39E57A-2D33-ADC2-5DB2-BC4C87F55C1B}"/>
              </a:ext>
            </a:extLst>
          </p:cNvPr>
          <p:cNvSpPr txBox="1">
            <a:spLocks noGrp="1"/>
          </p:cNvSpPr>
          <p:nvPr>
            <p:ph type="body" idx="1"/>
          </p:nvPr>
        </p:nvSpPr>
        <p:spPr>
          <a:xfrm>
            <a:off x="1049500" y="1458581"/>
            <a:ext cx="7020900" cy="2706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ESP8266 </a:t>
            </a:r>
            <a:r>
              <a:rPr lang="en-US" dirty="0" err="1"/>
              <a:t>NodeMCU</a:t>
            </a:r>
            <a:endParaRPr lang="en-US" dirty="0"/>
          </a:p>
          <a:p>
            <a:pPr>
              <a:buFont typeface="Arial" panose="020B0604020202020204" pitchFamily="34" charset="0"/>
              <a:buChar char="•"/>
            </a:pPr>
            <a:r>
              <a:rPr lang="en-US" dirty="0"/>
              <a:t>Relay 1 </a:t>
            </a:r>
            <a:r>
              <a:rPr lang="en-US" dirty="0" err="1"/>
              <a:t>kênh</a:t>
            </a:r>
            <a:endParaRPr lang="en-US" dirty="0"/>
          </a:p>
          <a:p>
            <a:pPr>
              <a:buFont typeface="Arial" panose="020B0604020202020204" pitchFamily="34" charset="0"/>
              <a:buChar char="•"/>
            </a:pPr>
            <a:r>
              <a:rPr lang="en-US" dirty="0" err="1"/>
              <a:t>Điện</a:t>
            </a:r>
            <a:r>
              <a:rPr lang="en-US" dirty="0"/>
              <a:t> </a:t>
            </a:r>
            <a:r>
              <a:rPr lang="en-US" dirty="0" err="1"/>
              <a:t>thoại</a:t>
            </a:r>
            <a:r>
              <a:rPr lang="en-US" dirty="0"/>
              <a:t> </a:t>
            </a:r>
            <a:r>
              <a:rPr lang="en-US" dirty="0" err="1"/>
              <a:t>thông</a:t>
            </a:r>
            <a:r>
              <a:rPr lang="en-US" dirty="0"/>
              <a:t> </a:t>
            </a:r>
            <a:r>
              <a:rPr lang="en-US" dirty="0" err="1"/>
              <a:t>minh</a:t>
            </a:r>
            <a:endParaRPr lang="en-US" dirty="0"/>
          </a:p>
          <a:p>
            <a:pPr>
              <a:buFont typeface="Arial" panose="020B0604020202020204" pitchFamily="34" charset="0"/>
              <a:buChar char="•"/>
            </a:pPr>
            <a:r>
              <a:rPr lang="en-US" dirty="0"/>
              <a:t>App Blynk</a:t>
            </a:r>
          </a:p>
          <a:p>
            <a:pPr>
              <a:buFont typeface="Arial" panose="020B0604020202020204" pitchFamily="34" charset="0"/>
              <a:buChar char="•"/>
            </a:pPr>
            <a:r>
              <a:rPr lang="en-US" dirty="0" err="1"/>
              <a:t>Đèn</a:t>
            </a:r>
            <a:r>
              <a:rPr lang="en-US" dirty="0"/>
              <a:t>/</a:t>
            </a:r>
            <a:r>
              <a:rPr lang="en-US" dirty="0" err="1"/>
              <a:t>quạt</a:t>
            </a:r>
            <a:endParaRPr lang="en-US" dirty="0"/>
          </a:p>
        </p:txBody>
      </p:sp>
    </p:spTree>
    <p:extLst>
      <p:ext uri="{BB962C8B-B14F-4D97-AF65-F5344CB8AC3E}">
        <p14:creationId xmlns:p14="http://schemas.microsoft.com/office/powerpoint/2010/main" val="311133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AC14DBE1-7DB3-F4DA-4049-045536857920}"/>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8E9DD112-FF22-310C-17D5-D4F04DC5E6BF}"/>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Kết</a:t>
            </a:r>
            <a:r>
              <a:rPr lang="en-US" dirty="0"/>
              <a:t> </a:t>
            </a:r>
            <a:r>
              <a:rPr lang="en-US" dirty="0" err="1"/>
              <a:t>quả</a:t>
            </a:r>
            <a:endParaRPr dirty="0"/>
          </a:p>
        </p:txBody>
      </p:sp>
      <p:sp>
        <p:nvSpPr>
          <p:cNvPr id="116" name="Google Shape;116;p20">
            <a:extLst>
              <a:ext uri="{FF2B5EF4-FFF2-40B4-BE49-F238E27FC236}">
                <a16:creationId xmlns:a16="http://schemas.microsoft.com/office/drawing/2014/main" id="{446E1287-7FF2-6A26-2F2B-82E2BD0EBD99}"/>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9" name="Google Shape;87;p17">
            <a:extLst>
              <a:ext uri="{FF2B5EF4-FFF2-40B4-BE49-F238E27FC236}">
                <a16:creationId xmlns:a16="http://schemas.microsoft.com/office/drawing/2014/main" id="{17833B4C-00CC-65B4-204B-8D7E17AC33DC}"/>
              </a:ext>
            </a:extLst>
          </p:cNvPr>
          <p:cNvSpPr txBox="1">
            <a:spLocks noGrp="1"/>
          </p:cNvSpPr>
          <p:nvPr>
            <p:ph type="body" idx="1"/>
          </p:nvPr>
        </p:nvSpPr>
        <p:spPr>
          <a:xfrm>
            <a:off x="1049500" y="1458581"/>
            <a:ext cx="7020900" cy="2706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điện</a:t>
            </a:r>
            <a:r>
              <a:rPr lang="en-US" dirty="0"/>
              <a:t> </a:t>
            </a:r>
            <a:r>
              <a:rPr lang="en-US" dirty="0" err="1"/>
              <a:t>từ</a:t>
            </a:r>
            <a:r>
              <a:rPr lang="en-US" dirty="0"/>
              <a:t> xa </a:t>
            </a:r>
            <a:r>
              <a:rPr lang="en-US" dirty="0" err="1"/>
              <a:t>thành</a:t>
            </a:r>
            <a:r>
              <a:rPr lang="en-US" dirty="0"/>
              <a:t> </a:t>
            </a:r>
            <a:r>
              <a:rPr lang="en-US" dirty="0" err="1"/>
              <a:t>công</a:t>
            </a:r>
            <a:r>
              <a:rPr lang="en-US" dirty="0"/>
              <a:t>.</a:t>
            </a:r>
          </a:p>
          <a:p>
            <a:pPr>
              <a:buFont typeface="Arial" panose="020B0604020202020204" pitchFamily="34" charset="0"/>
              <a:buChar char="•"/>
            </a:pPr>
            <a:r>
              <a:rPr lang="en-US" dirty="0" err="1"/>
              <a:t>Hệ</a:t>
            </a:r>
            <a:r>
              <a:rPr lang="en-US" dirty="0"/>
              <a:t> </a:t>
            </a:r>
            <a:r>
              <a:rPr lang="en-US" dirty="0" err="1"/>
              <a:t>thống</a:t>
            </a:r>
            <a:r>
              <a:rPr lang="en-US" dirty="0"/>
              <a:t> </a:t>
            </a:r>
            <a:r>
              <a:rPr lang="en-US" dirty="0" err="1"/>
              <a:t>ổn</a:t>
            </a:r>
            <a:r>
              <a:rPr lang="en-US" dirty="0"/>
              <a:t> </a:t>
            </a:r>
            <a:r>
              <a:rPr lang="en-US" dirty="0" err="1"/>
              <a:t>định</a:t>
            </a:r>
            <a:r>
              <a:rPr lang="en-US" dirty="0"/>
              <a:t>.</a:t>
            </a:r>
          </a:p>
          <a:p>
            <a:pPr>
              <a:buFont typeface="Arial" panose="020B0604020202020204" pitchFamily="34" charset="0"/>
              <a:buChar char="•"/>
            </a:pPr>
            <a:r>
              <a:rPr lang="en-US" dirty="0" err="1"/>
              <a:t>Có</a:t>
            </a:r>
            <a:r>
              <a:rPr lang="en-US" dirty="0"/>
              <a:t> </a:t>
            </a:r>
            <a:r>
              <a:rPr lang="en-US" dirty="0" err="1"/>
              <a:t>thể</a:t>
            </a:r>
            <a:r>
              <a:rPr lang="en-US" dirty="0"/>
              <a:t> </a:t>
            </a:r>
            <a:r>
              <a:rPr lang="en-US" dirty="0" err="1"/>
              <a:t>mở</a:t>
            </a:r>
            <a:r>
              <a:rPr lang="en-US" dirty="0"/>
              <a:t> </a:t>
            </a:r>
            <a:r>
              <a:rPr lang="en-US" dirty="0" err="1"/>
              <a:t>rộng</a:t>
            </a:r>
            <a:r>
              <a:rPr lang="en-US" dirty="0"/>
              <a:t> </a:t>
            </a:r>
            <a:r>
              <a:rPr lang="en-US" dirty="0" err="1"/>
              <a:t>thên</a:t>
            </a:r>
            <a:r>
              <a:rPr lang="en-US" dirty="0"/>
              <a:t> </a:t>
            </a:r>
            <a:r>
              <a:rPr lang="en-US" dirty="0" err="1"/>
              <a:t>nhiều</a:t>
            </a:r>
            <a:r>
              <a:rPr lang="en-US" dirty="0"/>
              <a:t> </a:t>
            </a:r>
            <a:r>
              <a:rPr lang="en-US" dirty="0" err="1"/>
              <a:t>thiết</a:t>
            </a:r>
            <a:r>
              <a:rPr lang="en-US" dirty="0"/>
              <a:t> </a:t>
            </a:r>
            <a:r>
              <a:rPr lang="en-US" dirty="0" err="1"/>
              <a:t>bị</a:t>
            </a:r>
            <a:r>
              <a:rPr lang="en-US" dirty="0"/>
              <a:t>.</a:t>
            </a:r>
          </a:p>
        </p:txBody>
      </p:sp>
    </p:spTree>
    <p:extLst>
      <p:ext uri="{BB962C8B-B14F-4D97-AF65-F5344CB8AC3E}">
        <p14:creationId xmlns:p14="http://schemas.microsoft.com/office/powerpoint/2010/main" val="1198789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105D7F58-97A1-041A-DE9E-84DC43A6F63D}"/>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191BF62C-D33A-7C5E-273C-E38E627D96E9}"/>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Nhược</a:t>
            </a:r>
            <a:r>
              <a:rPr lang="en-US" dirty="0"/>
              <a:t> </a:t>
            </a:r>
            <a:r>
              <a:rPr lang="en-US" dirty="0" err="1"/>
              <a:t>điểm</a:t>
            </a:r>
            <a:endParaRPr dirty="0"/>
          </a:p>
        </p:txBody>
      </p:sp>
      <p:sp>
        <p:nvSpPr>
          <p:cNvPr id="116" name="Google Shape;116;p20">
            <a:extLst>
              <a:ext uri="{FF2B5EF4-FFF2-40B4-BE49-F238E27FC236}">
                <a16:creationId xmlns:a16="http://schemas.microsoft.com/office/drawing/2014/main" id="{CF05185D-B76D-D756-1C70-8EB42510AEC7}"/>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9" name="Google Shape;87;p17">
            <a:extLst>
              <a:ext uri="{FF2B5EF4-FFF2-40B4-BE49-F238E27FC236}">
                <a16:creationId xmlns:a16="http://schemas.microsoft.com/office/drawing/2014/main" id="{CC4BE195-3F18-B8B6-AE5F-01568C351DAB}"/>
              </a:ext>
            </a:extLst>
          </p:cNvPr>
          <p:cNvSpPr txBox="1">
            <a:spLocks noGrp="1"/>
          </p:cNvSpPr>
          <p:nvPr>
            <p:ph type="body" idx="1"/>
          </p:nvPr>
        </p:nvSpPr>
        <p:spPr>
          <a:xfrm>
            <a:off x="1049500" y="1458581"/>
            <a:ext cx="7020900" cy="2706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Hạn chế:</a:t>
            </a:r>
          </a:p>
          <a:p>
            <a:pPr marL="742950" lvl="1" indent="-285750">
              <a:buFont typeface="Arial" panose="020B0604020202020204" pitchFamily="34" charset="0"/>
              <a:buChar char="•"/>
            </a:pPr>
            <a:r>
              <a:rPr lang="vi-VN" dirty="0"/>
              <a:t>Phụ thuộc vào kết nối Internet.</a:t>
            </a:r>
          </a:p>
          <a:p>
            <a:pPr marL="742950" lvl="1" indent="-285750">
              <a:buFont typeface="Arial" panose="020B0604020202020204" pitchFamily="34" charset="0"/>
              <a:buChar char="•"/>
            </a:pPr>
            <a:r>
              <a:rPr lang="vi-VN" dirty="0"/>
              <a:t>Chỉ điều khiển đơn giản.</a:t>
            </a:r>
          </a:p>
          <a:p>
            <a:pPr>
              <a:buFont typeface="Arial" panose="020B0604020202020204" pitchFamily="34" charset="0"/>
              <a:buChar char="•"/>
            </a:pPr>
            <a:r>
              <a:rPr lang="vi-VN" dirty="0"/>
              <a:t>Hướng phát triển:</a:t>
            </a:r>
          </a:p>
          <a:p>
            <a:pPr marL="742950" lvl="1" indent="-285750">
              <a:buFont typeface="Arial" panose="020B0604020202020204" pitchFamily="34" charset="0"/>
              <a:buChar char="•"/>
            </a:pPr>
            <a:r>
              <a:rPr lang="vi-VN" dirty="0"/>
              <a:t>Thêm điều khiển bằng giọng nói.</a:t>
            </a:r>
          </a:p>
          <a:p>
            <a:pPr marL="742950" lvl="1" indent="-285750">
              <a:buFont typeface="Arial" panose="020B0604020202020204" pitchFamily="34" charset="0"/>
              <a:buChar char="•"/>
            </a:pPr>
            <a:r>
              <a:rPr lang="vi-VN" dirty="0"/>
              <a:t>Kết hợp cảm biến thông minh.</a:t>
            </a:r>
          </a:p>
          <a:p>
            <a:pPr marL="742950" lvl="1" indent="-285750">
              <a:buFont typeface="Arial" panose="020B0604020202020204" pitchFamily="34" charset="0"/>
              <a:buChar char="•"/>
            </a:pPr>
            <a:r>
              <a:rPr lang="vi-VN" dirty="0"/>
              <a:t>Tự động hóa ngôi nhà.</a:t>
            </a:r>
          </a:p>
        </p:txBody>
      </p:sp>
    </p:spTree>
    <p:extLst>
      <p:ext uri="{BB962C8B-B14F-4D97-AF65-F5344CB8AC3E}">
        <p14:creationId xmlns:p14="http://schemas.microsoft.com/office/powerpoint/2010/main" val="423771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093925" y="1100975"/>
            <a:ext cx="59763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t>N</a:t>
            </a:r>
            <a:r>
              <a:rPr lang="en" sz="6000" dirty="0"/>
              <a:t>hóm 2 xin chào</a:t>
            </a:r>
            <a:endParaRPr sz="6000" dirty="0"/>
          </a:p>
        </p:txBody>
      </p:sp>
      <p:sp>
        <p:nvSpPr>
          <p:cNvPr id="64" name="Google Shape;64;p14"/>
          <p:cNvSpPr txBox="1">
            <a:spLocks noGrp="1"/>
          </p:cNvSpPr>
          <p:nvPr>
            <p:ph type="body" idx="1"/>
          </p:nvPr>
        </p:nvSpPr>
        <p:spPr>
          <a:xfrm>
            <a:off x="1855615" y="2071491"/>
            <a:ext cx="5432770" cy="216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600" dirty="0">
                <a:latin typeface="Times New Roman" panose="02020603050405020304" pitchFamily="18" charset="0"/>
                <a:cs typeface="Times New Roman" panose="02020603050405020304" pitchFamily="18" charset="0"/>
              </a:rPr>
              <a:t>Trần Văn Khánh_2233109</a:t>
            </a:r>
          </a:p>
          <a:p>
            <a:pPr marL="0" lvl="0" indent="0" algn="l" rtl="0">
              <a:spcBef>
                <a:spcPts val="600"/>
              </a:spcBef>
              <a:spcAft>
                <a:spcPts val="0"/>
              </a:spcAft>
              <a:buNone/>
            </a:pPr>
            <a:r>
              <a:rPr lang="en-US" sz="3600" dirty="0">
                <a:latin typeface="Times New Roman" panose="02020603050405020304" pitchFamily="18" charset="0"/>
                <a:cs typeface="Times New Roman" panose="02020603050405020304" pitchFamily="18" charset="0"/>
              </a:rPr>
              <a:t>Lý </a:t>
            </a:r>
            <a:r>
              <a:rPr lang="en-US" sz="3600" dirty="0" err="1">
                <a:latin typeface="Times New Roman" panose="02020603050405020304" pitchFamily="18" charset="0"/>
                <a:cs typeface="Times New Roman" panose="02020603050405020304" pitchFamily="18" charset="0"/>
              </a:rPr>
              <a:t>Thạnh</a:t>
            </a:r>
            <a:r>
              <a:rPr lang="en-US" sz="3600" dirty="0">
                <a:latin typeface="Times New Roman" panose="02020603050405020304" pitchFamily="18" charset="0"/>
                <a:cs typeface="Times New Roman" panose="02020603050405020304" pitchFamily="18" charset="0"/>
              </a:rPr>
              <a:t> Phú_2233124</a:t>
            </a:r>
          </a:p>
          <a:p>
            <a:pPr marL="0" lvl="0" indent="0" algn="l" rtl="0">
              <a:spcBef>
                <a:spcPts val="600"/>
              </a:spcBef>
              <a:spcAft>
                <a:spcPts val="0"/>
              </a:spcAft>
              <a:buNone/>
            </a:pPr>
            <a:r>
              <a:rPr lang="en-US" sz="3600">
                <a:latin typeface="Times New Roman" panose="02020603050405020304" pitchFamily="18" charset="0"/>
                <a:cs typeface="Times New Roman" panose="02020603050405020304" pitchFamily="18" charset="0"/>
              </a:rPr>
              <a:t>Trần Nghĩa Hiệp_2151195</a:t>
            </a:r>
          </a:p>
          <a:p>
            <a:pPr marL="0" lvl="0" indent="0" algn="l" rtl="0">
              <a:spcBef>
                <a:spcPts val="600"/>
              </a:spcBef>
              <a:spcAft>
                <a:spcPts val="0"/>
              </a:spcAft>
              <a:buNone/>
            </a:pPr>
            <a:endParaRPr sz="3600" dirty="0">
              <a:latin typeface="Times New Roman" panose="02020603050405020304" pitchFamily="18" charset="0"/>
              <a:cs typeface="Times New Roman" panose="02020603050405020304" pitchFamily="18" charset="0"/>
            </a:endParaRPr>
          </a:p>
        </p:txBody>
      </p:sp>
      <p:sp>
        <p:nvSpPr>
          <p:cNvPr id="65" name="Google Shape;65;p14"/>
          <p:cNvSpPr/>
          <p:nvPr/>
        </p:nvSpPr>
        <p:spPr>
          <a:xfrm flipH="1">
            <a:off x="1082114" y="898786"/>
            <a:ext cx="923990" cy="851362"/>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A95B7"/>
              </a:solidFill>
            </a:endParaRPr>
          </a:p>
        </p:txBody>
      </p:sp>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4"/>
          <p:cNvSpPr txBox="1">
            <a:spLocks noGrp="1"/>
          </p:cNvSpPr>
          <p:nvPr>
            <p:ph type="title"/>
          </p:nvPr>
        </p:nvSpPr>
        <p:spPr>
          <a:xfrm>
            <a:off x="2093925" y="1100975"/>
            <a:ext cx="59763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Thanks you!</a:t>
            </a:r>
            <a:endParaRPr sz="6000" dirty="0"/>
          </a:p>
        </p:txBody>
      </p:sp>
      <p:sp>
        <p:nvSpPr>
          <p:cNvPr id="269" name="Google Shape;269;p34"/>
          <p:cNvSpPr/>
          <p:nvPr/>
        </p:nvSpPr>
        <p:spPr>
          <a:xfrm flipH="1">
            <a:off x="1082114" y="898786"/>
            <a:ext cx="923990" cy="851362"/>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A95B7"/>
              </a:solidFill>
            </a:endParaRPr>
          </a:p>
        </p:txBody>
      </p:sp>
      <p:sp>
        <p:nvSpPr>
          <p:cNvPr id="270" name="Google Shape;270;p3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2986479" y="1618391"/>
            <a:ext cx="3170941" cy="11515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a:t>
            </a:r>
            <a:r>
              <a:rPr lang="en" dirty="0"/>
              <a:t>ài tập lớn</a:t>
            </a:r>
            <a:endParaRPr dirty="0"/>
          </a:p>
        </p:txBody>
      </p:sp>
      <p:sp>
        <p:nvSpPr>
          <p:cNvPr id="72" name="Google Shape;72;p15"/>
          <p:cNvSpPr txBox="1">
            <a:spLocks noGrp="1"/>
          </p:cNvSpPr>
          <p:nvPr>
            <p:ph type="subTitle" idx="1"/>
          </p:nvPr>
        </p:nvSpPr>
        <p:spPr>
          <a:xfrm>
            <a:off x="1821550" y="2840054"/>
            <a:ext cx="55008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Đ</a:t>
            </a:r>
            <a:r>
              <a:rPr lang="en" dirty="0"/>
              <a:t>ề tài :</a:t>
            </a:r>
            <a:endParaRPr dirty="0"/>
          </a:p>
        </p:txBody>
      </p:sp>
      <p:sp>
        <p:nvSpPr>
          <p:cNvPr id="73" name="Google Shape;73;p15"/>
          <p:cNvSpPr/>
          <p:nvPr/>
        </p:nvSpPr>
        <p:spPr>
          <a:xfrm>
            <a:off x="1911901" y="1466349"/>
            <a:ext cx="717689" cy="628875"/>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2A9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A95B7"/>
              </a:solidFill>
            </a:endParaRPr>
          </a:p>
        </p:txBody>
      </p:sp>
      <p:sp>
        <p:nvSpPr>
          <p:cNvPr id="74" name="Google Shape;74;p1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t>
            </a:r>
            <a:r>
              <a:rPr lang="en" dirty="0"/>
              <a:t>ục tiêu của đề tài</a:t>
            </a:r>
            <a:endParaRPr dirty="0"/>
          </a:p>
        </p:txBody>
      </p:sp>
      <p:sp>
        <p:nvSpPr>
          <p:cNvPr id="116" name="Google Shape;116;p20"/>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9" name="Google Shape;87;p17">
            <a:extLst>
              <a:ext uri="{FF2B5EF4-FFF2-40B4-BE49-F238E27FC236}">
                <a16:creationId xmlns:a16="http://schemas.microsoft.com/office/drawing/2014/main" id="{843B158B-2794-CD04-87BB-666FA5974543}"/>
              </a:ext>
            </a:extLst>
          </p:cNvPr>
          <p:cNvSpPr txBox="1">
            <a:spLocks noGrp="1"/>
          </p:cNvSpPr>
          <p:nvPr>
            <p:ph type="body" idx="1"/>
          </p:nvPr>
        </p:nvSpPr>
        <p:spPr>
          <a:xfrm>
            <a:off x="1049500" y="1458581"/>
            <a:ext cx="7020900" cy="2706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Thiết kế hệ thống điều khiển thiết bị điện trong nhà qua smartphone.</a:t>
            </a:r>
          </a:p>
          <a:p>
            <a:pPr>
              <a:buFont typeface="Arial" panose="020B0604020202020204" pitchFamily="34" charset="0"/>
              <a:buChar char="•"/>
            </a:pPr>
            <a:r>
              <a:rPr lang="vi-VN" dirty="0"/>
              <a:t>Giúc người dùng điều khiển từ xa.</a:t>
            </a:r>
          </a:p>
          <a:p>
            <a:pPr>
              <a:buFont typeface="Arial" panose="020B0604020202020204" pitchFamily="34" charset="0"/>
              <a:buChar char="•"/>
            </a:pPr>
            <a:r>
              <a:rPr lang="vi-VN" dirty="0"/>
              <a:t>Kết hợp phần cứng, phần mềm, kếtnối mạng.</a:t>
            </a:r>
          </a:p>
          <a:p>
            <a:pPr>
              <a:buFont typeface="Arial" panose="020B0604020202020204" pitchFamily="34" charset="0"/>
              <a:buChar char="•"/>
            </a:pPr>
            <a:r>
              <a:rPr lang="vi-VN" dirty="0"/>
              <a:t>Rèn luyện tư duy kỹ thuật, tự học.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A93CC226-74D9-9C53-1D0E-C105FCCC3CA8}"/>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0DDEBD58-A36B-9FFD-CF0A-6A3773C983B2}"/>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Phạm vi </a:t>
            </a:r>
            <a:r>
              <a:rPr lang="en-US" dirty="0" err="1"/>
              <a:t>đề</a:t>
            </a:r>
            <a:r>
              <a:rPr lang="en-US" dirty="0"/>
              <a:t> </a:t>
            </a:r>
            <a:r>
              <a:rPr lang="en-US" dirty="0" err="1"/>
              <a:t>tài</a:t>
            </a:r>
            <a:endParaRPr dirty="0"/>
          </a:p>
        </p:txBody>
      </p:sp>
      <p:sp>
        <p:nvSpPr>
          <p:cNvPr id="116" name="Google Shape;116;p20">
            <a:extLst>
              <a:ext uri="{FF2B5EF4-FFF2-40B4-BE49-F238E27FC236}">
                <a16:creationId xmlns:a16="http://schemas.microsoft.com/office/drawing/2014/main" id="{44889F46-8ED0-A9E1-C988-3A3B399CC35A}"/>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9" name="Google Shape;87;p17">
            <a:extLst>
              <a:ext uri="{FF2B5EF4-FFF2-40B4-BE49-F238E27FC236}">
                <a16:creationId xmlns:a16="http://schemas.microsoft.com/office/drawing/2014/main" id="{9BC6A672-65D4-F154-B7AF-414FAB174278}"/>
              </a:ext>
            </a:extLst>
          </p:cNvPr>
          <p:cNvSpPr txBox="1">
            <a:spLocks noGrp="1"/>
          </p:cNvSpPr>
          <p:nvPr>
            <p:ph type="body" idx="1"/>
          </p:nvPr>
        </p:nvSpPr>
        <p:spPr>
          <a:xfrm>
            <a:off x="1049500" y="1458581"/>
            <a:ext cx="7020900" cy="2706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Điều khiển bật/tắt thiết bị như đèn, quạt.</a:t>
            </a:r>
          </a:p>
          <a:p>
            <a:pPr>
              <a:buFont typeface="Arial" panose="020B0604020202020204" pitchFamily="34" charset="0"/>
              <a:buChar char="•"/>
            </a:pPr>
            <a:r>
              <a:rPr lang="vi-VN" dirty="0"/>
              <a:t>Dùng smartphone kết nối Internet.</a:t>
            </a:r>
          </a:p>
          <a:p>
            <a:pPr>
              <a:buFont typeface="Arial" panose="020B0604020202020204" pitchFamily="34" charset="0"/>
              <a:buChar char="•"/>
            </a:pPr>
            <a:r>
              <a:rPr lang="vi-VN" dirty="0"/>
              <a:t>Không bao gồm điều khiển bằng cảm biến hay giọng nói.</a:t>
            </a:r>
          </a:p>
        </p:txBody>
      </p:sp>
    </p:spTree>
    <p:extLst>
      <p:ext uri="{BB962C8B-B14F-4D97-AF65-F5344CB8AC3E}">
        <p14:creationId xmlns:p14="http://schemas.microsoft.com/office/powerpoint/2010/main" val="122351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F23D1DFB-B6DB-24FB-6F46-89C24F1EC889}"/>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CBF34407-62E2-6919-FE11-63C1AA9EFCBC}"/>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Cơ</a:t>
            </a:r>
            <a:r>
              <a:rPr lang="en-US" dirty="0"/>
              <a:t> </a:t>
            </a:r>
            <a:r>
              <a:rPr lang="en-US" dirty="0" err="1"/>
              <a:t>sở</a:t>
            </a:r>
            <a:r>
              <a:rPr lang="en-US" dirty="0"/>
              <a:t> </a:t>
            </a:r>
            <a:r>
              <a:rPr lang="en-US" dirty="0" err="1"/>
              <a:t>lý</a:t>
            </a:r>
            <a:r>
              <a:rPr lang="en-US" dirty="0"/>
              <a:t> </a:t>
            </a:r>
            <a:r>
              <a:rPr lang="en-US" dirty="0" err="1"/>
              <a:t>thuyết</a:t>
            </a:r>
            <a:endParaRPr dirty="0"/>
          </a:p>
        </p:txBody>
      </p:sp>
      <p:sp>
        <p:nvSpPr>
          <p:cNvPr id="116" name="Google Shape;116;p20">
            <a:extLst>
              <a:ext uri="{FF2B5EF4-FFF2-40B4-BE49-F238E27FC236}">
                <a16:creationId xmlns:a16="http://schemas.microsoft.com/office/drawing/2014/main" id="{9E3CFB4F-6762-F932-BC4C-612E11AFFA76}"/>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9" name="Google Shape;87;p17">
            <a:extLst>
              <a:ext uri="{FF2B5EF4-FFF2-40B4-BE49-F238E27FC236}">
                <a16:creationId xmlns:a16="http://schemas.microsoft.com/office/drawing/2014/main" id="{F8D04A16-184E-52D7-2BDE-9DE91AE6F6F4}"/>
              </a:ext>
            </a:extLst>
          </p:cNvPr>
          <p:cNvSpPr txBox="1">
            <a:spLocks noGrp="1"/>
          </p:cNvSpPr>
          <p:nvPr>
            <p:ph type="body" idx="1"/>
          </p:nvPr>
        </p:nvSpPr>
        <p:spPr>
          <a:xfrm>
            <a:off x="1049500" y="1458581"/>
            <a:ext cx="7020900" cy="2706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ESP8266: Vi điều khiển có WiFi.</a:t>
            </a:r>
          </a:p>
          <a:p>
            <a:pPr>
              <a:buFont typeface="Arial" panose="020B0604020202020204" pitchFamily="34" charset="0"/>
              <a:buChar char="•"/>
            </a:pPr>
            <a:r>
              <a:rPr lang="vi-VN" dirty="0"/>
              <a:t>Relay module: Đóng/ngắt nguồn thiết bị.</a:t>
            </a:r>
          </a:p>
          <a:p>
            <a:pPr>
              <a:buFont typeface="Arial" panose="020B0604020202020204" pitchFamily="34" charset="0"/>
              <a:buChar char="•"/>
            </a:pPr>
            <a:r>
              <a:rPr lang="vi-VN" dirty="0"/>
              <a:t>App Blynk: Giao diện điều khiển trên điện thoại.</a:t>
            </a:r>
          </a:p>
          <a:p>
            <a:pPr>
              <a:buFont typeface="Arial" panose="020B0604020202020204" pitchFamily="34" charset="0"/>
              <a:buChar char="•"/>
            </a:pPr>
            <a:r>
              <a:rPr lang="en-US"/>
              <a:t>Visual Studio</a:t>
            </a:r>
            <a:r>
              <a:rPr lang="vi-VN" dirty="0"/>
              <a:t>: Môi trường lập trình.</a:t>
            </a:r>
          </a:p>
        </p:txBody>
      </p:sp>
    </p:spTree>
    <p:extLst>
      <p:ext uri="{BB962C8B-B14F-4D97-AF65-F5344CB8AC3E}">
        <p14:creationId xmlns:p14="http://schemas.microsoft.com/office/powerpoint/2010/main" val="259810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BDFB302D-E778-E593-3D74-A7C19470FB1A}"/>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BF076390-13B6-2669-DD17-F231873C694F}"/>
              </a:ext>
            </a:extLst>
          </p:cNvPr>
          <p:cNvSpPr txBox="1">
            <a:spLocks noGrp="1"/>
          </p:cNvSpPr>
          <p:nvPr>
            <p:ph type="title"/>
          </p:nvPr>
        </p:nvSpPr>
        <p:spPr>
          <a:xfrm>
            <a:off x="1049500" y="796175"/>
            <a:ext cx="2383010" cy="18730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Sơ</a:t>
            </a:r>
            <a:r>
              <a:rPr lang="en-US" dirty="0"/>
              <a:t> </a:t>
            </a:r>
            <a:r>
              <a:rPr lang="en-US" err="1"/>
              <a:t>đồ</a:t>
            </a:r>
            <a:r>
              <a:rPr lang="en-US"/>
              <a:t> nguyên lý</a:t>
            </a:r>
            <a:br>
              <a:rPr lang="en-US"/>
            </a:br>
            <a:r>
              <a:rPr lang="en-US"/>
              <a:t>Kit thu phát esp 8266</a:t>
            </a:r>
            <a:endParaRPr dirty="0"/>
          </a:p>
        </p:txBody>
      </p:sp>
      <p:sp>
        <p:nvSpPr>
          <p:cNvPr id="116" name="Google Shape;116;p20">
            <a:extLst>
              <a:ext uri="{FF2B5EF4-FFF2-40B4-BE49-F238E27FC236}">
                <a16:creationId xmlns:a16="http://schemas.microsoft.com/office/drawing/2014/main" id="{82A5FECC-76A6-A1DC-C777-79ED76B0BCF5}"/>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5" name="Picture 4">
            <a:extLst>
              <a:ext uri="{FF2B5EF4-FFF2-40B4-BE49-F238E27FC236}">
                <a16:creationId xmlns:a16="http://schemas.microsoft.com/office/drawing/2014/main" id="{F677B9C3-548A-6A70-70C0-727129E0AE99}"/>
              </a:ext>
            </a:extLst>
          </p:cNvPr>
          <p:cNvPicPr>
            <a:picLocks noChangeAspect="1"/>
          </p:cNvPicPr>
          <p:nvPr/>
        </p:nvPicPr>
        <p:blipFill>
          <a:blip r:embed="rId3"/>
          <a:stretch>
            <a:fillRect/>
          </a:stretch>
        </p:blipFill>
        <p:spPr>
          <a:xfrm>
            <a:off x="3432510" y="934714"/>
            <a:ext cx="3956650" cy="3412611"/>
          </a:xfrm>
          <a:prstGeom prst="rect">
            <a:avLst/>
          </a:prstGeom>
        </p:spPr>
      </p:pic>
    </p:spTree>
    <p:extLst>
      <p:ext uri="{BB962C8B-B14F-4D97-AF65-F5344CB8AC3E}">
        <p14:creationId xmlns:p14="http://schemas.microsoft.com/office/powerpoint/2010/main" val="413468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DE9A0487-E6B2-3DFC-1B27-1B83B3333AFA}"/>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02797BA0-AD7A-6FDA-0B0A-8F2EB16381BC}"/>
              </a:ext>
            </a:extLst>
          </p:cNvPr>
          <p:cNvSpPr txBox="1">
            <a:spLocks noGrp="1"/>
          </p:cNvSpPr>
          <p:nvPr>
            <p:ph type="title"/>
          </p:nvPr>
        </p:nvSpPr>
        <p:spPr>
          <a:xfrm>
            <a:off x="1049500" y="796174"/>
            <a:ext cx="2383010" cy="15570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Sơ</a:t>
            </a:r>
            <a:r>
              <a:rPr lang="en-US"/>
              <a:t> đồ </a:t>
            </a:r>
            <a:r>
              <a:rPr lang="en-US" err="1"/>
              <a:t>nguyên</a:t>
            </a:r>
            <a:r>
              <a:rPr lang="en-US"/>
              <a:t> lý</a:t>
            </a:r>
            <a:br>
              <a:rPr lang="en-US"/>
            </a:br>
            <a:r>
              <a:rPr lang="en-US"/>
              <a:t>module relay</a:t>
            </a:r>
            <a:endParaRPr dirty="0"/>
          </a:p>
        </p:txBody>
      </p:sp>
      <p:sp>
        <p:nvSpPr>
          <p:cNvPr id="116" name="Google Shape;116;p20">
            <a:extLst>
              <a:ext uri="{FF2B5EF4-FFF2-40B4-BE49-F238E27FC236}">
                <a16:creationId xmlns:a16="http://schemas.microsoft.com/office/drawing/2014/main" id="{949F20C4-B52A-C892-E0B3-A08524571773}"/>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7" name="Picture 6">
            <a:extLst>
              <a:ext uri="{FF2B5EF4-FFF2-40B4-BE49-F238E27FC236}">
                <a16:creationId xmlns:a16="http://schemas.microsoft.com/office/drawing/2014/main" id="{F0AEE7CC-D79A-C950-943E-82E319B4AACF}"/>
              </a:ext>
            </a:extLst>
          </p:cNvPr>
          <p:cNvPicPr>
            <a:picLocks noChangeAspect="1"/>
          </p:cNvPicPr>
          <p:nvPr/>
        </p:nvPicPr>
        <p:blipFill>
          <a:blip r:embed="rId3"/>
          <a:stretch>
            <a:fillRect/>
          </a:stretch>
        </p:blipFill>
        <p:spPr>
          <a:xfrm>
            <a:off x="3618370" y="669413"/>
            <a:ext cx="3669935" cy="3367643"/>
          </a:xfrm>
          <a:prstGeom prst="rect">
            <a:avLst/>
          </a:prstGeom>
        </p:spPr>
      </p:pic>
    </p:spTree>
    <p:extLst>
      <p:ext uri="{BB962C8B-B14F-4D97-AF65-F5344CB8AC3E}">
        <p14:creationId xmlns:p14="http://schemas.microsoft.com/office/powerpoint/2010/main" val="335974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45B97C08-4274-6157-6A41-8D4E1B9553EA}"/>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7A71F4E4-6ACB-BD92-2247-56F5C3FF5D90}"/>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Esp 8266</a:t>
            </a:r>
            <a:endParaRPr dirty="0"/>
          </a:p>
        </p:txBody>
      </p:sp>
      <p:sp>
        <p:nvSpPr>
          <p:cNvPr id="116" name="Google Shape;116;p20">
            <a:extLst>
              <a:ext uri="{FF2B5EF4-FFF2-40B4-BE49-F238E27FC236}">
                <a16:creationId xmlns:a16="http://schemas.microsoft.com/office/drawing/2014/main" id="{135EB635-7135-1E48-174B-AC010A694971}"/>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9" name="Google Shape;87;p17">
            <a:extLst>
              <a:ext uri="{FF2B5EF4-FFF2-40B4-BE49-F238E27FC236}">
                <a16:creationId xmlns:a16="http://schemas.microsoft.com/office/drawing/2014/main" id="{E00F9CD7-AF66-471A-86CA-0C8697B4A9B2}"/>
              </a:ext>
            </a:extLst>
          </p:cNvPr>
          <p:cNvSpPr txBox="1">
            <a:spLocks noGrp="1"/>
          </p:cNvSpPr>
          <p:nvPr>
            <p:ph type="body" idx="1"/>
          </p:nvPr>
        </p:nvSpPr>
        <p:spPr>
          <a:xfrm>
            <a:off x="1049500" y="1458581"/>
            <a:ext cx="7020900" cy="2706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Vi điều khiển 32-bit (tương thích với kiến trúc Xtensa LX106)</a:t>
            </a:r>
            <a:endParaRPr lang="en-US" dirty="0"/>
          </a:p>
          <a:p>
            <a:pPr>
              <a:buFont typeface="Arial" panose="020B0604020202020204" pitchFamily="34" charset="0"/>
              <a:buChar char="•"/>
            </a:pPr>
            <a:r>
              <a:rPr lang="vi-VN" dirty="0"/>
              <a:t>Hỗ trợ Wi-Fi 802.11 b/g/n, có thể hoạt động ở chế độ station hoặc access point.Có các cổng GPIO để kết nối cảm biến, relay, LED, v.v.</a:t>
            </a:r>
            <a:endParaRPr lang="en-US" dirty="0"/>
          </a:p>
          <a:p>
            <a:pPr>
              <a:buFont typeface="Arial" panose="020B0604020202020204" pitchFamily="34" charset="0"/>
              <a:buChar char="•"/>
            </a:pPr>
            <a:r>
              <a:rPr lang="vi-VN" dirty="0"/>
              <a:t>Hỗ trợ giao tiếp UART, SPI, I2C, PWM, ADC.Dung lượng RAM khoảng 80KB, Flash lên đến 4MB (tùy module).</a:t>
            </a:r>
            <a:endParaRPr lang="en-US" dirty="0"/>
          </a:p>
          <a:p>
            <a:pPr>
              <a:buFont typeface="Arial" panose="020B0604020202020204" pitchFamily="34" charset="0"/>
              <a:buChar char="•"/>
            </a:pPr>
            <a:r>
              <a:rPr lang="vi-VN" dirty="0"/>
              <a:t>Có thể lập trình bằng Arduino IDE, NodeMCU (Lua), hoặc sử dụng firmware AT Command.</a:t>
            </a:r>
          </a:p>
        </p:txBody>
      </p:sp>
    </p:spTree>
    <p:extLst>
      <p:ext uri="{BB962C8B-B14F-4D97-AF65-F5344CB8AC3E}">
        <p14:creationId xmlns:p14="http://schemas.microsoft.com/office/powerpoint/2010/main" val="2046242342"/>
      </p:ext>
    </p:extLst>
  </p:cSld>
  <p:clrMapOvr>
    <a:masterClrMapping/>
  </p:clrMapOvr>
</p:sld>
</file>

<file path=ppt/theme/theme1.xml><?xml version="1.0" encoding="utf-8"?>
<a:theme xmlns:a="http://schemas.openxmlformats.org/drawingml/2006/main" name="Seyton template">
  <a:themeElements>
    <a:clrScheme name="Custom 347">
      <a:dk1>
        <a:srgbClr val="434343"/>
      </a:dk1>
      <a:lt1>
        <a:srgbClr val="FFFFFF"/>
      </a:lt1>
      <a:dk2>
        <a:srgbClr val="7B8486"/>
      </a:dk2>
      <a:lt2>
        <a:srgbClr val="E3E9EB"/>
      </a:lt2>
      <a:accent1>
        <a:srgbClr val="2A95B7"/>
      </a:accent1>
      <a:accent2>
        <a:srgbClr val="80D5CC"/>
      </a:accent2>
      <a:accent3>
        <a:srgbClr val="E9CB74"/>
      </a:accent3>
      <a:accent4>
        <a:srgbClr val="D19E9E"/>
      </a:accent4>
      <a:accent5>
        <a:srgbClr val="E47474"/>
      </a:accent5>
      <a:accent6>
        <a:srgbClr val="9DAF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TotalTime>
  <Words>795</Words>
  <Application>Microsoft Office PowerPoint</Application>
  <PresentationFormat>On-screen Show (16:9)</PresentationFormat>
  <Paragraphs>99</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Patrick Hand SC</vt:lpstr>
      <vt:lpstr>Sniglet</vt:lpstr>
      <vt:lpstr>Seyton template</vt:lpstr>
      <vt:lpstr>welcome</vt:lpstr>
      <vt:lpstr>Nhóm 2 xin chào</vt:lpstr>
      <vt:lpstr>Bài tập lớn</vt:lpstr>
      <vt:lpstr>Mục tiêu của đề tài</vt:lpstr>
      <vt:lpstr>Phạm vi đề tài</vt:lpstr>
      <vt:lpstr>Cơ sở lý thuyết</vt:lpstr>
      <vt:lpstr>Sơ đồ nguyên lý Kit thu phát esp 8266</vt:lpstr>
      <vt:lpstr>Sơ đồ nguyên lý module relay</vt:lpstr>
      <vt:lpstr>Esp 8266</vt:lpstr>
      <vt:lpstr>Module relay</vt:lpstr>
      <vt:lpstr>App blynk</vt:lpstr>
      <vt:lpstr>App blynk</vt:lpstr>
      <vt:lpstr>VISUAL STUDIO CODE</vt:lpstr>
      <vt:lpstr>Sơ đồ khối</vt:lpstr>
      <vt:lpstr>Nguyên lí hoạt động</vt:lpstr>
      <vt:lpstr>Lưu đồ giải thuật</vt:lpstr>
      <vt:lpstr>Thiết bị sử dụng</vt:lpstr>
      <vt:lpstr>Kết quả</vt:lpstr>
      <vt:lpstr>Nhược điểm</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VK</dc:creator>
  <cp:lastModifiedBy>Khánh Trần Văn</cp:lastModifiedBy>
  <cp:revision>4</cp:revision>
  <dcterms:modified xsi:type="dcterms:W3CDTF">2025-05-09T16:33:39Z</dcterms:modified>
</cp:coreProperties>
</file>