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83" d="100"/>
          <a:sy n="83" d="100"/>
        </p:scale>
        <p:origin x="-92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 name="Titolo 13"/>
          <p:cNvSpPr>
            <a:spLocks noGrp="1"/>
          </p:cNvSpPr>
          <p:nvPr>
            <p:ph type="ctrTitle"/>
          </p:nvPr>
        </p:nvSpPr>
        <p:spPr>
          <a:xfrm>
            <a:off x="1432560" y="359898"/>
            <a:ext cx="7406640" cy="1472184"/>
          </a:xfrm>
        </p:spPr>
        <p:txBody>
          <a:bodyPr anchor="b"/>
          <a:lstStyle>
            <a:lvl1pPr algn="l">
              <a:defRPr/>
            </a:lvl1pPr>
            <a:extLst/>
          </a:lstStyle>
          <a:p>
            <a:r>
              <a:rPr kumimoji="0" lang="it-IT" smtClean="0"/>
              <a:t>Fare clic per modificare lo stile del titolo</a:t>
            </a:r>
            <a:endParaRPr kumimoji="0" lang="en-US"/>
          </a:p>
        </p:txBody>
      </p:sp>
      <p:sp>
        <p:nvSpPr>
          <p:cNvPr id="22" name="Sottotitolo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it-IT" smtClean="0"/>
              <a:t>Fare clic per modificare lo stile del sottotitolo dello schema</a:t>
            </a:r>
            <a:endParaRPr kumimoji="0" lang="en-US"/>
          </a:p>
        </p:txBody>
      </p:sp>
      <p:sp>
        <p:nvSpPr>
          <p:cNvPr id="7" name="Segnaposto data 6"/>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20" name="Segnaposto piè di pagina 19"/>
          <p:cNvSpPr>
            <a:spLocks noGrp="1"/>
          </p:cNvSpPr>
          <p:nvPr>
            <p:ph type="ftr" sz="quarter" idx="11"/>
          </p:nvPr>
        </p:nvSpPr>
        <p:spPr/>
        <p:txBody>
          <a:bodyPr/>
          <a:lstStyle>
            <a:extLst/>
          </a:lstStyle>
          <a:p>
            <a:endParaRPr lang="it-IT"/>
          </a:p>
        </p:txBody>
      </p:sp>
      <p:sp>
        <p:nvSpPr>
          <p:cNvPr id="10" name="Segnaposto numero diapositiva 9"/>
          <p:cNvSpPr>
            <a:spLocks noGrp="1"/>
          </p:cNvSpPr>
          <p:nvPr>
            <p:ph type="sldNum" sz="quarter" idx="12"/>
          </p:nvPr>
        </p:nvSpPr>
        <p:spPr/>
        <p:txBody>
          <a:bodyPr/>
          <a:lstStyle>
            <a:extLst/>
          </a:lstStyle>
          <a:p>
            <a:fld id="{7313B388-8F09-4D76-9819-DDF6798E20C8}" type="slidenum">
              <a:rPr lang="it-IT" smtClean="0"/>
              <a:t>‹N›</a:t>
            </a:fld>
            <a:endParaRPr lang="it-IT"/>
          </a:p>
        </p:txBody>
      </p:sp>
      <p:sp>
        <p:nvSpPr>
          <p:cNvPr id="8" name="Oval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5" name="Segnaposto piè di pagina 4"/>
          <p:cNvSpPr>
            <a:spLocks noGrp="1"/>
          </p:cNvSpPr>
          <p:nvPr>
            <p:ph type="ftr" sz="quarter" idx="11"/>
          </p:nvPr>
        </p:nvSpPr>
        <p:spPr/>
        <p:txBody>
          <a:bodyPr/>
          <a:lstStyle>
            <a:extLst/>
          </a:lstStyle>
          <a:p>
            <a:endParaRPr lang="it-IT"/>
          </a:p>
        </p:txBody>
      </p:sp>
      <p:sp>
        <p:nvSpPr>
          <p:cNvPr id="6" name="Segnaposto numero diapositiva 5"/>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274639"/>
            <a:ext cx="1828800" cy="5851525"/>
          </a:xfrm>
        </p:spPr>
        <p:txBody>
          <a:bodyPr vert="eaVert"/>
          <a:lstStyle>
            <a:extLs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1143000" y="274640"/>
            <a:ext cx="5562600" cy="5851525"/>
          </a:xfrm>
        </p:spPr>
        <p:txBody>
          <a:bodyPr vert="eaVert"/>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5" name="Segnaposto piè di pagina 4"/>
          <p:cNvSpPr>
            <a:spLocks noGrp="1"/>
          </p:cNvSpPr>
          <p:nvPr>
            <p:ph type="ftr" sz="quarter" idx="11"/>
          </p:nvPr>
        </p:nvSpPr>
        <p:spPr/>
        <p:txBody>
          <a:bodyPr/>
          <a:lstStyle>
            <a:extLst/>
          </a:lstStyle>
          <a:p>
            <a:endParaRPr lang="it-IT"/>
          </a:p>
        </p:txBody>
      </p:sp>
      <p:sp>
        <p:nvSpPr>
          <p:cNvPr id="6" name="Segnaposto numero diapositiva 5"/>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5" name="Segnaposto piè di pagina 4"/>
          <p:cNvSpPr>
            <a:spLocks noGrp="1"/>
          </p:cNvSpPr>
          <p:nvPr>
            <p:ph type="ftr" sz="quarter" idx="11"/>
          </p:nvPr>
        </p:nvSpPr>
        <p:spPr/>
        <p:txBody>
          <a:bodyPr/>
          <a:lstStyle>
            <a:extLst/>
          </a:lstStyle>
          <a:p>
            <a:endParaRPr lang="it-IT"/>
          </a:p>
        </p:txBody>
      </p:sp>
      <p:sp>
        <p:nvSpPr>
          <p:cNvPr id="6" name="Segnaposto numero diapositiva 5"/>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ttangolo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olo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5" name="Segnaposto piè di pagina 4"/>
          <p:cNvSpPr>
            <a:spLocks noGrp="1"/>
          </p:cNvSpPr>
          <p:nvPr>
            <p:ph type="ftr" sz="quarter" idx="11"/>
          </p:nvPr>
        </p:nvSpPr>
        <p:spPr/>
        <p:txBody>
          <a:bodyPr/>
          <a:lstStyle>
            <a:extLst/>
          </a:lstStyle>
          <a:p>
            <a:endParaRPr lang="it-IT"/>
          </a:p>
        </p:txBody>
      </p:sp>
      <p:sp>
        <p:nvSpPr>
          <p:cNvPr id="6" name="Segnaposto numero diapositiva 5"/>
          <p:cNvSpPr>
            <a:spLocks noGrp="1"/>
          </p:cNvSpPr>
          <p:nvPr>
            <p:ph type="sldNum" sz="quarter" idx="12"/>
          </p:nvPr>
        </p:nvSpPr>
        <p:spPr/>
        <p:txBody>
          <a:bodyPr/>
          <a:lstStyle>
            <a:extLst/>
          </a:lstStyle>
          <a:p>
            <a:fld id="{7313B388-8F09-4D76-9819-DDF6798E20C8}" type="slidenum">
              <a:rPr lang="it-IT" smtClean="0"/>
              <a:t>‹N›</a:t>
            </a:fld>
            <a:endParaRPr lang="it-IT"/>
          </a:p>
        </p:txBody>
      </p:sp>
      <p:sp>
        <p:nvSpPr>
          <p:cNvPr id="10" name="Rettangolo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435608" y="274320"/>
            <a:ext cx="7498080" cy="1143000"/>
          </a:xfrm>
        </p:spPr>
        <p:txBody>
          <a:bodyPr/>
          <a:lstStyle>
            <a:extLst/>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6" name="Segnaposto piè di pagina 5"/>
          <p:cNvSpPr>
            <a:spLocks noGrp="1"/>
          </p:cNvSpPr>
          <p:nvPr>
            <p:ph type="ftr" sz="quarter" idx="11"/>
          </p:nvPr>
        </p:nvSpPr>
        <p:spPr/>
        <p:txBody>
          <a:bodyPr/>
          <a:lstStyle>
            <a:extLst/>
          </a:lstStyle>
          <a:p>
            <a:endParaRPr lang="it-IT"/>
          </a:p>
        </p:txBody>
      </p:sp>
      <p:sp>
        <p:nvSpPr>
          <p:cNvPr id="7" name="Segnaposto numero diapositiva 6"/>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8" name="Segnaposto piè di pagina 7"/>
          <p:cNvSpPr>
            <a:spLocks noGrp="1"/>
          </p:cNvSpPr>
          <p:nvPr>
            <p:ph type="ftr" sz="quarter" idx="11"/>
          </p:nvPr>
        </p:nvSpPr>
        <p:spPr/>
        <p:txBody>
          <a:bodyPr/>
          <a:lstStyle>
            <a:extLst/>
          </a:lstStyle>
          <a:p>
            <a:endParaRPr lang="it-IT"/>
          </a:p>
        </p:txBody>
      </p:sp>
      <p:sp>
        <p:nvSpPr>
          <p:cNvPr id="9" name="Segnaposto numero diapositiva 8"/>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1435608" y="274320"/>
            <a:ext cx="7498080" cy="1143000"/>
          </a:xfrm>
        </p:spPr>
        <p:txBody>
          <a:bodyPr anchor="ctr"/>
          <a:lstStyle>
            <a:extLst/>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4" name="Segnaposto piè di pagina 3"/>
          <p:cNvSpPr>
            <a:spLocks noGrp="1"/>
          </p:cNvSpPr>
          <p:nvPr>
            <p:ph type="ftr" sz="quarter" idx="11"/>
          </p:nvPr>
        </p:nvSpPr>
        <p:spPr/>
        <p:txBody>
          <a:bodyPr/>
          <a:lstStyle>
            <a:extLst/>
          </a:lstStyle>
          <a:p>
            <a:endParaRPr lang="it-IT"/>
          </a:p>
        </p:txBody>
      </p:sp>
      <p:sp>
        <p:nvSpPr>
          <p:cNvPr id="5" name="Segnaposto numero diapositiva 4"/>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ttangolo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Segnaposto data 1"/>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3" name="Segnaposto piè di pagina 2"/>
          <p:cNvSpPr>
            <a:spLocks noGrp="1"/>
          </p:cNvSpPr>
          <p:nvPr>
            <p:ph type="ftr" sz="quarter" idx="11"/>
          </p:nvPr>
        </p:nvSpPr>
        <p:spPr/>
        <p:txBody>
          <a:bodyPr/>
          <a:lstStyle>
            <a:extLst/>
          </a:lstStyle>
          <a:p>
            <a:endParaRPr lang="it-IT"/>
          </a:p>
        </p:txBody>
      </p:sp>
      <p:sp>
        <p:nvSpPr>
          <p:cNvPr id="4" name="Segnaposto numero diapositiva 3"/>
          <p:cNvSpPr>
            <a:spLocks noGrp="1"/>
          </p:cNvSpPr>
          <p:nvPr>
            <p:ph type="sldNum" sz="quarter" idx="12"/>
          </p:nvPr>
        </p:nvSpPr>
        <p:spPr/>
        <p:txBody>
          <a:bodyPr/>
          <a:lstStyle>
            <a:extLst/>
          </a:lstStyle>
          <a:p>
            <a:fld id="{7313B388-8F09-4D76-9819-DDF6798E20C8}" type="slidenum">
              <a:rPr lang="it-IT" smtClean="0"/>
              <a:t>‹N›</a:t>
            </a:fld>
            <a:endParaRPr lang="it-IT"/>
          </a:p>
        </p:txBody>
      </p:sp>
      <p:sp>
        <p:nvSpPr>
          <p:cNvPr id="6" name="Rettangolo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6" name="Segnaposto piè di pagina 5"/>
          <p:cNvSpPr>
            <a:spLocks noGrp="1"/>
          </p:cNvSpPr>
          <p:nvPr>
            <p:ph type="ftr" sz="quarter" idx="11"/>
          </p:nvPr>
        </p:nvSpPr>
        <p:spPr/>
        <p:txBody>
          <a:bodyPr/>
          <a:lstStyle>
            <a:extLst/>
          </a:lstStyle>
          <a:p>
            <a:endParaRPr lang="it-IT"/>
          </a:p>
        </p:txBody>
      </p:sp>
      <p:sp>
        <p:nvSpPr>
          <p:cNvPr id="7" name="Segnaposto numero diapositiva 6"/>
          <p:cNvSpPr>
            <a:spLocks noGrp="1"/>
          </p:cNvSpPr>
          <p:nvPr>
            <p:ph type="sldNum" sz="quarter" idx="12"/>
          </p:nvPr>
        </p:nvSpPr>
        <p:spPr/>
        <p:txBody>
          <a:bodyPr/>
          <a:lstStyle>
            <a:extLst/>
          </a:lstStyle>
          <a:p>
            <a:fld id="{7313B388-8F09-4D76-9819-DDF6798E20C8}"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extLst/>
          </a:lstStyle>
          <a:p>
            <a:fld id="{56F16A9F-FE2F-4E4E-BFF3-DCFD9F7DF475}" type="datetimeFigureOut">
              <a:rPr lang="it-IT" smtClean="0"/>
              <a:t>02/02/2019</a:t>
            </a:fld>
            <a:endParaRPr lang="it-IT"/>
          </a:p>
        </p:txBody>
      </p:sp>
      <p:sp>
        <p:nvSpPr>
          <p:cNvPr id="6" name="Segnaposto piè di pagina 5"/>
          <p:cNvSpPr>
            <a:spLocks noGrp="1"/>
          </p:cNvSpPr>
          <p:nvPr>
            <p:ph type="ftr" sz="quarter" idx="11"/>
          </p:nvPr>
        </p:nvSpPr>
        <p:spPr/>
        <p:txBody>
          <a:bodyPr/>
          <a:lstStyle>
            <a:extLst/>
          </a:lstStyle>
          <a:p>
            <a:endParaRPr lang="it-IT"/>
          </a:p>
        </p:txBody>
      </p:sp>
      <p:sp>
        <p:nvSpPr>
          <p:cNvPr id="7" name="Segnaposto numero diapositiva 6"/>
          <p:cNvSpPr>
            <a:spLocks noGrp="1"/>
          </p:cNvSpPr>
          <p:nvPr>
            <p:ph type="sldNum" sz="quarter" idx="12"/>
          </p:nvPr>
        </p:nvSpPr>
        <p:spPr/>
        <p:txBody>
          <a:bodyPr/>
          <a:lstStyle>
            <a:extLst/>
          </a:lstStyle>
          <a:p>
            <a:fld id="{7313B388-8F09-4D76-9819-DDF6798E20C8}" type="slidenum">
              <a:rPr lang="it-IT" smtClean="0"/>
              <a:t>‹N›</a:t>
            </a:fld>
            <a:endParaRPr lang="it-IT"/>
          </a:p>
        </p:txBody>
      </p:sp>
      <p:sp>
        <p:nvSpPr>
          <p:cNvPr id="8" name="Rettangolo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Segnaposto immagin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it-IT" smtClean="0"/>
              <a:t>Fare clic sull'icona per inserire un'immagine</a:t>
            </a:r>
            <a:endParaRPr kumimoji="0" lang="en-US" dirty="0"/>
          </a:p>
        </p:txBody>
      </p:sp>
      <p:sp>
        <p:nvSpPr>
          <p:cNvPr id="9" name="Elaborazione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Elaborazione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Segnaposto testo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it-IT" smtClean="0"/>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orta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nello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ttangolo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Segnaposto titolo 4"/>
          <p:cNvSpPr>
            <a:spLocks noGrp="1"/>
          </p:cNvSpPr>
          <p:nvPr>
            <p:ph type="title"/>
          </p:nvPr>
        </p:nvSpPr>
        <p:spPr>
          <a:xfrm>
            <a:off x="1435608" y="274638"/>
            <a:ext cx="7498080" cy="1143000"/>
          </a:xfrm>
          <a:prstGeom prst="rect">
            <a:avLst/>
          </a:prstGeom>
        </p:spPr>
        <p:txBody>
          <a:bodyPr anchor="ctr">
            <a:normAutofit/>
          </a:bodyPr>
          <a:lstStyle>
            <a:extLst/>
          </a:lstStyle>
          <a:p>
            <a:r>
              <a:rPr kumimoji="0" lang="it-IT" smtClean="0"/>
              <a:t>Fare clic per modificare lo stile del titolo</a:t>
            </a:r>
            <a:endParaRPr kumimoji="0" lang="en-US"/>
          </a:p>
        </p:txBody>
      </p:sp>
      <p:sp>
        <p:nvSpPr>
          <p:cNvPr id="9" name="Segnaposto testo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24" name="Segnaposto data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6F16A9F-FE2F-4E4E-BFF3-DCFD9F7DF475}" type="datetimeFigureOut">
              <a:rPr lang="it-IT" smtClean="0"/>
              <a:t>02/02/2019</a:t>
            </a:fld>
            <a:endParaRPr lang="it-IT"/>
          </a:p>
        </p:txBody>
      </p:sp>
      <p:sp>
        <p:nvSpPr>
          <p:cNvPr id="10" name="Segnaposto piè di pagina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it-IT"/>
          </a:p>
        </p:txBody>
      </p:sp>
      <p:sp>
        <p:nvSpPr>
          <p:cNvPr id="22" name="Segnaposto numero diapositiva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313B388-8F09-4D76-9819-DDF6798E20C8}" type="slidenum">
              <a:rPr lang="it-IT" smtClean="0"/>
              <a:t>‹N›</a:t>
            </a:fld>
            <a:endParaRPr lang="it-IT"/>
          </a:p>
        </p:txBody>
      </p:sp>
      <p:sp>
        <p:nvSpPr>
          <p:cNvPr id="15" name="Rettangolo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pPr algn="ctr"/>
            <a:r>
              <a:rPr lang="it-IT" dirty="0" smtClean="0"/>
              <a:t>Advertising </a:t>
            </a:r>
            <a:r>
              <a:rPr lang="it-IT" dirty="0" err="1" smtClean="0"/>
              <a:t>campaign</a:t>
            </a:r>
            <a:r>
              <a:rPr lang="it-IT" dirty="0" smtClean="0"/>
              <a:t>	</a:t>
            </a:r>
            <a:endParaRPr lang="it-IT" dirty="0"/>
          </a:p>
        </p:txBody>
      </p:sp>
      <p:sp>
        <p:nvSpPr>
          <p:cNvPr id="3" name="Sottotitolo 2"/>
          <p:cNvSpPr>
            <a:spLocks noGrp="1"/>
          </p:cNvSpPr>
          <p:nvPr>
            <p:ph type="subTitle" idx="1"/>
          </p:nvPr>
        </p:nvSpPr>
        <p:spPr/>
        <p:txBody>
          <a:bodyPr>
            <a:normAutofit/>
          </a:bodyPr>
          <a:lstStyle/>
          <a:p>
            <a:pPr algn="ctr"/>
            <a:r>
              <a:rPr lang="it-IT" sz="2400" dirty="0" err="1" smtClean="0"/>
              <a:t>How</a:t>
            </a:r>
            <a:r>
              <a:rPr lang="it-IT" sz="2400" dirty="0" smtClean="0"/>
              <a:t> can </a:t>
            </a:r>
            <a:r>
              <a:rPr lang="it-IT" sz="2400" dirty="0" err="1" smtClean="0"/>
              <a:t>we</a:t>
            </a:r>
            <a:r>
              <a:rPr lang="it-IT" sz="2400" dirty="0" smtClean="0"/>
              <a:t> </a:t>
            </a:r>
            <a:r>
              <a:rPr lang="it-IT" sz="2400" dirty="0" err="1" smtClean="0"/>
              <a:t>choose</a:t>
            </a:r>
            <a:r>
              <a:rPr lang="it-IT" sz="2400" dirty="0" smtClean="0"/>
              <a:t> </a:t>
            </a:r>
            <a:r>
              <a:rPr lang="it-IT" sz="2400" dirty="0" err="1" smtClean="0"/>
              <a:t>where</a:t>
            </a:r>
            <a:r>
              <a:rPr lang="it-IT" sz="2400" dirty="0" smtClean="0"/>
              <a:t> do </a:t>
            </a:r>
            <a:r>
              <a:rPr lang="it-IT" sz="2400" dirty="0" err="1" smtClean="0"/>
              <a:t>it</a:t>
            </a:r>
            <a:r>
              <a:rPr lang="it-IT" sz="2400" dirty="0" smtClean="0"/>
              <a:t> </a:t>
            </a:r>
            <a:r>
              <a:rPr lang="it-IT" sz="2400" dirty="0" err="1" smtClean="0"/>
              <a:t>using</a:t>
            </a:r>
            <a:r>
              <a:rPr lang="it-IT" sz="2400" dirty="0" smtClean="0"/>
              <a:t> data </a:t>
            </a:r>
            <a:r>
              <a:rPr lang="it-IT" sz="2400" dirty="0" err="1" smtClean="0"/>
              <a:t>analysis</a:t>
            </a:r>
            <a:r>
              <a:rPr lang="it-IT" sz="2400" dirty="0" smtClean="0"/>
              <a:t>?</a:t>
            </a:r>
            <a:endParaRPr lang="it-IT" sz="2400" dirty="0"/>
          </a:p>
        </p:txBody>
      </p:sp>
      <p:pic>
        <p:nvPicPr>
          <p:cNvPr id="1027" name="Picture 3" descr="C:\Users\ubi\AppData\Local\Microsoft\Windows\INetCache\IE\FOYZ4411\pensiero-creativo-2[1].jpg"/>
          <p:cNvPicPr>
            <a:picLocks noChangeAspect="1" noChangeArrowheads="1"/>
          </p:cNvPicPr>
          <p:nvPr/>
        </p:nvPicPr>
        <p:blipFill>
          <a:blip r:embed="rId2" cstate="print"/>
          <a:srcRect/>
          <a:stretch>
            <a:fillRect/>
          </a:stretch>
        </p:blipFill>
        <p:spPr bwMode="auto">
          <a:xfrm>
            <a:off x="2339752" y="2405205"/>
            <a:ext cx="5636171" cy="445279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Introduction</a:t>
            </a:r>
            <a:endParaRPr lang="it-IT" dirty="0"/>
          </a:p>
        </p:txBody>
      </p:sp>
      <p:sp>
        <p:nvSpPr>
          <p:cNvPr id="3" name="Segnaposto contenuto 2"/>
          <p:cNvSpPr>
            <a:spLocks noGrp="1"/>
          </p:cNvSpPr>
          <p:nvPr>
            <p:ph idx="1"/>
          </p:nvPr>
        </p:nvSpPr>
        <p:spPr/>
        <p:txBody>
          <a:bodyPr>
            <a:normAutofit fontScale="77500" lnSpcReduction="20000"/>
          </a:bodyPr>
          <a:lstStyle/>
          <a:p>
            <a:pPr algn="just"/>
            <a:endParaRPr lang="en-US" dirty="0" smtClean="0"/>
          </a:p>
          <a:p>
            <a:pPr algn="just"/>
            <a:r>
              <a:rPr lang="en-US" dirty="0" smtClean="0"/>
              <a:t>A </a:t>
            </a:r>
            <a:r>
              <a:rPr lang="en-US" dirty="0" smtClean="0"/>
              <a:t>home delivery company would like to start a marketing project to promote its services near to Toronto. First of all, firm decides to identify every districts of the city and to check for each of them the main restaurant in the area. </a:t>
            </a:r>
            <a:endParaRPr lang="en-US" dirty="0" smtClean="0"/>
          </a:p>
          <a:p>
            <a:pPr algn="just"/>
            <a:endParaRPr lang="en-US" dirty="0" smtClean="0"/>
          </a:p>
          <a:p>
            <a:pPr algn="just">
              <a:buNone/>
            </a:pPr>
            <a:endParaRPr lang="en-US" dirty="0" smtClean="0"/>
          </a:p>
          <a:p>
            <a:pPr algn="just"/>
            <a:r>
              <a:rPr lang="en-US" dirty="0" smtClean="0"/>
              <a:t>The </a:t>
            </a:r>
            <a:r>
              <a:rPr lang="en-US" dirty="0" smtClean="0"/>
              <a:t>goal of this analysis is understanding where the advertising campaign have to take place. Than, firm will try to group restaurants by proximity because different marketing strategies will be tested to identify the best way according to behavior of the citizens of the neighborhood</a:t>
            </a:r>
            <a:r>
              <a:rPr lang="en-US" dirty="0" smtClean="0"/>
              <a:t>.</a:t>
            </a:r>
          </a:p>
          <a:p>
            <a:pPr algn="just">
              <a:buNone/>
            </a:pPr>
            <a:endParaRPr lang="en-US" dirty="0" smtClean="0"/>
          </a:p>
          <a:p>
            <a:pPr>
              <a:buNone/>
            </a:pPr>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Dataset</a:t>
            </a:r>
            <a:endParaRPr lang="it-IT" dirty="0"/>
          </a:p>
        </p:txBody>
      </p:sp>
      <p:sp>
        <p:nvSpPr>
          <p:cNvPr id="3" name="Segnaposto contenuto 2"/>
          <p:cNvSpPr>
            <a:spLocks noGrp="1"/>
          </p:cNvSpPr>
          <p:nvPr>
            <p:ph idx="1"/>
          </p:nvPr>
        </p:nvSpPr>
        <p:spPr>
          <a:xfrm>
            <a:off x="1435608" y="1447800"/>
            <a:ext cx="7456872" cy="1981200"/>
          </a:xfrm>
        </p:spPr>
        <p:txBody>
          <a:bodyPr>
            <a:normAutofit fontScale="62500" lnSpcReduction="20000"/>
          </a:bodyPr>
          <a:lstStyle/>
          <a:p>
            <a:endParaRPr lang="en-US" dirty="0" smtClean="0"/>
          </a:p>
          <a:p>
            <a:pPr algn="just"/>
            <a:r>
              <a:rPr lang="en-US" dirty="0" smtClean="0"/>
              <a:t>In </a:t>
            </a:r>
            <a:r>
              <a:rPr lang="en-US" dirty="0" smtClean="0"/>
              <a:t>this analysis are used data relating to the different districts near to Toronto, after an activity of web scraping from a public </a:t>
            </a:r>
            <a:r>
              <a:rPr lang="en-US" dirty="0" err="1" smtClean="0"/>
              <a:t>wikipedia</a:t>
            </a:r>
            <a:r>
              <a:rPr lang="en-US" dirty="0" smtClean="0"/>
              <a:t> page. Starting from this database, we can identify restaurants where the advertising campaign will be taken and the subsequent clustering. </a:t>
            </a:r>
            <a:endParaRPr lang="en-US" dirty="0" smtClean="0"/>
          </a:p>
          <a:p>
            <a:pPr algn="just"/>
            <a:endParaRPr lang="en-US" dirty="0" smtClean="0"/>
          </a:p>
          <a:p>
            <a:pPr algn="just"/>
            <a:endParaRPr lang="it-IT" dirty="0"/>
          </a:p>
        </p:txBody>
      </p:sp>
      <p:pic>
        <p:nvPicPr>
          <p:cNvPr id="2052" name="Picture 4"/>
          <p:cNvPicPr>
            <a:picLocks noChangeAspect="1" noChangeArrowheads="1"/>
          </p:cNvPicPr>
          <p:nvPr/>
        </p:nvPicPr>
        <p:blipFill>
          <a:blip r:embed="rId2" cstate="print"/>
          <a:srcRect/>
          <a:stretch>
            <a:fillRect/>
          </a:stretch>
        </p:blipFill>
        <p:spPr bwMode="auto">
          <a:xfrm>
            <a:off x="1547664" y="3356992"/>
            <a:ext cx="7400925" cy="24479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alphaModFix amt="57000"/>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971600" y="0"/>
            <a:ext cx="7498080" cy="1143000"/>
          </a:xfrm>
        </p:spPr>
        <p:txBody>
          <a:bodyPr/>
          <a:lstStyle/>
          <a:p>
            <a:pPr algn="ctr"/>
            <a:r>
              <a:rPr lang="it-IT" dirty="0" err="1" smtClean="0"/>
              <a:t>Methodology</a:t>
            </a:r>
            <a:endParaRPr lang="it-IT" dirty="0"/>
          </a:p>
        </p:txBody>
      </p:sp>
      <p:sp>
        <p:nvSpPr>
          <p:cNvPr id="3" name="Segnaposto contenuto 2"/>
          <p:cNvSpPr>
            <a:spLocks noGrp="1"/>
          </p:cNvSpPr>
          <p:nvPr>
            <p:ph idx="1"/>
          </p:nvPr>
        </p:nvSpPr>
        <p:spPr>
          <a:xfrm>
            <a:off x="683568" y="1052736"/>
            <a:ext cx="7488832" cy="5365576"/>
          </a:xfrm>
          <a:solidFill>
            <a:schemeClr val="accent1">
              <a:lumMod val="20000"/>
              <a:lumOff val="80000"/>
              <a:alpha val="45000"/>
            </a:schemeClr>
          </a:solidFill>
        </p:spPr>
        <p:txBody>
          <a:bodyPr>
            <a:normAutofit fontScale="40000" lnSpcReduction="20000"/>
          </a:bodyPr>
          <a:lstStyle/>
          <a:p>
            <a:pPr algn="just"/>
            <a:r>
              <a:rPr lang="en-US" sz="4000" dirty="0" smtClean="0"/>
              <a:t>First </a:t>
            </a:r>
            <a:r>
              <a:rPr lang="en-US" sz="4000" dirty="0" smtClean="0"/>
              <a:t>of all, we import library useful to our analysis, such as pandas, </a:t>
            </a:r>
            <a:r>
              <a:rPr lang="en-US" sz="4000" dirty="0" err="1" smtClean="0"/>
              <a:t>numpy</a:t>
            </a:r>
            <a:r>
              <a:rPr lang="en-US" sz="4000" dirty="0" smtClean="0"/>
              <a:t>, random, request, </a:t>
            </a:r>
            <a:r>
              <a:rPr lang="en-US" sz="4000" dirty="0" err="1" smtClean="0"/>
              <a:t>matplotlib</a:t>
            </a:r>
            <a:r>
              <a:rPr lang="en-US" sz="4000" dirty="0" smtClean="0"/>
              <a:t> and more over(detailed in our report step by step). Pandas is early used to build a </a:t>
            </a:r>
            <a:r>
              <a:rPr lang="en-US" sz="4000" dirty="0" err="1" smtClean="0"/>
              <a:t>dataframe</a:t>
            </a:r>
            <a:r>
              <a:rPr lang="en-US" sz="4000" dirty="0" smtClean="0"/>
              <a:t> of neighborhoods and their latitude and longitude. In particular we used classic method of reading </a:t>
            </a:r>
            <a:r>
              <a:rPr lang="en-US" sz="4000" dirty="0" err="1" smtClean="0"/>
              <a:t>csv</a:t>
            </a:r>
            <a:r>
              <a:rPr lang="en-US" sz="4000" dirty="0" smtClean="0"/>
              <a:t> and transforming it into a </a:t>
            </a:r>
            <a:r>
              <a:rPr lang="en-US" sz="4000" dirty="0" err="1" smtClean="0"/>
              <a:t>dataframe</a:t>
            </a:r>
            <a:r>
              <a:rPr lang="en-US" sz="4000" dirty="0" smtClean="0"/>
              <a:t> (103 columns, 5 rows). Next step is to discover what restaurants are near to our </a:t>
            </a:r>
            <a:r>
              <a:rPr lang="en-US" sz="4000" dirty="0" err="1" smtClean="0"/>
              <a:t>geolocations</a:t>
            </a:r>
            <a:r>
              <a:rPr lang="en-US" sz="4000" dirty="0" smtClean="0"/>
              <a:t>. In order to do that, we used foursquare site. In particular through an </a:t>
            </a:r>
            <a:r>
              <a:rPr lang="en-US" sz="4000" dirty="0" err="1" smtClean="0"/>
              <a:t>api</a:t>
            </a:r>
            <a:r>
              <a:rPr lang="en-US" sz="4000" dirty="0" smtClean="0"/>
              <a:t> we can extract venues and their characteristics. </a:t>
            </a:r>
            <a:endParaRPr lang="en-US" sz="4000" dirty="0" smtClean="0"/>
          </a:p>
          <a:p>
            <a:pPr algn="just"/>
            <a:endParaRPr lang="en-US" sz="4000" dirty="0" smtClean="0"/>
          </a:p>
          <a:p>
            <a:pPr algn="just"/>
            <a:r>
              <a:rPr lang="en-US" sz="4000" dirty="0" smtClean="0"/>
              <a:t>Data </a:t>
            </a:r>
            <a:r>
              <a:rPr lang="en-US" sz="4000" dirty="0" smtClean="0"/>
              <a:t>are extracted in a </a:t>
            </a:r>
            <a:r>
              <a:rPr lang="en-US" sz="4000" dirty="0" err="1" smtClean="0"/>
              <a:t>json</a:t>
            </a:r>
            <a:r>
              <a:rPr lang="en-US" sz="4000" dirty="0" smtClean="0"/>
              <a:t> file that has to be converted in a </a:t>
            </a:r>
            <a:r>
              <a:rPr lang="en-US" sz="4000" dirty="0" err="1" smtClean="0"/>
              <a:t>dataframe</a:t>
            </a:r>
            <a:r>
              <a:rPr lang="en-US" sz="4000" dirty="0" smtClean="0"/>
              <a:t> using </a:t>
            </a:r>
            <a:r>
              <a:rPr lang="en-US" sz="4000" dirty="0" err="1" smtClean="0"/>
              <a:t>jnormalize</a:t>
            </a:r>
            <a:r>
              <a:rPr lang="en-US" sz="4000" dirty="0" smtClean="0"/>
              <a:t>. Now we can filtered </a:t>
            </a:r>
            <a:r>
              <a:rPr lang="en-US" sz="4000" dirty="0" err="1" smtClean="0"/>
              <a:t>dataframe</a:t>
            </a:r>
            <a:r>
              <a:rPr lang="en-US" sz="4000" dirty="0" smtClean="0"/>
              <a:t> because a clear structure allow us to do a correct analysis. Then, after loading folium library, we can show in a very simple, but detailed, map every neighborhood and their restaurants. This phase is important to do a first evaluation about our marketing strategy. In fact, we can observe where are concentrated more restaurants and in general their disposition. </a:t>
            </a:r>
            <a:endParaRPr lang="en-US" sz="4000" dirty="0" smtClean="0"/>
          </a:p>
          <a:p>
            <a:pPr algn="just"/>
            <a:endParaRPr lang="en-US" sz="4000" dirty="0" smtClean="0"/>
          </a:p>
          <a:p>
            <a:pPr algn="just"/>
            <a:r>
              <a:rPr lang="en-US" sz="4000" dirty="0" smtClean="0"/>
              <a:t>Now</a:t>
            </a:r>
            <a:r>
              <a:rPr lang="en-US" sz="4000" dirty="0" smtClean="0"/>
              <a:t>, one of the most important phases of our analysis is k-means clustering. This method allow us to segment restaurants in group useful in the next step of the marketing strategy. In particular we defined 5 clusters and we showed them into a map with different </a:t>
            </a:r>
            <a:r>
              <a:rPr lang="en-US" sz="4000" dirty="0" err="1" smtClean="0"/>
              <a:t>colours</a:t>
            </a:r>
            <a:r>
              <a:rPr lang="en-US" sz="4000" dirty="0" smtClean="0"/>
              <a:t>. Clustering is necessary </a:t>
            </a:r>
            <a:r>
              <a:rPr lang="en-US" sz="4000" dirty="0" err="1" smtClean="0"/>
              <a:t>beacuse</a:t>
            </a:r>
            <a:r>
              <a:rPr lang="en-US" sz="4000" dirty="0" smtClean="0"/>
              <a:t> our scope is to starting an advertising campaign and we want to understand how we can test different strategy in every group with similar characteristics. This simplify also next analysis of customers </a:t>
            </a:r>
            <a:r>
              <a:rPr lang="en-US" sz="4000" dirty="0" err="1" smtClean="0"/>
              <a:t>behaviour</a:t>
            </a:r>
            <a:r>
              <a:rPr lang="en-US" sz="4000" dirty="0" smtClean="0"/>
              <a:t> in every single neighborhood.</a:t>
            </a:r>
          </a:p>
          <a:p>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59632" y="0"/>
            <a:ext cx="7498080" cy="1143000"/>
          </a:xfrm>
        </p:spPr>
        <p:txBody>
          <a:bodyPr/>
          <a:lstStyle/>
          <a:p>
            <a:pPr algn="ctr"/>
            <a:r>
              <a:rPr lang="it-IT" dirty="0" err="1" smtClean="0"/>
              <a:t>Results</a:t>
            </a:r>
            <a:endParaRPr lang="it-IT"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403648" y="2480174"/>
            <a:ext cx="7499350" cy="4377826"/>
          </a:xfrm>
          <a:prstGeom prst="rect">
            <a:avLst/>
          </a:prstGeom>
          <a:noFill/>
          <a:ln w="9525">
            <a:noFill/>
            <a:miter lim="800000"/>
            <a:headEnd/>
            <a:tailEnd/>
          </a:ln>
        </p:spPr>
      </p:pic>
      <p:sp>
        <p:nvSpPr>
          <p:cNvPr id="5" name="Rettangolo 4"/>
          <p:cNvSpPr/>
          <p:nvPr/>
        </p:nvSpPr>
        <p:spPr>
          <a:xfrm>
            <a:off x="1259632" y="908720"/>
            <a:ext cx="7632848" cy="1384995"/>
          </a:xfrm>
          <a:prstGeom prst="rect">
            <a:avLst/>
          </a:prstGeom>
        </p:spPr>
        <p:txBody>
          <a:bodyPr wrap="square">
            <a:spAutoFit/>
          </a:bodyPr>
          <a:lstStyle/>
          <a:p>
            <a:pPr algn="just"/>
            <a:r>
              <a:rPr lang="en-US" sz="1400" dirty="0"/>
              <a:t>Results of our analysis are based on the final process of clustering. In fact we can support firm that has commissioned this project through the definition of 5 peer groups where it can develop its marketing strategy. The importance of this analysis is connected to the ability of simplify decisions that firm have to take. In fact is too expensive starting a campaign in every restaurants and is less efficient applying the same strategy to every neighborhoods. Moreover this analysis is a base for a next evaluation about customers' </a:t>
            </a:r>
            <a:r>
              <a:rPr lang="en-US" sz="1400" dirty="0" err="1"/>
              <a:t>behaviours</a:t>
            </a:r>
            <a:r>
              <a:rPr lang="en-US" sz="1400" dirty="0"/>
              <a:t>.</a:t>
            </a:r>
            <a:endParaRPr lang="it-IT"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err="1" smtClean="0"/>
              <a:t>Discussion</a:t>
            </a:r>
            <a:r>
              <a:rPr lang="it-IT" dirty="0" smtClean="0"/>
              <a:t> </a:t>
            </a:r>
            <a:r>
              <a:rPr lang="it-IT" dirty="0" smtClean="0"/>
              <a:t>and </a:t>
            </a:r>
            <a:r>
              <a:rPr lang="it-IT" dirty="0" err="1" smtClean="0"/>
              <a:t>Conclusion</a:t>
            </a:r>
            <a:endParaRPr lang="it-IT" dirty="0"/>
          </a:p>
        </p:txBody>
      </p:sp>
      <p:sp>
        <p:nvSpPr>
          <p:cNvPr id="3" name="Segnaposto contenuto 2"/>
          <p:cNvSpPr>
            <a:spLocks noGrp="1"/>
          </p:cNvSpPr>
          <p:nvPr>
            <p:ph idx="1"/>
          </p:nvPr>
        </p:nvSpPr>
        <p:spPr>
          <a:xfrm>
            <a:off x="971600" y="1484784"/>
            <a:ext cx="7962088" cy="5373216"/>
          </a:xfrm>
        </p:spPr>
        <p:txBody>
          <a:bodyPr>
            <a:normAutofit fontScale="47500" lnSpcReduction="20000"/>
          </a:bodyPr>
          <a:lstStyle/>
          <a:p>
            <a:pPr algn="just"/>
            <a:r>
              <a:rPr lang="en-US" dirty="0" smtClean="0"/>
              <a:t>In </a:t>
            </a:r>
            <a:r>
              <a:rPr lang="en-US" dirty="0" smtClean="0"/>
              <a:t>order to being useful, this analysis have to be supported by a successive evaluation. In particular, we can apply 2 different strategies: first of all, firm can test for each group a lot of advertising </a:t>
            </a:r>
            <a:r>
              <a:rPr lang="en-US" dirty="0" err="1" smtClean="0"/>
              <a:t>campain</a:t>
            </a:r>
            <a:r>
              <a:rPr lang="en-US" dirty="0" smtClean="0"/>
              <a:t> and than select for every single group the best one; second, the firm can develop a trend analysis in every group, also using foursquare site in order to understand if there are trends that can justify a particular marketing strategy. </a:t>
            </a:r>
            <a:endParaRPr lang="en-US" dirty="0" smtClean="0"/>
          </a:p>
          <a:p>
            <a:pPr algn="just">
              <a:buNone/>
            </a:pPr>
            <a:endParaRPr lang="en-US" dirty="0" smtClean="0"/>
          </a:p>
          <a:p>
            <a:pPr algn="just"/>
            <a:endParaRPr lang="en-US" dirty="0" smtClean="0"/>
          </a:p>
          <a:p>
            <a:pPr algn="just"/>
            <a:r>
              <a:rPr lang="en-US" dirty="0" smtClean="0"/>
              <a:t>In </a:t>
            </a:r>
            <a:r>
              <a:rPr lang="en-US" dirty="0" smtClean="0"/>
              <a:t>order to being useful, this analysis have to be supported by a successive evaluation. In particular, we can apply to different strategies: first of all, firm can test for each group a lot of advertising </a:t>
            </a:r>
            <a:r>
              <a:rPr lang="en-US" dirty="0" err="1" smtClean="0"/>
              <a:t>campain</a:t>
            </a:r>
            <a:r>
              <a:rPr lang="en-US" dirty="0" smtClean="0"/>
              <a:t> and than select for every single group the best one; second, the firm can develop a trend analysis in every group, also using foursquare site in order to understand if there are trends that can justify a particular marketing strategy. Moreover, we can evaluate if there are already delivery services in </a:t>
            </a:r>
            <a:r>
              <a:rPr lang="en-US" dirty="0" err="1" smtClean="0"/>
              <a:t>theese</a:t>
            </a:r>
            <a:r>
              <a:rPr lang="en-US" dirty="0" smtClean="0"/>
              <a:t> areas. In fact if we want to start with a new business is not enough to develop our strategy but is important to analyze how our competitors work and how they can react to our presence</a:t>
            </a:r>
            <a:r>
              <a:rPr lang="en-US" dirty="0" smtClean="0"/>
              <a:t>.</a:t>
            </a:r>
          </a:p>
          <a:p>
            <a:pPr algn="just">
              <a:buNone/>
            </a:pPr>
            <a:endParaRPr lang="en-US" dirty="0" smtClean="0"/>
          </a:p>
          <a:p>
            <a:pPr algn="just">
              <a:buNone/>
            </a:pPr>
            <a:endParaRPr lang="en-US" dirty="0" smtClean="0"/>
          </a:p>
          <a:p>
            <a:pPr algn="just"/>
            <a:r>
              <a:rPr lang="en-US" dirty="0" smtClean="0"/>
              <a:t>As </a:t>
            </a:r>
            <a:r>
              <a:rPr lang="en-US" dirty="0" smtClean="0"/>
              <a:t>every analysis, results are just the beginning for other evaluations and analysis. Power of results are simply an opportunity to discover new aspects and develop project in different areas of study. Ability of a data scientist is to observe reality and to image results of his analysis as a starting point for a more complex structure. This were the initial goals of this analysis and </a:t>
            </a:r>
            <a:r>
              <a:rPr lang="en-US" dirty="0" err="1" smtClean="0"/>
              <a:t>i</a:t>
            </a:r>
            <a:r>
              <a:rPr lang="en-US" dirty="0" smtClean="0"/>
              <a:t> hope to have reached them.</a:t>
            </a:r>
          </a:p>
          <a:p>
            <a:endParaRPr lang="it-IT"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zio">
  <a:themeElements>
    <a:clrScheme name="Solstiz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z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z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132</TotalTime>
  <Words>851</Words>
  <Application>Microsoft Office PowerPoint</Application>
  <PresentationFormat>Presentazione su schermo (4:3)</PresentationFormat>
  <Paragraphs>27</Paragraphs>
  <Slides>6</Slides>
  <Notes>0</Notes>
  <HiddenSlides>0</HiddenSlides>
  <MMClips>0</MMClips>
  <ScaleCrop>false</ScaleCrop>
  <HeadingPairs>
    <vt:vector size="4" baseType="variant">
      <vt:variant>
        <vt:lpstr>Tema</vt:lpstr>
      </vt:variant>
      <vt:variant>
        <vt:i4>1</vt:i4>
      </vt:variant>
      <vt:variant>
        <vt:lpstr>Titoli diapositive</vt:lpstr>
      </vt:variant>
      <vt:variant>
        <vt:i4>6</vt:i4>
      </vt:variant>
    </vt:vector>
  </HeadingPairs>
  <TitlesOfParts>
    <vt:vector size="7" baseType="lpstr">
      <vt:lpstr>Solstizio</vt:lpstr>
      <vt:lpstr>Advertising campaign </vt:lpstr>
      <vt:lpstr>Introduction</vt:lpstr>
      <vt:lpstr>Dataset</vt:lpstr>
      <vt:lpstr>Methodology</vt:lpstr>
      <vt:lpstr>Results</vt:lpstr>
      <vt:lpstr>Discussion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ubi</dc:creator>
  <cp:lastModifiedBy>ubi</cp:lastModifiedBy>
  <cp:revision>6</cp:revision>
  <dcterms:created xsi:type="dcterms:W3CDTF">2019-02-02T11:43:31Z</dcterms:created>
  <dcterms:modified xsi:type="dcterms:W3CDTF">2019-02-02T13:56:15Z</dcterms:modified>
</cp:coreProperties>
</file>