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93" r:id="rId2"/>
    <p:sldId id="378" r:id="rId3"/>
    <p:sldId id="379" r:id="rId4"/>
    <p:sldId id="385" r:id="rId5"/>
    <p:sldId id="386" r:id="rId6"/>
    <p:sldId id="387" r:id="rId7"/>
    <p:sldId id="388" r:id="rId8"/>
    <p:sldId id="389" r:id="rId9"/>
    <p:sldId id="390" r:id="rId10"/>
    <p:sldId id="391" r:id="rId11"/>
    <p:sldId id="392" r:id="rId12"/>
    <p:sldId id="395" r:id="rId13"/>
    <p:sldId id="398" r:id="rId14"/>
    <p:sldId id="399" r:id="rId15"/>
    <p:sldId id="400" r:id="rId16"/>
    <p:sldId id="401" r:id="rId17"/>
    <p:sldId id="402" r:id="rId18"/>
    <p:sldId id="403" r:id="rId19"/>
    <p:sldId id="409" r:id="rId20"/>
    <p:sldId id="410" r:id="rId21"/>
    <p:sldId id="411" r:id="rId22"/>
    <p:sldId id="412" r:id="rId23"/>
    <p:sldId id="413" r:id="rId24"/>
    <p:sldId id="416" r:id="rId25"/>
    <p:sldId id="417" r:id="rId26"/>
    <p:sldId id="423" r:id="rId27"/>
    <p:sldId id="415" r:id="rId28"/>
    <p:sldId id="554" r:id="rId29"/>
    <p:sldId id="555" r:id="rId30"/>
    <p:sldId id="556" r:id="rId31"/>
    <p:sldId id="557" r:id="rId32"/>
    <p:sldId id="558" r:id="rId33"/>
    <p:sldId id="559" r:id="rId34"/>
    <p:sldId id="564" r:id="rId35"/>
    <p:sldId id="563" r:id="rId36"/>
    <p:sldId id="565" r:id="rId37"/>
    <p:sldId id="566" r:id="rId38"/>
    <p:sldId id="567" r:id="rId39"/>
    <p:sldId id="568" r:id="rId40"/>
    <p:sldId id="569" r:id="rId41"/>
    <p:sldId id="570" r:id="rId42"/>
    <p:sldId id="571" r:id="rId43"/>
    <p:sldId id="589" r:id="rId44"/>
    <p:sldId id="572" r:id="rId45"/>
    <p:sldId id="573" r:id="rId46"/>
    <p:sldId id="522" r:id="rId47"/>
    <p:sldId id="523" r:id="rId48"/>
    <p:sldId id="547" r:id="rId49"/>
    <p:sldId id="526" r:id="rId50"/>
    <p:sldId id="527" r:id="rId51"/>
    <p:sldId id="548" r:id="rId52"/>
    <p:sldId id="528" r:id="rId53"/>
    <p:sldId id="529" r:id="rId54"/>
    <p:sldId id="530" r:id="rId55"/>
    <p:sldId id="531" r:id="rId56"/>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10" autoAdjust="0"/>
    <p:restoredTop sz="94660"/>
  </p:normalViewPr>
  <p:slideViewPr>
    <p:cSldViewPr snapToGrid="0">
      <p:cViewPr varScale="1">
        <p:scale>
          <a:sx n="86" d="100"/>
          <a:sy n="86" d="100"/>
        </p:scale>
        <p:origin x="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8621FC7-692B-48C4-8F5D-FA64F55BA6BA}" type="datetimeFigureOut">
              <a:rPr lang="zh-CN" altLang="en-US" smtClean="0"/>
              <a:t>2021/6/10</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0AB4CCF-D5BB-4141-9065-54353A03DB13}" type="slidenum">
              <a:rPr lang="zh-CN" altLang="en-US" smtClean="0"/>
              <a:t>‹#›</a:t>
            </a:fld>
            <a:endParaRPr lang="zh-CN" altLang="en-US"/>
          </a:p>
        </p:txBody>
      </p:sp>
    </p:spTree>
    <p:extLst>
      <p:ext uri="{BB962C8B-B14F-4D97-AF65-F5344CB8AC3E}">
        <p14:creationId xmlns:p14="http://schemas.microsoft.com/office/powerpoint/2010/main" val="27757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CD5F23E-249A-414B-B8E5-5C32C1E1F4EC}"/>
              </a:ext>
            </a:extLst>
          </p:cNvPr>
          <p:cNvSpPr>
            <a:spLocks noGrp="1" noRot="1" noChangeAspect="1" noChangeArrowheads="1" noTextEdit="1"/>
          </p:cNvSpPr>
          <p:nvPr>
            <p:ph type="sldImg"/>
          </p:nvPr>
        </p:nvSpPr>
        <p:spPr/>
      </p:sp>
      <p:sp>
        <p:nvSpPr>
          <p:cNvPr id="18435" name="Rectangle 3">
            <a:extLst>
              <a:ext uri="{FF2B5EF4-FFF2-40B4-BE49-F238E27FC236}">
                <a16:creationId xmlns:a16="http://schemas.microsoft.com/office/drawing/2014/main" id="{EA610AA2-1BA4-4252-8048-DCB7D78C0674}"/>
              </a:ext>
            </a:extLst>
          </p:cNvPr>
          <p:cNvSpPr>
            <a:spLocks noGrp="1" noChangeArrowheads="1"/>
          </p:cNvSpPr>
          <p:nvPr>
            <p:ph type="body" idx="1"/>
          </p:nvPr>
        </p:nvSpPr>
        <p:spPr>
          <a:xfrm>
            <a:off x="1365252" y="2528887"/>
            <a:ext cx="10915649" cy="2396729"/>
          </a:xfrm>
        </p:spPr>
        <p:txBody>
          <a:bodyPr/>
          <a:lstStyle/>
          <a:p>
            <a:r>
              <a:rPr lang="zh-CN" altLang="zh-CN"/>
              <a:t>软件错误不是因为软件在使用过程中发生的故障，而是在设计和开发的时候就隐藏了错误隐患。</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0ADEDFB-3B66-47F2-B550-65C1D845A887}"/>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A7039A3F-D86F-4E12-B89C-9B936E10CB33}" type="slidenum">
              <a:rPr lang="en-US" altLang="zh-CN" sz="1300">
                <a:latin typeface="Times New Roman" panose="02020603050405020304" pitchFamily="18" charset="0"/>
              </a:rPr>
              <a:pPr eaLnBrk="1" hangingPunct="1">
                <a:spcBef>
                  <a:spcPct val="0"/>
                </a:spcBef>
              </a:pPr>
              <a:t>35</a:t>
            </a:fld>
            <a:endParaRPr lang="en-US" altLang="zh-CN" sz="1300">
              <a:latin typeface="Times New Roman" panose="02020603050405020304" pitchFamily="18" charset="0"/>
            </a:endParaRPr>
          </a:p>
        </p:txBody>
      </p:sp>
      <p:sp>
        <p:nvSpPr>
          <p:cNvPr id="37891" name="Rectangle 2">
            <a:extLst>
              <a:ext uri="{FF2B5EF4-FFF2-40B4-BE49-F238E27FC236}">
                <a16:creationId xmlns:a16="http://schemas.microsoft.com/office/drawing/2014/main" id="{7D12E847-D004-47EE-91C1-9FC7A9CC939D}"/>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90D3A83B-238D-4FB0-BA04-4517DF77C2A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0EE71F7-369D-4874-AA73-E476C368C273}"/>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755A8C01-5829-4201-8985-E671BB0E48D0}" type="slidenum">
              <a:rPr lang="en-US" altLang="zh-CN" sz="1300">
                <a:latin typeface="Times New Roman" panose="02020603050405020304" pitchFamily="18" charset="0"/>
              </a:rPr>
              <a:pPr eaLnBrk="1" hangingPunct="1">
                <a:spcBef>
                  <a:spcPct val="0"/>
                </a:spcBef>
              </a:pPr>
              <a:t>36</a:t>
            </a:fld>
            <a:endParaRPr lang="en-US" altLang="zh-CN" sz="1300">
              <a:latin typeface="Times New Roman" panose="02020603050405020304" pitchFamily="18" charset="0"/>
            </a:endParaRPr>
          </a:p>
        </p:txBody>
      </p:sp>
      <p:sp>
        <p:nvSpPr>
          <p:cNvPr id="38915" name="Rectangle 2">
            <a:extLst>
              <a:ext uri="{FF2B5EF4-FFF2-40B4-BE49-F238E27FC236}">
                <a16:creationId xmlns:a16="http://schemas.microsoft.com/office/drawing/2014/main" id="{4597481C-314D-447B-901A-44ACCD0FA582}"/>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A79D9C82-DF07-48AE-A789-3A16F1FF765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0F581DE3-983E-4C6A-8C76-DEDBC1DECCA3}"/>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F3A9753E-FAFA-4866-885C-84582B75CE72}" type="slidenum">
              <a:rPr lang="en-US" altLang="zh-CN" sz="1300">
                <a:latin typeface="Times New Roman" panose="02020603050405020304" pitchFamily="18" charset="0"/>
              </a:rPr>
              <a:pPr eaLnBrk="1" hangingPunct="1">
                <a:spcBef>
                  <a:spcPct val="0"/>
                </a:spcBef>
              </a:pPr>
              <a:t>37</a:t>
            </a:fld>
            <a:endParaRPr lang="en-US" altLang="zh-CN" sz="1300">
              <a:latin typeface="Times New Roman" panose="02020603050405020304" pitchFamily="18" charset="0"/>
            </a:endParaRPr>
          </a:p>
        </p:txBody>
      </p:sp>
      <p:sp>
        <p:nvSpPr>
          <p:cNvPr id="39939" name="Rectangle 2">
            <a:extLst>
              <a:ext uri="{FF2B5EF4-FFF2-40B4-BE49-F238E27FC236}">
                <a16:creationId xmlns:a16="http://schemas.microsoft.com/office/drawing/2014/main" id="{22105153-B9D5-40A1-8893-3992ED5DE5E1}"/>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6C3A3022-591C-4286-B63B-870F2FADBB4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16F8CD9-46F2-43E1-94E6-03B161FADF99}"/>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D5E1BC7A-4F6B-4981-A22B-AC62973DA8B5}" type="slidenum">
              <a:rPr lang="en-US" altLang="zh-CN" sz="1300">
                <a:latin typeface="Times New Roman" panose="02020603050405020304" pitchFamily="18" charset="0"/>
              </a:rPr>
              <a:pPr eaLnBrk="1" hangingPunct="1">
                <a:spcBef>
                  <a:spcPct val="0"/>
                </a:spcBef>
              </a:pPr>
              <a:t>38</a:t>
            </a:fld>
            <a:endParaRPr lang="en-US" altLang="zh-CN" sz="1300">
              <a:latin typeface="Times New Roman" panose="02020603050405020304" pitchFamily="18" charset="0"/>
            </a:endParaRPr>
          </a:p>
        </p:txBody>
      </p:sp>
      <p:sp>
        <p:nvSpPr>
          <p:cNvPr id="40963" name="Rectangle 2">
            <a:extLst>
              <a:ext uri="{FF2B5EF4-FFF2-40B4-BE49-F238E27FC236}">
                <a16:creationId xmlns:a16="http://schemas.microsoft.com/office/drawing/2014/main" id="{B27FBAF0-6D61-477A-AB56-DAAC111D6994}"/>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08222EC7-C3C9-436A-BEF9-886A853F802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AB6D63A-DE67-4673-90A0-E7F6EBB4F589}"/>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76FFDFB2-7327-489A-86BF-0D308497955F}" type="slidenum">
              <a:rPr lang="en-US" altLang="zh-CN" sz="1300">
                <a:latin typeface="Times New Roman" panose="02020603050405020304" pitchFamily="18" charset="0"/>
              </a:rPr>
              <a:pPr eaLnBrk="1" hangingPunct="1">
                <a:spcBef>
                  <a:spcPct val="0"/>
                </a:spcBef>
              </a:pPr>
              <a:t>39</a:t>
            </a:fld>
            <a:endParaRPr lang="en-US" altLang="zh-CN" sz="1300">
              <a:latin typeface="Times New Roman" panose="02020603050405020304" pitchFamily="18" charset="0"/>
            </a:endParaRPr>
          </a:p>
        </p:txBody>
      </p:sp>
      <p:sp>
        <p:nvSpPr>
          <p:cNvPr id="41987" name="Rectangle 2">
            <a:extLst>
              <a:ext uri="{FF2B5EF4-FFF2-40B4-BE49-F238E27FC236}">
                <a16:creationId xmlns:a16="http://schemas.microsoft.com/office/drawing/2014/main" id="{8E7226F6-8C73-47D5-AFF5-4D53160B7EC5}"/>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E526E5ED-22F1-4AC8-8692-1785EBA5000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83B46A6-0BE0-416B-A584-186D0DF9E930}"/>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578DDE1A-759F-4D33-8651-0B9B08C04171}" type="slidenum">
              <a:rPr lang="en-US" altLang="zh-CN" sz="1300">
                <a:latin typeface="Times New Roman" panose="02020603050405020304" pitchFamily="18" charset="0"/>
              </a:rPr>
              <a:pPr eaLnBrk="1" hangingPunct="1">
                <a:spcBef>
                  <a:spcPct val="0"/>
                </a:spcBef>
              </a:pPr>
              <a:t>40</a:t>
            </a:fld>
            <a:endParaRPr lang="en-US" altLang="zh-CN" sz="1300">
              <a:latin typeface="Times New Roman" panose="02020603050405020304" pitchFamily="18" charset="0"/>
            </a:endParaRPr>
          </a:p>
        </p:txBody>
      </p:sp>
      <p:sp>
        <p:nvSpPr>
          <p:cNvPr id="43011" name="Rectangle 2">
            <a:extLst>
              <a:ext uri="{FF2B5EF4-FFF2-40B4-BE49-F238E27FC236}">
                <a16:creationId xmlns:a16="http://schemas.microsoft.com/office/drawing/2014/main" id="{8F110F4D-5023-4936-9EAF-DA674FE70F04}"/>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9A62ED24-DFE0-4EA1-9803-4AED7834367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302F9E0-B93C-4B36-8BC4-B35A10D6844C}"/>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26C64044-2EC7-43C2-B4B6-4E563EE679BB}" type="slidenum">
              <a:rPr lang="en-US" altLang="zh-CN" sz="1300">
                <a:latin typeface="Times New Roman" panose="02020603050405020304" pitchFamily="18" charset="0"/>
              </a:rPr>
              <a:pPr eaLnBrk="1" hangingPunct="1">
                <a:spcBef>
                  <a:spcPct val="0"/>
                </a:spcBef>
              </a:pPr>
              <a:t>41</a:t>
            </a:fld>
            <a:endParaRPr lang="en-US" altLang="zh-CN" sz="1300">
              <a:latin typeface="Times New Roman" panose="02020603050405020304" pitchFamily="18" charset="0"/>
            </a:endParaRPr>
          </a:p>
        </p:txBody>
      </p:sp>
      <p:sp>
        <p:nvSpPr>
          <p:cNvPr id="44035" name="Rectangle 2">
            <a:extLst>
              <a:ext uri="{FF2B5EF4-FFF2-40B4-BE49-F238E27FC236}">
                <a16:creationId xmlns:a16="http://schemas.microsoft.com/office/drawing/2014/main" id="{3553D263-87E5-4D49-AE3B-0CA39EADCD49}"/>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B60C0A89-7C7E-48BF-9EE2-D7B19E8CF7C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D79C522-AB92-4F09-AA25-1069494E0BE8}"/>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5742249-3F24-4374-BD51-A4C7A15E1D7A}" type="slidenum">
              <a:rPr lang="en-US" altLang="zh-CN" sz="1300">
                <a:latin typeface="Times New Roman" panose="02020603050405020304" pitchFamily="18" charset="0"/>
              </a:rPr>
              <a:pPr eaLnBrk="1" hangingPunct="1">
                <a:spcBef>
                  <a:spcPct val="0"/>
                </a:spcBef>
              </a:pPr>
              <a:t>42</a:t>
            </a:fld>
            <a:endParaRPr lang="en-US" altLang="zh-CN" sz="1300">
              <a:latin typeface="Times New Roman" panose="02020603050405020304" pitchFamily="18" charset="0"/>
            </a:endParaRPr>
          </a:p>
        </p:txBody>
      </p:sp>
      <p:sp>
        <p:nvSpPr>
          <p:cNvPr id="45059" name="Rectangle 2">
            <a:extLst>
              <a:ext uri="{FF2B5EF4-FFF2-40B4-BE49-F238E27FC236}">
                <a16:creationId xmlns:a16="http://schemas.microsoft.com/office/drawing/2014/main" id="{9D40AE0E-4172-4508-833C-7AA41B7A001D}"/>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333A193F-0E3E-4922-9D1D-EBAD81DCDBF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C5A8EC2-C4F4-479D-A887-7A824854DEF6}"/>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A138690D-7871-4B43-BA18-ECBE62638C24}" type="slidenum">
              <a:rPr lang="en-US" altLang="zh-CN" sz="1300">
                <a:latin typeface="Times New Roman" panose="02020603050405020304" pitchFamily="18" charset="0"/>
              </a:rPr>
              <a:pPr eaLnBrk="1" hangingPunct="1">
                <a:spcBef>
                  <a:spcPct val="0"/>
                </a:spcBef>
              </a:pPr>
              <a:t>43</a:t>
            </a:fld>
            <a:endParaRPr lang="en-US" altLang="zh-CN" sz="1300">
              <a:latin typeface="Times New Roman" panose="02020603050405020304" pitchFamily="18" charset="0"/>
            </a:endParaRPr>
          </a:p>
        </p:txBody>
      </p:sp>
      <p:sp>
        <p:nvSpPr>
          <p:cNvPr id="46083" name="Rectangle 2">
            <a:extLst>
              <a:ext uri="{FF2B5EF4-FFF2-40B4-BE49-F238E27FC236}">
                <a16:creationId xmlns:a16="http://schemas.microsoft.com/office/drawing/2014/main" id="{99BF5D97-4D0E-45E5-885E-F4DE2F63CC03}"/>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AFB2945B-6338-400B-BC23-22E37526808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1EF68A8-2704-4E83-9ACF-30F18971ABEC}"/>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C1757D3C-64B0-4E8A-B1D0-D4FEF28F511D}" type="slidenum">
              <a:rPr lang="en-US" altLang="zh-CN" sz="1300">
                <a:latin typeface="Times New Roman" panose="02020603050405020304" pitchFamily="18" charset="0"/>
              </a:rPr>
              <a:pPr eaLnBrk="1" hangingPunct="1">
                <a:spcBef>
                  <a:spcPct val="0"/>
                </a:spcBef>
              </a:pPr>
              <a:t>44</a:t>
            </a:fld>
            <a:endParaRPr lang="en-US" altLang="zh-CN" sz="1300">
              <a:latin typeface="Times New Roman" panose="02020603050405020304" pitchFamily="18" charset="0"/>
            </a:endParaRPr>
          </a:p>
        </p:txBody>
      </p:sp>
      <p:sp>
        <p:nvSpPr>
          <p:cNvPr id="47107" name="Rectangle 2">
            <a:extLst>
              <a:ext uri="{FF2B5EF4-FFF2-40B4-BE49-F238E27FC236}">
                <a16:creationId xmlns:a16="http://schemas.microsoft.com/office/drawing/2014/main" id="{86F88FAB-849A-4A0D-8D0C-F6A61371A195}"/>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555E3944-F520-46B0-96C0-D313A211947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E8A66409-FDF7-41B4-BAF8-62586778A5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33CC"/>
                </a:solidFill>
                <a:latin typeface="Times New Roman" panose="02020603050405020304" pitchFamily="18" charset="0"/>
                <a:ea typeface="宋体" panose="02010600030101010101" pitchFamily="2" charset="-122"/>
              </a:defRPr>
            </a:lvl1pPr>
            <a:lvl2pPr defTabSz="990600">
              <a:defRPr sz="2400" b="1">
                <a:solidFill>
                  <a:srgbClr val="0033CC"/>
                </a:solidFill>
                <a:latin typeface="Times New Roman" panose="02020603050405020304" pitchFamily="18" charset="0"/>
                <a:ea typeface="宋体" panose="02010600030101010101" pitchFamily="2" charset="-122"/>
              </a:defRPr>
            </a:lvl2pPr>
            <a:lvl3pPr defTabSz="990600">
              <a:defRPr sz="2400" b="1">
                <a:solidFill>
                  <a:srgbClr val="0033CC"/>
                </a:solidFill>
                <a:latin typeface="Times New Roman" panose="02020603050405020304" pitchFamily="18" charset="0"/>
                <a:ea typeface="宋体" panose="02010600030101010101" pitchFamily="2" charset="-122"/>
              </a:defRPr>
            </a:lvl3pPr>
            <a:lvl4pPr defTabSz="990600">
              <a:defRPr sz="2400" b="1">
                <a:solidFill>
                  <a:srgbClr val="0033CC"/>
                </a:solidFill>
                <a:latin typeface="Times New Roman" panose="02020603050405020304" pitchFamily="18" charset="0"/>
                <a:ea typeface="宋体" panose="02010600030101010101" pitchFamily="2" charset="-122"/>
              </a:defRPr>
            </a:lvl4pPr>
            <a:lvl5pPr defTabSz="990600">
              <a:defRPr sz="2400" b="1">
                <a:solidFill>
                  <a:srgbClr val="0033CC"/>
                </a:solidFill>
                <a:latin typeface="Times New Roman" panose="02020603050405020304" pitchFamily="18" charset="0"/>
                <a:ea typeface="宋体" panose="02010600030101010101" pitchFamily="2" charset="-122"/>
              </a:defRPr>
            </a:lvl5pPr>
            <a:lvl6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fld id="{9A928CCA-CC14-4FB3-8F1A-535456C7A32A}" type="slidenum">
              <a:rPr lang="en-US" altLang="zh-CN" sz="1300" b="0">
                <a:solidFill>
                  <a:schemeClr val="tx1"/>
                </a:solidFill>
              </a:rPr>
              <a:pPr/>
              <a:t>27</a:t>
            </a:fld>
            <a:endParaRPr lang="en-US" altLang="zh-CN" sz="1300" b="0">
              <a:solidFill>
                <a:schemeClr val="tx1"/>
              </a:solidFill>
            </a:endParaRPr>
          </a:p>
        </p:txBody>
      </p:sp>
      <p:sp>
        <p:nvSpPr>
          <p:cNvPr id="10242" name="Rectangle 2">
            <a:extLst>
              <a:ext uri="{FF2B5EF4-FFF2-40B4-BE49-F238E27FC236}">
                <a16:creationId xmlns:a16="http://schemas.microsoft.com/office/drawing/2014/main" id="{2A8DD4E2-2386-4890-9391-706EE6E19BA9}"/>
              </a:ext>
            </a:extLst>
          </p:cNvPr>
          <p:cNvSpPr>
            <a:spLocks noChangeArrowheads="1" noTextEdit="1"/>
          </p:cNvSpPr>
          <p:nvPr>
            <p:ph type="sldImg" idx="4294967295"/>
          </p:nvPr>
        </p:nvSpPr>
        <p:spPr>
          <a:ln/>
        </p:spPr>
      </p:sp>
      <p:sp>
        <p:nvSpPr>
          <p:cNvPr id="10243" name="Rectangle 3">
            <a:extLst>
              <a:ext uri="{FF2B5EF4-FFF2-40B4-BE49-F238E27FC236}">
                <a16:creationId xmlns:a16="http://schemas.microsoft.com/office/drawing/2014/main" id="{7B3E19AF-D10C-418F-915F-00F39EA6847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CEE4628-1092-487E-ABCA-E60FF220372F}"/>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A7CE2726-D277-48C6-AE3A-DD11D999621A}" type="slidenum">
              <a:rPr lang="en-US" altLang="zh-CN" sz="1300">
                <a:latin typeface="Times New Roman" panose="02020603050405020304" pitchFamily="18" charset="0"/>
              </a:rPr>
              <a:pPr eaLnBrk="1" hangingPunct="1">
                <a:spcBef>
                  <a:spcPct val="0"/>
                </a:spcBef>
              </a:pPr>
              <a:t>45</a:t>
            </a:fld>
            <a:endParaRPr lang="en-US" altLang="zh-CN" sz="1300">
              <a:latin typeface="Times New Roman" panose="02020603050405020304" pitchFamily="18" charset="0"/>
            </a:endParaRPr>
          </a:p>
        </p:txBody>
      </p:sp>
      <p:sp>
        <p:nvSpPr>
          <p:cNvPr id="48131" name="Rectangle 2">
            <a:extLst>
              <a:ext uri="{FF2B5EF4-FFF2-40B4-BE49-F238E27FC236}">
                <a16:creationId xmlns:a16="http://schemas.microsoft.com/office/drawing/2014/main" id="{7D99A1DA-74D5-44BE-80A5-3688A673F646}"/>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1D61249C-0847-463B-819D-4916D86060A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1837102-BCD6-4F85-9B76-86FE6ADFD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A8D349B4-8670-460F-9245-4729DD2FDB40}" type="slidenum">
              <a:rPr altLang="zh-CN" sz="1300" b="0">
                <a:solidFill>
                  <a:schemeClr val="tx1"/>
                </a:solidFill>
              </a:rPr>
              <a:pPr>
                <a:spcBef>
                  <a:spcPct val="0"/>
                </a:spcBef>
                <a:buClrTx/>
                <a:buFontTx/>
                <a:buNone/>
              </a:pPr>
              <a:t>46</a:t>
            </a:fld>
            <a:endParaRPr lang="zh-CN" altLang="zh-CN" sz="1300" b="0">
              <a:solidFill>
                <a:schemeClr val="tx1"/>
              </a:solidFill>
            </a:endParaRPr>
          </a:p>
        </p:txBody>
      </p:sp>
      <p:sp>
        <p:nvSpPr>
          <p:cNvPr id="65539" name="Rectangle 2">
            <a:extLst>
              <a:ext uri="{FF2B5EF4-FFF2-40B4-BE49-F238E27FC236}">
                <a16:creationId xmlns:a16="http://schemas.microsoft.com/office/drawing/2014/main" id="{F8BF3035-B1E2-4678-A84A-EDE1F6AC741D}"/>
              </a:ext>
            </a:extLst>
          </p:cNvPr>
          <p:cNvSpPr>
            <a:spLocks noChangeArrowheads="1" noTextEdit="1"/>
          </p:cNvSpPr>
          <p:nvPr>
            <p:ph type="sldImg" idx="4294967295"/>
          </p:nvPr>
        </p:nvSpPr>
        <p:spPr>
          <a:ln/>
        </p:spPr>
      </p:sp>
      <p:sp>
        <p:nvSpPr>
          <p:cNvPr id="65540" name="Rectangle 3">
            <a:extLst>
              <a:ext uri="{FF2B5EF4-FFF2-40B4-BE49-F238E27FC236}">
                <a16:creationId xmlns:a16="http://schemas.microsoft.com/office/drawing/2014/main" id="{44B2484C-3014-417D-B3BC-08F1D0C696A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FF5C5F9-7D5E-45B2-8DA6-959FCE637F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FE11003A-7B69-4D07-BDCE-9727C70F05BA}" type="slidenum">
              <a:rPr altLang="zh-CN" sz="1300" b="0">
                <a:solidFill>
                  <a:schemeClr val="tx1"/>
                </a:solidFill>
              </a:rPr>
              <a:pPr>
                <a:spcBef>
                  <a:spcPct val="0"/>
                </a:spcBef>
                <a:buClrTx/>
                <a:buFontTx/>
                <a:buNone/>
              </a:pPr>
              <a:t>47</a:t>
            </a:fld>
            <a:endParaRPr lang="zh-CN" altLang="zh-CN" sz="1300" b="0">
              <a:solidFill>
                <a:schemeClr val="tx1"/>
              </a:solidFill>
            </a:endParaRPr>
          </a:p>
        </p:txBody>
      </p:sp>
      <p:sp>
        <p:nvSpPr>
          <p:cNvPr id="67587" name="Rectangle 2">
            <a:extLst>
              <a:ext uri="{FF2B5EF4-FFF2-40B4-BE49-F238E27FC236}">
                <a16:creationId xmlns:a16="http://schemas.microsoft.com/office/drawing/2014/main" id="{DC31071C-1D4F-4E0A-9C0E-13D478FA07FC}"/>
              </a:ext>
            </a:extLst>
          </p:cNvPr>
          <p:cNvSpPr>
            <a:spLocks noChangeArrowheads="1" noTextEdit="1"/>
          </p:cNvSpPr>
          <p:nvPr>
            <p:ph type="sldImg" idx="4294967295"/>
          </p:nvPr>
        </p:nvSpPr>
        <p:spPr>
          <a:ln/>
        </p:spPr>
      </p:sp>
      <p:sp>
        <p:nvSpPr>
          <p:cNvPr id="67588" name="Rectangle 3">
            <a:extLst>
              <a:ext uri="{FF2B5EF4-FFF2-40B4-BE49-F238E27FC236}">
                <a16:creationId xmlns:a16="http://schemas.microsoft.com/office/drawing/2014/main" id="{AEE58BB0-2641-46A5-A055-F0A0FE2EC7A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EFAEF7A-6164-4E41-8E49-999A8F65CB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16367702-8065-4CEE-91DE-FEEF3C85CD42}" type="slidenum">
              <a:rPr altLang="zh-CN" sz="1300" b="0">
                <a:solidFill>
                  <a:schemeClr val="tx1"/>
                </a:solidFill>
              </a:rPr>
              <a:pPr>
                <a:spcBef>
                  <a:spcPct val="0"/>
                </a:spcBef>
                <a:buClrTx/>
                <a:buFontTx/>
                <a:buNone/>
              </a:pPr>
              <a:t>48</a:t>
            </a:fld>
            <a:endParaRPr lang="zh-CN" altLang="zh-CN" sz="1300" b="0">
              <a:solidFill>
                <a:schemeClr val="tx1"/>
              </a:solidFill>
            </a:endParaRPr>
          </a:p>
        </p:txBody>
      </p:sp>
      <p:sp>
        <p:nvSpPr>
          <p:cNvPr id="71683" name="Rectangle 2">
            <a:extLst>
              <a:ext uri="{FF2B5EF4-FFF2-40B4-BE49-F238E27FC236}">
                <a16:creationId xmlns:a16="http://schemas.microsoft.com/office/drawing/2014/main" id="{E6A837E7-1DCE-4669-8882-EDC682C1F6A3}"/>
              </a:ext>
            </a:extLst>
          </p:cNvPr>
          <p:cNvSpPr>
            <a:spLocks noChangeArrowheads="1" noTextEdit="1"/>
          </p:cNvSpPr>
          <p:nvPr>
            <p:ph type="sldImg" idx="4294967295"/>
          </p:nvPr>
        </p:nvSpPr>
        <p:spPr>
          <a:ln/>
        </p:spPr>
      </p:sp>
      <p:sp>
        <p:nvSpPr>
          <p:cNvPr id="71684" name="Rectangle 3">
            <a:extLst>
              <a:ext uri="{FF2B5EF4-FFF2-40B4-BE49-F238E27FC236}">
                <a16:creationId xmlns:a16="http://schemas.microsoft.com/office/drawing/2014/main" id="{364FA06F-CC13-49EC-9C76-2F31E7F0B15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C75A8C0A-4FE7-48A8-81F9-24AEE340F6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EAC3001A-3163-4C23-B52B-BD4C1F38AB9F}" type="slidenum">
              <a:rPr altLang="zh-CN" sz="1300" b="0">
                <a:solidFill>
                  <a:schemeClr val="tx1"/>
                </a:solidFill>
              </a:rPr>
              <a:pPr>
                <a:spcBef>
                  <a:spcPct val="0"/>
                </a:spcBef>
                <a:buClrTx/>
                <a:buFontTx/>
                <a:buNone/>
              </a:pPr>
              <a:t>49</a:t>
            </a:fld>
            <a:endParaRPr lang="zh-CN" altLang="zh-CN" sz="1300" b="0">
              <a:solidFill>
                <a:schemeClr val="tx1"/>
              </a:solidFill>
            </a:endParaRPr>
          </a:p>
        </p:txBody>
      </p:sp>
      <p:sp>
        <p:nvSpPr>
          <p:cNvPr id="75779" name="Rectangle 2">
            <a:extLst>
              <a:ext uri="{FF2B5EF4-FFF2-40B4-BE49-F238E27FC236}">
                <a16:creationId xmlns:a16="http://schemas.microsoft.com/office/drawing/2014/main" id="{BD57D831-AC5D-49B3-9200-E8CDCEC15A5D}"/>
              </a:ext>
            </a:extLst>
          </p:cNvPr>
          <p:cNvSpPr>
            <a:spLocks noChangeArrowheads="1" noTextEdit="1"/>
          </p:cNvSpPr>
          <p:nvPr>
            <p:ph type="sldImg" idx="4294967295"/>
          </p:nvPr>
        </p:nvSpPr>
        <p:spPr>
          <a:ln/>
        </p:spPr>
      </p:sp>
      <p:sp>
        <p:nvSpPr>
          <p:cNvPr id="75780" name="Rectangle 3">
            <a:extLst>
              <a:ext uri="{FF2B5EF4-FFF2-40B4-BE49-F238E27FC236}">
                <a16:creationId xmlns:a16="http://schemas.microsoft.com/office/drawing/2014/main" id="{7BC1FF3F-803C-4716-8C75-1DC9822BF5CB}"/>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AB953ED-92E6-466D-B756-4332BD3680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E53B4AD2-0E7D-4FAA-AB75-51503F748B55}" type="slidenum">
              <a:rPr altLang="zh-CN" sz="1300" b="0">
                <a:solidFill>
                  <a:schemeClr val="tx1"/>
                </a:solidFill>
              </a:rPr>
              <a:pPr>
                <a:spcBef>
                  <a:spcPct val="0"/>
                </a:spcBef>
                <a:buClrTx/>
                <a:buFontTx/>
                <a:buNone/>
              </a:pPr>
              <a:t>50</a:t>
            </a:fld>
            <a:endParaRPr lang="zh-CN" altLang="zh-CN" sz="1300" b="0">
              <a:solidFill>
                <a:schemeClr val="tx1"/>
              </a:solidFill>
            </a:endParaRPr>
          </a:p>
        </p:txBody>
      </p:sp>
      <p:sp>
        <p:nvSpPr>
          <p:cNvPr id="77827" name="Rectangle 2">
            <a:extLst>
              <a:ext uri="{FF2B5EF4-FFF2-40B4-BE49-F238E27FC236}">
                <a16:creationId xmlns:a16="http://schemas.microsoft.com/office/drawing/2014/main" id="{658533D6-A058-468C-8BEE-70A7870327C5}"/>
              </a:ext>
            </a:extLst>
          </p:cNvPr>
          <p:cNvSpPr>
            <a:spLocks noChangeArrowheads="1" noTextEdit="1"/>
          </p:cNvSpPr>
          <p:nvPr>
            <p:ph type="sldImg" idx="4294967295"/>
          </p:nvPr>
        </p:nvSpPr>
        <p:spPr>
          <a:ln/>
        </p:spPr>
      </p:sp>
      <p:sp>
        <p:nvSpPr>
          <p:cNvPr id="77828" name="Rectangle 3">
            <a:extLst>
              <a:ext uri="{FF2B5EF4-FFF2-40B4-BE49-F238E27FC236}">
                <a16:creationId xmlns:a16="http://schemas.microsoft.com/office/drawing/2014/main" id="{DB2EECD3-E844-4F75-B356-EF389D68481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2D0456D-2113-4FCD-85FE-1BC8E32740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FFE7DF68-4D3C-497E-91B4-556A7CA5FB57}" type="slidenum">
              <a:rPr altLang="zh-CN" sz="1300" b="0">
                <a:solidFill>
                  <a:schemeClr val="tx1"/>
                </a:solidFill>
              </a:rPr>
              <a:pPr>
                <a:spcBef>
                  <a:spcPct val="0"/>
                </a:spcBef>
                <a:buClrTx/>
                <a:buFontTx/>
                <a:buNone/>
              </a:pPr>
              <a:t>51</a:t>
            </a:fld>
            <a:endParaRPr lang="zh-CN" altLang="zh-CN" sz="1300" b="0">
              <a:solidFill>
                <a:schemeClr val="tx1"/>
              </a:solidFill>
            </a:endParaRPr>
          </a:p>
        </p:txBody>
      </p:sp>
      <p:sp>
        <p:nvSpPr>
          <p:cNvPr id="79875" name="Rectangle 2">
            <a:extLst>
              <a:ext uri="{FF2B5EF4-FFF2-40B4-BE49-F238E27FC236}">
                <a16:creationId xmlns:a16="http://schemas.microsoft.com/office/drawing/2014/main" id="{2DFB1100-EBDD-4A24-8F3E-64912BE287AD}"/>
              </a:ext>
            </a:extLst>
          </p:cNvPr>
          <p:cNvSpPr>
            <a:spLocks noChangeArrowheads="1" noTextEdit="1"/>
          </p:cNvSpPr>
          <p:nvPr>
            <p:ph type="sldImg" idx="4294967295"/>
          </p:nvPr>
        </p:nvSpPr>
        <p:spPr>
          <a:ln/>
        </p:spPr>
      </p:sp>
      <p:sp>
        <p:nvSpPr>
          <p:cNvPr id="79876" name="Rectangle 3">
            <a:extLst>
              <a:ext uri="{FF2B5EF4-FFF2-40B4-BE49-F238E27FC236}">
                <a16:creationId xmlns:a16="http://schemas.microsoft.com/office/drawing/2014/main" id="{13BDE939-F596-4476-8797-26D7BFD2C9C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E7681951-911B-4167-BE51-F60F3C9C0D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38D82B30-EB27-4FBA-A3D7-353F393184FC}" type="slidenum">
              <a:rPr altLang="zh-CN" sz="1300" b="0">
                <a:solidFill>
                  <a:schemeClr val="tx1"/>
                </a:solidFill>
              </a:rPr>
              <a:pPr>
                <a:spcBef>
                  <a:spcPct val="0"/>
                </a:spcBef>
                <a:buClrTx/>
                <a:buFontTx/>
                <a:buNone/>
              </a:pPr>
              <a:t>52</a:t>
            </a:fld>
            <a:endParaRPr lang="zh-CN" altLang="zh-CN" sz="1300" b="0">
              <a:solidFill>
                <a:schemeClr val="tx1"/>
              </a:solidFill>
            </a:endParaRPr>
          </a:p>
        </p:txBody>
      </p:sp>
      <p:sp>
        <p:nvSpPr>
          <p:cNvPr id="81923" name="Rectangle 2">
            <a:extLst>
              <a:ext uri="{FF2B5EF4-FFF2-40B4-BE49-F238E27FC236}">
                <a16:creationId xmlns:a16="http://schemas.microsoft.com/office/drawing/2014/main" id="{D7DDE7FA-015B-45A4-8E9E-947A0ACBDE12}"/>
              </a:ext>
            </a:extLst>
          </p:cNvPr>
          <p:cNvSpPr>
            <a:spLocks noChangeArrowheads="1" noTextEdit="1"/>
          </p:cNvSpPr>
          <p:nvPr>
            <p:ph type="sldImg" idx="4294967295"/>
          </p:nvPr>
        </p:nvSpPr>
        <p:spPr>
          <a:ln/>
        </p:spPr>
      </p:sp>
      <p:sp>
        <p:nvSpPr>
          <p:cNvPr id="81924" name="Rectangle 3">
            <a:extLst>
              <a:ext uri="{FF2B5EF4-FFF2-40B4-BE49-F238E27FC236}">
                <a16:creationId xmlns:a16="http://schemas.microsoft.com/office/drawing/2014/main" id="{7049503F-220A-4A96-BF45-C7CCF212E9E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2546672-E48F-4B26-ABCF-487CD58F3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5214E809-EE22-4D68-8164-56B00AC6F017}" type="slidenum">
              <a:rPr altLang="zh-CN" sz="1300" b="0">
                <a:solidFill>
                  <a:schemeClr val="tx1"/>
                </a:solidFill>
              </a:rPr>
              <a:pPr>
                <a:spcBef>
                  <a:spcPct val="0"/>
                </a:spcBef>
                <a:buClrTx/>
                <a:buFontTx/>
                <a:buNone/>
              </a:pPr>
              <a:t>53</a:t>
            </a:fld>
            <a:endParaRPr lang="zh-CN" altLang="zh-CN" sz="1300" b="0">
              <a:solidFill>
                <a:schemeClr val="tx1"/>
              </a:solidFill>
            </a:endParaRPr>
          </a:p>
        </p:txBody>
      </p:sp>
      <p:sp>
        <p:nvSpPr>
          <p:cNvPr id="83971" name="Rectangle 2">
            <a:extLst>
              <a:ext uri="{FF2B5EF4-FFF2-40B4-BE49-F238E27FC236}">
                <a16:creationId xmlns:a16="http://schemas.microsoft.com/office/drawing/2014/main" id="{AA0C9B82-25E6-4A63-979B-F7032819F9BC}"/>
              </a:ext>
            </a:extLst>
          </p:cNvPr>
          <p:cNvSpPr>
            <a:spLocks noChangeArrowheads="1" noTextEdit="1"/>
          </p:cNvSpPr>
          <p:nvPr>
            <p:ph type="sldImg" idx="4294967295"/>
          </p:nvPr>
        </p:nvSpPr>
        <p:spPr>
          <a:ln/>
        </p:spPr>
      </p:sp>
      <p:sp>
        <p:nvSpPr>
          <p:cNvPr id="83972" name="Rectangle 3">
            <a:extLst>
              <a:ext uri="{FF2B5EF4-FFF2-40B4-BE49-F238E27FC236}">
                <a16:creationId xmlns:a16="http://schemas.microsoft.com/office/drawing/2014/main" id="{6903BFDE-912F-4B3C-B61F-616DC551506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A57CE60-C4F5-4B12-B098-C5C2BD63EC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DCBB9ADF-B509-43E7-BF54-100EC7E56B53}" type="slidenum">
              <a:rPr altLang="zh-CN" sz="1300" b="0">
                <a:solidFill>
                  <a:schemeClr val="tx1"/>
                </a:solidFill>
              </a:rPr>
              <a:pPr>
                <a:spcBef>
                  <a:spcPct val="0"/>
                </a:spcBef>
                <a:buClrTx/>
                <a:buFontTx/>
                <a:buNone/>
              </a:pPr>
              <a:t>54</a:t>
            </a:fld>
            <a:endParaRPr lang="zh-CN" altLang="zh-CN" sz="1300" b="0">
              <a:solidFill>
                <a:schemeClr val="tx1"/>
              </a:solidFill>
            </a:endParaRPr>
          </a:p>
        </p:txBody>
      </p:sp>
      <p:sp>
        <p:nvSpPr>
          <p:cNvPr id="86019" name="Rectangle 2">
            <a:extLst>
              <a:ext uri="{FF2B5EF4-FFF2-40B4-BE49-F238E27FC236}">
                <a16:creationId xmlns:a16="http://schemas.microsoft.com/office/drawing/2014/main" id="{7B983D3B-5200-4F51-A6AE-EFDA079ED06A}"/>
              </a:ext>
            </a:extLst>
          </p:cNvPr>
          <p:cNvSpPr>
            <a:spLocks noChangeArrowheads="1" noTextEdit="1"/>
          </p:cNvSpPr>
          <p:nvPr>
            <p:ph type="sldImg" idx="4294967295"/>
          </p:nvPr>
        </p:nvSpPr>
        <p:spPr>
          <a:ln/>
        </p:spPr>
      </p:sp>
      <p:sp>
        <p:nvSpPr>
          <p:cNvPr id="86020" name="Rectangle 3">
            <a:extLst>
              <a:ext uri="{FF2B5EF4-FFF2-40B4-BE49-F238E27FC236}">
                <a16:creationId xmlns:a16="http://schemas.microsoft.com/office/drawing/2014/main" id="{1A6DF3F0-912D-487B-AD5B-2D2E8221A164}"/>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C03795BF-39EE-47FB-ADF2-528A3AEAE1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33CC"/>
                </a:solidFill>
                <a:latin typeface="Times New Roman" panose="02020603050405020304" pitchFamily="18" charset="0"/>
                <a:ea typeface="宋体" panose="02010600030101010101" pitchFamily="2" charset="-122"/>
              </a:defRPr>
            </a:lvl1pPr>
            <a:lvl2pPr defTabSz="990600">
              <a:defRPr sz="2400" b="1">
                <a:solidFill>
                  <a:srgbClr val="0033CC"/>
                </a:solidFill>
                <a:latin typeface="Times New Roman" panose="02020603050405020304" pitchFamily="18" charset="0"/>
                <a:ea typeface="宋体" panose="02010600030101010101" pitchFamily="2" charset="-122"/>
              </a:defRPr>
            </a:lvl2pPr>
            <a:lvl3pPr defTabSz="990600">
              <a:defRPr sz="2400" b="1">
                <a:solidFill>
                  <a:srgbClr val="0033CC"/>
                </a:solidFill>
                <a:latin typeface="Times New Roman" panose="02020603050405020304" pitchFamily="18" charset="0"/>
                <a:ea typeface="宋体" panose="02010600030101010101" pitchFamily="2" charset="-122"/>
              </a:defRPr>
            </a:lvl3pPr>
            <a:lvl4pPr defTabSz="990600">
              <a:defRPr sz="2400" b="1">
                <a:solidFill>
                  <a:srgbClr val="0033CC"/>
                </a:solidFill>
                <a:latin typeface="Times New Roman" panose="02020603050405020304" pitchFamily="18" charset="0"/>
                <a:ea typeface="宋体" panose="02010600030101010101" pitchFamily="2" charset="-122"/>
              </a:defRPr>
            </a:lvl4pPr>
            <a:lvl5pPr defTabSz="990600">
              <a:defRPr sz="2400" b="1">
                <a:solidFill>
                  <a:srgbClr val="0033CC"/>
                </a:solidFill>
                <a:latin typeface="Times New Roman" panose="02020603050405020304" pitchFamily="18" charset="0"/>
                <a:ea typeface="宋体" panose="02010600030101010101" pitchFamily="2" charset="-122"/>
              </a:defRPr>
            </a:lvl5pPr>
            <a:lvl6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fld id="{BC6C29EE-5C23-4FC9-98D6-EBA1AA8DE43E}" type="slidenum">
              <a:rPr lang="en-US" altLang="zh-CN" sz="1300" b="0">
                <a:solidFill>
                  <a:schemeClr val="tx1"/>
                </a:solidFill>
              </a:rPr>
              <a:pPr/>
              <a:t>28</a:t>
            </a:fld>
            <a:endParaRPr lang="en-US" altLang="zh-CN" sz="1300" b="0">
              <a:solidFill>
                <a:schemeClr val="tx1"/>
              </a:solidFill>
            </a:endParaRPr>
          </a:p>
        </p:txBody>
      </p:sp>
      <p:sp>
        <p:nvSpPr>
          <p:cNvPr id="12290" name="Rectangle 2">
            <a:extLst>
              <a:ext uri="{FF2B5EF4-FFF2-40B4-BE49-F238E27FC236}">
                <a16:creationId xmlns:a16="http://schemas.microsoft.com/office/drawing/2014/main" id="{9364D20C-F5B7-437A-9D71-21BC9052F743}"/>
              </a:ext>
            </a:extLst>
          </p:cNvPr>
          <p:cNvSpPr>
            <a:spLocks noChangeArrowheads="1" noTextEdit="1"/>
          </p:cNvSpPr>
          <p:nvPr>
            <p:ph type="sldImg" idx="4294967295"/>
          </p:nvPr>
        </p:nvSpPr>
        <p:spPr>
          <a:ln/>
        </p:spPr>
      </p:sp>
      <p:sp>
        <p:nvSpPr>
          <p:cNvPr id="12291" name="Rectangle 3">
            <a:extLst>
              <a:ext uri="{FF2B5EF4-FFF2-40B4-BE49-F238E27FC236}">
                <a16:creationId xmlns:a16="http://schemas.microsoft.com/office/drawing/2014/main" id="{A12CDBF1-B5CA-4C76-B0D6-223680486E0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D0018DD5-EDBC-4720-A0D9-58C2A54769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defTabSz="990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fld id="{3CA21C47-01B1-43A6-8D36-F35F749B9901}" type="slidenum">
              <a:rPr altLang="zh-CN" sz="1300" b="0">
                <a:solidFill>
                  <a:schemeClr val="tx1"/>
                </a:solidFill>
              </a:rPr>
              <a:pPr>
                <a:spcBef>
                  <a:spcPct val="0"/>
                </a:spcBef>
                <a:buClrTx/>
                <a:buFontTx/>
                <a:buNone/>
              </a:pPr>
              <a:t>55</a:t>
            </a:fld>
            <a:endParaRPr lang="zh-CN" altLang="zh-CN" sz="1300" b="0">
              <a:solidFill>
                <a:schemeClr val="tx1"/>
              </a:solidFill>
            </a:endParaRPr>
          </a:p>
        </p:txBody>
      </p:sp>
      <p:sp>
        <p:nvSpPr>
          <p:cNvPr id="88067" name="Rectangle 2">
            <a:extLst>
              <a:ext uri="{FF2B5EF4-FFF2-40B4-BE49-F238E27FC236}">
                <a16:creationId xmlns:a16="http://schemas.microsoft.com/office/drawing/2014/main" id="{F09EC8FB-14EF-46C5-9064-9233A3B17738}"/>
              </a:ext>
            </a:extLst>
          </p:cNvPr>
          <p:cNvSpPr>
            <a:spLocks noChangeArrowheads="1" noTextEdit="1"/>
          </p:cNvSpPr>
          <p:nvPr>
            <p:ph type="sldImg" idx="4294967295"/>
          </p:nvPr>
        </p:nvSpPr>
        <p:spPr>
          <a:ln/>
        </p:spPr>
      </p:sp>
      <p:sp>
        <p:nvSpPr>
          <p:cNvPr id="88068" name="Rectangle 3">
            <a:extLst>
              <a:ext uri="{FF2B5EF4-FFF2-40B4-BE49-F238E27FC236}">
                <a16:creationId xmlns:a16="http://schemas.microsoft.com/office/drawing/2014/main" id="{2927176B-5C54-4C4B-AE22-5ED0F358FD74}"/>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EDD61DBD-3282-4A1A-9F60-939284651E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33CC"/>
                </a:solidFill>
                <a:latin typeface="Times New Roman" panose="02020603050405020304" pitchFamily="18" charset="0"/>
                <a:ea typeface="宋体" panose="02010600030101010101" pitchFamily="2" charset="-122"/>
              </a:defRPr>
            </a:lvl1pPr>
            <a:lvl2pPr defTabSz="990600">
              <a:defRPr sz="2400" b="1">
                <a:solidFill>
                  <a:srgbClr val="0033CC"/>
                </a:solidFill>
                <a:latin typeface="Times New Roman" panose="02020603050405020304" pitchFamily="18" charset="0"/>
                <a:ea typeface="宋体" panose="02010600030101010101" pitchFamily="2" charset="-122"/>
              </a:defRPr>
            </a:lvl2pPr>
            <a:lvl3pPr defTabSz="990600">
              <a:defRPr sz="2400" b="1">
                <a:solidFill>
                  <a:srgbClr val="0033CC"/>
                </a:solidFill>
                <a:latin typeface="Times New Roman" panose="02020603050405020304" pitchFamily="18" charset="0"/>
                <a:ea typeface="宋体" panose="02010600030101010101" pitchFamily="2" charset="-122"/>
              </a:defRPr>
            </a:lvl3pPr>
            <a:lvl4pPr defTabSz="990600">
              <a:defRPr sz="2400" b="1">
                <a:solidFill>
                  <a:srgbClr val="0033CC"/>
                </a:solidFill>
                <a:latin typeface="Times New Roman" panose="02020603050405020304" pitchFamily="18" charset="0"/>
                <a:ea typeface="宋体" panose="02010600030101010101" pitchFamily="2" charset="-122"/>
              </a:defRPr>
            </a:lvl4pPr>
            <a:lvl5pPr defTabSz="990600">
              <a:defRPr sz="2400" b="1">
                <a:solidFill>
                  <a:srgbClr val="0033CC"/>
                </a:solidFill>
                <a:latin typeface="Times New Roman" panose="02020603050405020304" pitchFamily="18" charset="0"/>
                <a:ea typeface="宋体" panose="02010600030101010101" pitchFamily="2" charset="-122"/>
              </a:defRPr>
            </a:lvl5pPr>
            <a:lvl6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fld id="{28673666-BB38-47B5-9F85-4D2C436549C8}" type="slidenum">
              <a:rPr lang="en-US" altLang="zh-CN" sz="1300" b="0">
                <a:solidFill>
                  <a:schemeClr val="tx1"/>
                </a:solidFill>
              </a:rPr>
              <a:pPr/>
              <a:t>29</a:t>
            </a:fld>
            <a:endParaRPr lang="en-US" altLang="zh-CN" sz="1300" b="0">
              <a:solidFill>
                <a:schemeClr val="tx1"/>
              </a:solidFill>
            </a:endParaRPr>
          </a:p>
        </p:txBody>
      </p:sp>
      <p:sp>
        <p:nvSpPr>
          <p:cNvPr id="14338" name="Rectangle 2">
            <a:extLst>
              <a:ext uri="{FF2B5EF4-FFF2-40B4-BE49-F238E27FC236}">
                <a16:creationId xmlns:a16="http://schemas.microsoft.com/office/drawing/2014/main" id="{C32F0F44-B58C-484B-A79B-00AC1BF7BADB}"/>
              </a:ext>
            </a:extLst>
          </p:cNvPr>
          <p:cNvSpPr>
            <a:spLocks noChangeArrowheads="1" noTextEdit="1"/>
          </p:cNvSpPr>
          <p:nvPr>
            <p:ph type="sldImg" idx="4294967295"/>
          </p:nvPr>
        </p:nvSpPr>
        <p:spPr>
          <a:ln/>
        </p:spPr>
      </p:sp>
      <p:sp>
        <p:nvSpPr>
          <p:cNvPr id="14339" name="Rectangle 3">
            <a:extLst>
              <a:ext uri="{FF2B5EF4-FFF2-40B4-BE49-F238E27FC236}">
                <a16:creationId xmlns:a16="http://schemas.microsoft.com/office/drawing/2014/main" id="{8F75590F-3228-45D6-A64D-ED41D0B1F74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EE13418E-A517-499E-896F-06B8DB9139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33CC"/>
                </a:solidFill>
                <a:latin typeface="Times New Roman" panose="02020603050405020304" pitchFamily="18" charset="0"/>
                <a:ea typeface="宋体" panose="02010600030101010101" pitchFamily="2" charset="-122"/>
              </a:defRPr>
            </a:lvl1pPr>
            <a:lvl2pPr defTabSz="990600">
              <a:defRPr sz="2400" b="1">
                <a:solidFill>
                  <a:srgbClr val="0033CC"/>
                </a:solidFill>
                <a:latin typeface="Times New Roman" panose="02020603050405020304" pitchFamily="18" charset="0"/>
                <a:ea typeface="宋体" panose="02010600030101010101" pitchFamily="2" charset="-122"/>
              </a:defRPr>
            </a:lvl2pPr>
            <a:lvl3pPr defTabSz="990600">
              <a:defRPr sz="2400" b="1">
                <a:solidFill>
                  <a:srgbClr val="0033CC"/>
                </a:solidFill>
                <a:latin typeface="Times New Roman" panose="02020603050405020304" pitchFamily="18" charset="0"/>
                <a:ea typeface="宋体" panose="02010600030101010101" pitchFamily="2" charset="-122"/>
              </a:defRPr>
            </a:lvl3pPr>
            <a:lvl4pPr defTabSz="990600">
              <a:defRPr sz="2400" b="1">
                <a:solidFill>
                  <a:srgbClr val="0033CC"/>
                </a:solidFill>
                <a:latin typeface="Times New Roman" panose="02020603050405020304" pitchFamily="18" charset="0"/>
                <a:ea typeface="宋体" panose="02010600030101010101" pitchFamily="2" charset="-122"/>
              </a:defRPr>
            </a:lvl4pPr>
            <a:lvl5pPr defTabSz="990600">
              <a:defRPr sz="2400" b="1">
                <a:solidFill>
                  <a:srgbClr val="0033CC"/>
                </a:solidFill>
                <a:latin typeface="Times New Roman" panose="02020603050405020304" pitchFamily="18" charset="0"/>
                <a:ea typeface="宋体" panose="02010600030101010101" pitchFamily="2" charset="-122"/>
              </a:defRPr>
            </a:lvl5pPr>
            <a:lvl6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fld id="{2B6B1062-C975-443B-8357-37F44C2C503C}" type="slidenum">
              <a:rPr lang="en-US" altLang="zh-CN" sz="1300" b="0">
                <a:solidFill>
                  <a:schemeClr val="tx1"/>
                </a:solidFill>
              </a:rPr>
              <a:pPr/>
              <a:t>30</a:t>
            </a:fld>
            <a:endParaRPr lang="en-US" altLang="zh-CN" sz="1300" b="0">
              <a:solidFill>
                <a:schemeClr val="tx1"/>
              </a:solidFill>
            </a:endParaRPr>
          </a:p>
        </p:txBody>
      </p:sp>
      <p:sp>
        <p:nvSpPr>
          <p:cNvPr id="16386" name="Rectangle 2">
            <a:extLst>
              <a:ext uri="{FF2B5EF4-FFF2-40B4-BE49-F238E27FC236}">
                <a16:creationId xmlns:a16="http://schemas.microsoft.com/office/drawing/2014/main" id="{F6364E4B-BA12-4FF7-9A9C-BB2A0FBCB578}"/>
              </a:ext>
            </a:extLst>
          </p:cNvPr>
          <p:cNvSpPr>
            <a:spLocks noChangeArrowheads="1" noTextEdit="1"/>
          </p:cNvSpPr>
          <p:nvPr>
            <p:ph type="sldImg" idx="4294967295"/>
          </p:nvPr>
        </p:nvSpPr>
        <p:spPr>
          <a:ln/>
        </p:spPr>
      </p:sp>
      <p:sp>
        <p:nvSpPr>
          <p:cNvPr id="16387" name="Rectangle 3">
            <a:extLst>
              <a:ext uri="{FF2B5EF4-FFF2-40B4-BE49-F238E27FC236}">
                <a16:creationId xmlns:a16="http://schemas.microsoft.com/office/drawing/2014/main" id="{11D65E55-D0C7-46C2-9399-A592FE174ED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CAC785F-6DD8-47A3-BAA5-CFA725CF13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33CC"/>
                </a:solidFill>
                <a:latin typeface="Times New Roman" panose="02020603050405020304" pitchFamily="18" charset="0"/>
                <a:ea typeface="宋体" panose="02010600030101010101" pitchFamily="2" charset="-122"/>
              </a:defRPr>
            </a:lvl1pPr>
            <a:lvl2pPr defTabSz="990600">
              <a:defRPr sz="2400" b="1">
                <a:solidFill>
                  <a:srgbClr val="0033CC"/>
                </a:solidFill>
                <a:latin typeface="Times New Roman" panose="02020603050405020304" pitchFamily="18" charset="0"/>
                <a:ea typeface="宋体" panose="02010600030101010101" pitchFamily="2" charset="-122"/>
              </a:defRPr>
            </a:lvl2pPr>
            <a:lvl3pPr defTabSz="990600">
              <a:defRPr sz="2400" b="1">
                <a:solidFill>
                  <a:srgbClr val="0033CC"/>
                </a:solidFill>
                <a:latin typeface="Times New Roman" panose="02020603050405020304" pitchFamily="18" charset="0"/>
                <a:ea typeface="宋体" panose="02010600030101010101" pitchFamily="2" charset="-122"/>
              </a:defRPr>
            </a:lvl3pPr>
            <a:lvl4pPr defTabSz="990600">
              <a:defRPr sz="2400" b="1">
                <a:solidFill>
                  <a:srgbClr val="0033CC"/>
                </a:solidFill>
                <a:latin typeface="Times New Roman" panose="02020603050405020304" pitchFamily="18" charset="0"/>
                <a:ea typeface="宋体" panose="02010600030101010101" pitchFamily="2" charset="-122"/>
              </a:defRPr>
            </a:lvl4pPr>
            <a:lvl5pPr defTabSz="990600">
              <a:defRPr sz="2400" b="1">
                <a:solidFill>
                  <a:srgbClr val="0033CC"/>
                </a:solidFill>
                <a:latin typeface="Times New Roman" panose="02020603050405020304" pitchFamily="18" charset="0"/>
                <a:ea typeface="宋体" panose="02010600030101010101" pitchFamily="2" charset="-122"/>
              </a:defRPr>
            </a:lvl5pPr>
            <a:lvl6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fld id="{2B856292-04E6-4A78-AA09-EAB056D1E299}" type="slidenum">
              <a:rPr lang="en-US" altLang="zh-CN" sz="1300" b="0">
                <a:solidFill>
                  <a:schemeClr val="tx1"/>
                </a:solidFill>
              </a:rPr>
              <a:pPr/>
              <a:t>31</a:t>
            </a:fld>
            <a:endParaRPr lang="en-US" altLang="zh-CN" sz="1300" b="0">
              <a:solidFill>
                <a:schemeClr val="tx1"/>
              </a:solidFill>
            </a:endParaRPr>
          </a:p>
        </p:txBody>
      </p:sp>
      <p:sp>
        <p:nvSpPr>
          <p:cNvPr id="18434" name="Rectangle 2">
            <a:extLst>
              <a:ext uri="{FF2B5EF4-FFF2-40B4-BE49-F238E27FC236}">
                <a16:creationId xmlns:a16="http://schemas.microsoft.com/office/drawing/2014/main" id="{54BA331A-E8B9-4C0D-8E5C-58C6D0595613}"/>
              </a:ext>
            </a:extLst>
          </p:cNvPr>
          <p:cNvSpPr>
            <a:spLocks noChangeArrowheads="1" noTextEdit="1"/>
          </p:cNvSpPr>
          <p:nvPr>
            <p:ph type="sldImg" idx="4294967295"/>
          </p:nvPr>
        </p:nvSpPr>
        <p:spPr>
          <a:ln/>
        </p:spPr>
      </p:sp>
      <p:sp>
        <p:nvSpPr>
          <p:cNvPr id="18435" name="Rectangle 3">
            <a:extLst>
              <a:ext uri="{FF2B5EF4-FFF2-40B4-BE49-F238E27FC236}">
                <a16:creationId xmlns:a16="http://schemas.microsoft.com/office/drawing/2014/main" id="{A8DC6944-F37D-45FA-8961-8DFB2ADF164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FFC124FF-F4EE-47FC-A01C-46E0163C7C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33CC"/>
                </a:solidFill>
                <a:latin typeface="Times New Roman" panose="02020603050405020304" pitchFamily="18" charset="0"/>
                <a:ea typeface="宋体" panose="02010600030101010101" pitchFamily="2" charset="-122"/>
              </a:defRPr>
            </a:lvl1pPr>
            <a:lvl2pPr defTabSz="990600">
              <a:defRPr sz="2400" b="1">
                <a:solidFill>
                  <a:srgbClr val="0033CC"/>
                </a:solidFill>
                <a:latin typeface="Times New Roman" panose="02020603050405020304" pitchFamily="18" charset="0"/>
                <a:ea typeface="宋体" panose="02010600030101010101" pitchFamily="2" charset="-122"/>
              </a:defRPr>
            </a:lvl2pPr>
            <a:lvl3pPr defTabSz="990600">
              <a:defRPr sz="2400" b="1">
                <a:solidFill>
                  <a:srgbClr val="0033CC"/>
                </a:solidFill>
                <a:latin typeface="Times New Roman" panose="02020603050405020304" pitchFamily="18" charset="0"/>
                <a:ea typeface="宋体" panose="02010600030101010101" pitchFamily="2" charset="-122"/>
              </a:defRPr>
            </a:lvl3pPr>
            <a:lvl4pPr defTabSz="990600">
              <a:defRPr sz="2400" b="1">
                <a:solidFill>
                  <a:srgbClr val="0033CC"/>
                </a:solidFill>
                <a:latin typeface="Times New Roman" panose="02020603050405020304" pitchFamily="18" charset="0"/>
                <a:ea typeface="宋体" panose="02010600030101010101" pitchFamily="2" charset="-122"/>
              </a:defRPr>
            </a:lvl4pPr>
            <a:lvl5pPr defTabSz="990600">
              <a:defRPr sz="2400" b="1">
                <a:solidFill>
                  <a:srgbClr val="0033CC"/>
                </a:solidFill>
                <a:latin typeface="Times New Roman" panose="02020603050405020304" pitchFamily="18" charset="0"/>
                <a:ea typeface="宋体" panose="02010600030101010101" pitchFamily="2" charset="-122"/>
              </a:defRPr>
            </a:lvl5pPr>
            <a:lvl6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fld id="{0D4247DB-EAEC-43F2-9B5B-C54125CBCED5}" type="slidenum">
              <a:rPr lang="en-US" altLang="zh-CN" sz="1300" b="0">
                <a:solidFill>
                  <a:schemeClr val="tx1"/>
                </a:solidFill>
              </a:rPr>
              <a:pPr/>
              <a:t>32</a:t>
            </a:fld>
            <a:endParaRPr lang="en-US" altLang="zh-CN" sz="1300" b="0">
              <a:solidFill>
                <a:schemeClr val="tx1"/>
              </a:solidFill>
            </a:endParaRPr>
          </a:p>
        </p:txBody>
      </p:sp>
      <p:sp>
        <p:nvSpPr>
          <p:cNvPr id="20482" name="Rectangle 2">
            <a:extLst>
              <a:ext uri="{FF2B5EF4-FFF2-40B4-BE49-F238E27FC236}">
                <a16:creationId xmlns:a16="http://schemas.microsoft.com/office/drawing/2014/main" id="{0242EF9F-7471-4C63-8460-9433290D5A17}"/>
              </a:ext>
            </a:extLst>
          </p:cNvPr>
          <p:cNvSpPr>
            <a:spLocks noChangeArrowheads="1" noTextEdit="1"/>
          </p:cNvSpPr>
          <p:nvPr>
            <p:ph type="sldImg" idx="4294967295"/>
          </p:nvPr>
        </p:nvSpPr>
        <p:spPr>
          <a:ln/>
        </p:spPr>
      </p:sp>
      <p:sp>
        <p:nvSpPr>
          <p:cNvPr id="20483" name="Rectangle 3">
            <a:extLst>
              <a:ext uri="{FF2B5EF4-FFF2-40B4-BE49-F238E27FC236}">
                <a16:creationId xmlns:a16="http://schemas.microsoft.com/office/drawing/2014/main" id="{F0D44B4F-60CC-475B-84AD-46C7407359E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F28DCBCD-0BF3-4616-B349-A595A1A533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33CC"/>
                </a:solidFill>
                <a:latin typeface="Times New Roman" panose="02020603050405020304" pitchFamily="18" charset="0"/>
                <a:ea typeface="宋体" panose="02010600030101010101" pitchFamily="2" charset="-122"/>
              </a:defRPr>
            </a:lvl1pPr>
            <a:lvl2pPr defTabSz="990600">
              <a:defRPr sz="2400" b="1">
                <a:solidFill>
                  <a:srgbClr val="0033CC"/>
                </a:solidFill>
                <a:latin typeface="Times New Roman" panose="02020603050405020304" pitchFamily="18" charset="0"/>
                <a:ea typeface="宋体" panose="02010600030101010101" pitchFamily="2" charset="-122"/>
              </a:defRPr>
            </a:lvl2pPr>
            <a:lvl3pPr defTabSz="990600">
              <a:defRPr sz="2400" b="1">
                <a:solidFill>
                  <a:srgbClr val="0033CC"/>
                </a:solidFill>
                <a:latin typeface="Times New Roman" panose="02020603050405020304" pitchFamily="18" charset="0"/>
                <a:ea typeface="宋体" panose="02010600030101010101" pitchFamily="2" charset="-122"/>
              </a:defRPr>
            </a:lvl3pPr>
            <a:lvl4pPr defTabSz="990600">
              <a:defRPr sz="2400" b="1">
                <a:solidFill>
                  <a:srgbClr val="0033CC"/>
                </a:solidFill>
                <a:latin typeface="Times New Roman" panose="02020603050405020304" pitchFamily="18" charset="0"/>
                <a:ea typeface="宋体" panose="02010600030101010101" pitchFamily="2" charset="-122"/>
              </a:defRPr>
            </a:lvl4pPr>
            <a:lvl5pPr defTabSz="990600">
              <a:defRPr sz="2400" b="1">
                <a:solidFill>
                  <a:srgbClr val="0033CC"/>
                </a:solidFill>
                <a:latin typeface="Times New Roman" panose="02020603050405020304" pitchFamily="18" charset="0"/>
                <a:ea typeface="宋体" panose="02010600030101010101" pitchFamily="2" charset="-122"/>
              </a:defRPr>
            </a:lvl5pPr>
            <a:lvl6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defTabSz="990600" fontAlgn="base">
              <a:lnSpc>
                <a:spcPct val="90000"/>
              </a:lnSpc>
              <a:spcBef>
                <a:spcPct val="1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fld id="{5732BEA2-5B04-4630-9D1E-8BC5371B9CA2}" type="slidenum">
              <a:rPr lang="en-US" altLang="zh-CN" sz="1300" b="0">
                <a:solidFill>
                  <a:schemeClr val="tx1"/>
                </a:solidFill>
              </a:rPr>
              <a:pPr/>
              <a:t>33</a:t>
            </a:fld>
            <a:endParaRPr lang="en-US" altLang="zh-CN" sz="1300" b="0">
              <a:solidFill>
                <a:schemeClr val="tx1"/>
              </a:solidFill>
            </a:endParaRPr>
          </a:p>
        </p:txBody>
      </p:sp>
      <p:sp>
        <p:nvSpPr>
          <p:cNvPr id="22530" name="Rectangle 2">
            <a:extLst>
              <a:ext uri="{FF2B5EF4-FFF2-40B4-BE49-F238E27FC236}">
                <a16:creationId xmlns:a16="http://schemas.microsoft.com/office/drawing/2014/main" id="{A430DF48-8852-4D5B-8671-80BEA87F50BD}"/>
              </a:ext>
            </a:extLst>
          </p:cNvPr>
          <p:cNvSpPr>
            <a:spLocks noChangeArrowheads="1" noTextEdit="1"/>
          </p:cNvSpPr>
          <p:nvPr>
            <p:ph type="sldImg" idx="4294967295"/>
          </p:nvPr>
        </p:nvSpPr>
        <p:spPr>
          <a:ln/>
        </p:spPr>
      </p:sp>
      <p:sp>
        <p:nvSpPr>
          <p:cNvPr id="22531" name="Rectangle 3">
            <a:extLst>
              <a:ext uri="{FF2B5EF4-FFF2-40B4-BE49-F238E27FC236}">
                <a16:creationId xmlns:a16="http://schemas.microsoft.com/office/drawing/2014/main" id="{0831147D-C182-4CB6-BB5C-710E2F3D4AF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EF45971-1186-41EB-8B1E-B1E8A100E489}"/>
              </a:ext>
            </a:extLst>
          </p:cNvPr>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9356ED4F-1E5E-4647-BA65-E5DE3031F190}" type="slidenum">
              <a:rPr lang="en-US" altLang="zh-CN" sz="1300">
                <a:latin typeface="Times New Roman" panose="02020603050405020304" pitchFamily="18" charset="0"/>
              </a:rPr>
              <a:pPr eaLnBrk="1" hangingPunct="1">
                <a:spcBef>
                  <a:spcPct val="0"/>
                </a:spcBef>
              </a:pPr>
              <a:t>34</a:t>
            </a:fld>
            <a:endParaRPr lang="en-US" altLang="zh-CN" sz="1300">
              <a:latin typeface="Times New Roman" panose="02020603050405020304" pitchFamily="18" charset="0"/>
            </a:endParaRPr>
          </a:p>
        </p:txBody>
      </p:sp>
      <p:sp>
        <p:nvSpPr>
          <p:cNvPr id="36867" name="Rectangle 2">
            <a:extLst>
              <a:ext uri="{FF2B5EF4-FFF2-40B4-BE49-F238E27FC236}">
                <a16:creationId xmlns:a16="http://schemas.microsoft.com/office/drawing/2014/main" id="{AFC89779-2076-4431-897B-86327D8DF360}"/>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8BB0DB20-496E-4809-8F2B-0BF161C2F8D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D9AA3-F03A-4265-B9FC-8617D8E2A3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D310E2-B740-4C14-B320-1511C2A8B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415180B-1220-4080-B267-F30DB48FC2E4}"/>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A6413228-321F-4D25-BBCB-FC98A3FD11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546DA0-FA5A-4D5A-B031-EC3723BD22D8}"/>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1027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A84FB-329E-481F-94B0-CAAC71CDD4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C5209A-57FD-413C-896E-A756F60DAF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1F672D-4B9D-47E3-857A-DF92E32BD40F}"/>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DA89968B-C82E-4AD0-BA01-81A97D7AEF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73859-0C45-4E31-AD53-EA93ED7E153A}"/>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206874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E4D1B8-DE0B-4D61-81AD-71B4964055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EC177C-BC09-48D1-9355-7C7AFD3EB8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DF605D-65BB-4CB4-B703-B04E382D4921}"/>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B0BABD49-DEF4-47FB-A20E-74B07A8EF6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B9B914-932B-4815-B911-4EB58C1690AB}"/>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14539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0C28E-D7EA-4EBD-81A1-72B5EAE7B02F}"/>
              </a:ext>
            </a:extLst>
          </p:cNvPr>
          <p:cNvSpPr>
            <a:spLocks noGrp="1"/>
          </p:cNvSpPr>
          <p:nvPr>
            <p:ph type="title"/>
          </p:nvPr>
        </p:nvSpPr>
        <p:spPr>
          <a:xfrm>
            <a:off x="958851" y="7939"/>
            <a:ext cx="10261600" cy="7207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FF3EE5-9409-433B-B499-36CB27AD48B4}"/>
              </a:ext>
            </a:extLst>
          </p:cNvPr>
          <p:cNvSpPr>
            <a:spLocks noGrp="1"/>
          </p:cNvSpPr>
          <p:nvPr>
            <p:ph type="body" sz="half" idx="1"/>
          </p:nvPr>
        </p:nvSpPr>
        <p:spPr>
          <a:xfrm>
            <a:off x="1016000" y="1376363"/>
            <a:ext cx="508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13FAF55-1A25-44AA-8D0E-ED67D4957A3A}"/>
              </a:ext>
            </a:extLst>
          </p:cNvPr>
          <p:cNvSpPr>
            <a:spLocks noGrp="1"/>
          </p:cNvSpPr>
          <p:nvPr>
            <p:ph sz="half" idx="2"/>
          </p:nvPr>
        </p:nvSpPr>
        <p:spPr>
          <a:xfrm>
            <a:off x="6299200" y="1376363"/>
            <a:ext cx="508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2A51D54-7857-44BC-A49E-A680B3D60BE3}"/>
              </a:ext>
            </a:extLst>
          </p:cNvPr>
          <p:cNvSpPr>
            <a:spLocks noGrp="1"/>
          </p:cNvSpPr>
          <p:nvPr>
            <p:ph type="dt" sz="half" idx="10"/>
          </p:nvPr>
        </p:nvSpPr>
        <p:spPr>
          <a:xfrm>
            <a:off x="914400" y="6248400"/>
            <a:ext cx="2540000" cy="457200"/>
          </a:xfrm>
        </p:spPr>
        <p:txBody>
          <a:bodyPr/>
          <a:lstStyle>
            <a:lvl1pPr>
              <a:defRPr/>
            </a:lvl1pPr>
          </a:lstStyle>
          <a:p>
            <a:endParaRPr lang="zh-CN" altLang="zh-CN"/>
          </a:p>
        </p:txBody>
      </p:sp>
      <p:sp>
        <p:nvSpPr>
          <p:cNvPr id="6" name="页脚占位符 5">
            <a:extLst>
              <a:ext uri="{FF2B5EF4-FFF2-40B4-BE49-F238E27FC236}">
                <a16:creationId xmlns:a16="http://schemas.microsoft.com/office/drawing/2014/main" id="{D349BFC7-8405-4EFF-891F-89EBC8E6911B}"/>
              </a:ext>
            </a:extLst>
          </p:cNvPr>
          <p:cNvSpPr>
            <a:spLocks noGrp="1"/>
          </p:cNvSpPr>
          <p:nvPr>
            <p:ph type="ftr" sz="quarter" idx="11"/>
          </p:nvPr>
        </p:nvSpPr>
        <p:spPr>
          <a:xfrm>
            <a:off x="4165600" y="6248400"/>
            <a:ext cx="3860800" cy="457200"/>
          </a:xfrm>
        </p:spPr>
        <p:txBody>
          <a:bodyPr/>
          <a:lstStyle>
            <a:lvl1pPr>
              <a:defRPr/>
            </a:lvl1pPr>
          </a:lstStyle>
          <a:p>
            <a:endParaRPr lang="zh-CN" altLang="zh-CN"/>
          </a:p>
        </p:txBody>
      </p:sp>
      <p:sp>
        <p:nvSpPr>
          <p:cNvPr id="7" name="灯片编号占位符 6">
            <a:extLst>
              <a:ext uri="{FF2B5EF4-FFF2-40B4-BE49-F238E27FC236}">
                <a16:creationId xmlns:a16="http://schemas.microsoft.com/office/drawing/2014/main" id="{655530ED-1C6D-4104-AC1F-4CDDEC402A77}"/>
              </a:ext>
            </a:extLst>
          </p:cNvPr>
          <p:cNvSpPr>
            <a:spLocks noGrp="1"/>
          </p:cNvSpPr>
          <p:nvPr>
            <p:ph type="sldNum" sz="quarter" idx="12"/>
          </p:nvPr>
        </p:nvSpPr>
        <p:spPr>
          <a:xfrm>
            <a:off x="9268884" y="342900"/>
            <a:ext cx="2540000" cy="457200"/>
          </a:xfrm>
        </p:spPr>
        <p:txBody>
          <a:bodyPr/>
          <a:lstStyle>
            <a:lvl1pPr>
              <a:defRPr/>
            </a:lvl1pPr>
          </a:lstStyle>
          <a:p>
            <a:r>
              <a:rPr lang="zh-CN" altLang="zh-CN"/>
              <a:t>NO.</a:t>
            </a:r>
            <a:fld id="{5929B77D-0E4E-4A75-A4AD-C68C8F225898}" type="slidenum">
              <a:rPr lang="zh-CN" altLang="zh-CN"/>
              <a:pPr/>
              <a:t>‹#›</a:t>
            </a:fld>
            <a:endParaRPr lang="zh-CN" altLang="zh-CN"/>
          </a:p>
        </p:txBody>
      </p:sp>
    </p:spTree>
    <p:extLst>
      <p:ext uri="{BB962C8B-B14F-4D97-AF65-F5344CB8AC3E}">
        <p14:creationId xmlns:p14="http://schemas.microsoft.com/office/powerpoint/2010/main" val="325152809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A5EC4-5711-4412-B43F-C297EC0B265B}"/>
              </a:ext>
            </a:extLst>
          </p:cNvPr>
          <p:cNvSpPr>
            <a:spLocks noGrp="1"/>
          </p:cNvSpPr>
          <p:nvPr>
            <p:ph type="title"/>
          </p:nvPr>
        </p:nvSpPr>
        <p:spPr>
          <a:xfrm>
            <a:off x="958851" y="7939"/>
            <a:ext cx="10261600" cy="720725"/>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4EB75DB3-061C-4B78-B4AE-E7D1ABD48724}"/>
              </a:ext>
            </a:extLst>
          </p:cNvPr>
          <p:cNvSpPr>
            <a:spLocks noGrp="1"/>
          </p:cNvSpPr>
          <p:nvPr>
            <p:ph type="tbl" idx="1"/>
          </p:nvPr>
        </p:nvSpPr>
        <p:spPr>
          <a:xfrm>
            <a:off x="1016000" y="1376363"/>
            <a:ext cx="10363200" cy="4114800"/>
          </a:xfrm>
        </p:spPr>
        <p:txBody>
          <a:bodyPr/>
          <a:lstStyle/>
          <a:p>
            <a:endParaRPr lang="zh-CN" altLang="en-US"/>
          </a:p>
        </p:txBody>
      </p:sp>
      <p:sp>
        <p:nvSpPr>
          <p:cNvPr id="4" name="日期占位符 3">
            <a:extLst>
              <a:ext uri="{FF2B5EF4-FFF2-40B4-BE49-F238E27FC236}">
                <a16:creationId xmlns:a16="http://schemas.microsoft.com/office/drawing/2014/main" id="{052AEFEA-A460-4130-BF7B-9B70B208A779}"/>
              </a:ext>
            </a:extLst>
          </p:cNvPr>
          <p:cNvSpPr>
            <a:spLocks noGrp="1"/>
          </p:cNvSpPr>
          <p:nvPr>
            <p:ph type="dt" sz="half" idx="10"/>
          </p:nvPr>
        </p:nvSpPr>
        <p:spPr>
          <a:xfrm>
            <a:off x="914400" y="6248400"/>
            <a:ext cx="2540000" cy="457200"/>
          </a:xfrm>
        </p:spPr>
        <p:txBody>
          <a:bodyPr/>
          <a:lstStyle>
            <a:lvl1pPr>
              <a:defRPr/>
            </a:lvl1pPr>
          </a:lstStyle>
          <a:p>
            <a:endParaRPr lang="zh-CN" altLang="zh-CN"/>
          </a:p>
        </p:txBody>
      </p:sp>
      <p:sp>
        <p:nvSpPr>
          <p:cNvPr id="5" name="页脚占位符 4">
            <a:extLst>
              <a:ext uri="{FF2B5EF4-FFF2-40B4-BE49-F238E27FC236}">
                <a16:creationId xmlns:a16="http://schemas.microsoft.com/office/drawing/2014/main" id="{1B87C48E-126D-4DBC-AE7E-A2769AAF9FAD}"/>
              </a:ext>
            </a:extLst>
          </p:cNvPr>
          <p:cNvSpPr>
            <a:spLocks noGrp="1"/>
          </p:cNvSpPr>
          <p:nvPr>
            <p:ph type="ftr" sz="quarter" idx="11"/>
          </p:nvPr>
        </p:nvSpPr>
        <p:spPr>
          <a:xfrm>
            <a:off x="4165600" y="6248400"/>
            <a:ext cx="3860800" cy="457200"/>
          </a:xfrm>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0050F9BF-3C33-4E07-9988-72C76E7786C5}"/>
              </a:ext>
            </a:extLst>
          </p:cNvPr>
          <p:cNvSpPr>
            <a:spLocks noGrp="1"/>
          </p:cNvSpPr>
          <p:nvPr>
            <p:ph type="sldNum" sz="quarter" idx="12"/>
          </p:nvPr>
        </p:nvSpPr>
        <p:spPr>
          <a:xfrm>
            <a:off x="9268884" y="342900"/>
            <a:ext cx="2540000" cy="457200"/>
          </a:xfrm>
        </p:spPr>
        <p:txBody>
          <a:bodyPr/>
          <a:lstStyle>
            <a:lvl1pPr>
              <a:defRPr/>
            </a:lvl1pPr>
          </a:lstStyle>
          <a:p>
            <a:r>
              <a:rPr lang="zh-CN" altLang="zh-CN"/>
              <a:t>NO.</a:t>
            </a:r>
            <a:fld id="{6B152868-65FF-4DDB-8AFA-13E8E5DB2509}" type="slidenum">
              <a:rPr lang="zh-CN" altLang="zh-CN"/>
              <a:pPr/>
              <a:t>‹#›</a:t>
            </a:fld>
            <a:endParaRPr lang="zh-CN" altLang="zh-CN"/>
          </a:p>
        </p:txBody>
      </p:sp>
    </p:spTree>
    <p:extLst>
      <p:ext uri="{BB962C8B-B14F-4D97-AF65-F5344CB8AC3E}">
        <p14:creationId xmlns:p14="http://schemas.microsoft.com/office/powerpoint/2010/main" val="167509950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0667F-1E4E-40EB-B6B6-8B2D450204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C3E771-D936-44E6-8BD7-8F8D10E40F8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337743-B8F6-462D-B518-80F95C74C192}"/>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1227317C-DB35-4095-A19D-D5CE5FA76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0BF475-B47E-42FE-95FD-06F9E7ED180E}"/>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305523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E97ED-95F1-45CE-A0C3-F79FE203E9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625F43-EED2-407A-8DC2-2B7E04941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E3739B-FFC2-4243-B32D-79A18A14BE8D}"/>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40725CF5-B7F1-49E6-92E9-ED82B69AC9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0E1720-2BC2-4221-8674-188258FF9ADA}"/>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51673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D84BD-AC82-4473-89C1-E54AB86F9C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128D5A-9473-42F7-861E-30DC91D88C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514539F-20A5-418A-8652-E84DFAC1473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18BA0F-8997-4B9D-88D6-8DF6E05A7AFC}"/>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A8F29EEE-442A-498F-8736-8BE96BA2E1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F63478-F47B-4AC9-AE46-482DBB1583C2}"/>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381066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B67F9-2253-4698-8B69-68F90146AF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9ABB79-2AEC-45A8-A5E5-39E6C7547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198EA0-63C7-4D79-B8CB-BBC61FD4F1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D7829A-D529-47B4-BB3F-17E43B1EA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DB3096-B669-40B4-B338-40FCFE6430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984498-8618-43DE-8658-A46939EEA4E5}"/>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8" name="页脚占位符 7">
            <a:extLst>
              <a:ext uri="{FF2B5EF4-FFF2-40B4-BE49-F238E27FC236}">
                <a16:creationId xmlns:a16="http://schemas.microsoft.com/office/drawing/2014/main" id="{C557CB8D-5E4C-480A-A63D-DFA061304A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E417B7-147C-47B2-98B9-6678ECFC5B73}"/>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379847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C361F-033E-43E8-ADEC-C07F47DEE4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4BCFD9-340E-41EF-BEA1-60ADBE814DFE}"/>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4" name="页脚占位符 3">
            <a:extLst>
              <a:ext uri="{FF2B5EF4-FFF2-40B4-BE49-F238E27FC236}">
                <a16:creationId xmlns:a16="http://schemas.microsoft.com/office/drawing/2014/main" id="{35EF7980-3805-471F-A097-9787661779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4029BF-C539-4790-A208-588835AC6CCA}"/>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423684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B903D8-BBD9-4387-A448-6570CFA88E58}"/>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3" name="页脚占位符 2">
            <a:extLst>
              <a:ext uri="{FF2B5EF4-FFF2-40B4-BE49-F238E27FC236}">
                <a16:creationId xmlns:a16="http://schemas.microsoft.com/office/drawing/2014/main" id="{2662E9F8-59B6-4696-923A-2DF5E5126F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CAF152-EB19-4D3E-B88E-35E326E696D2}"/>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417558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DD92C-369B-4D7E-9655-DA13817F41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F0521A-0DA6-4EA8-B0A3-72BC9D4BF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A635DB7-E74D-483C-9A73-E20AB2241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D36E38-B2C9-4E1F-8EF6-82F681BFA97D}"/>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5B81F18F-FBB8-41DD-8ECB-A2318EA691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806499-9922-4655-B9FC-66E25F6C4D4E}"/>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2681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00010-677F-45AD-ABFA-26DB4150BA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C8D072-0066-427B-AC44-69D00A50D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2B0F4A-14F4-4CE4-B51A-637476EA4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F1D0E4-C54D-4C47-AE46-4C71A0CC5B7A}"/>
              </a:ext>
            </a:extLst>
          </p:cNvPr>
          <p:cNvSpPr>
            <a:spLocks noGrp="1"/>
          </p:cNvSpPr>
          <p:nvPr>
            <p:ph type="dt" sz="half" idx="10"/>
          </p:nvPr>
        </p:nvSpPr>
        <p:spPr/>
        <p:txBody>
          <a:bodyPr/>
          <a:lstStyle/>
          <a:p>
            <a:fld id="{27F0FF9F-5948-4E2F-93DC-A61584F35E2E}"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EA237B8F-4297-45F5-98C1-AFB2AD9380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CF8315-8C5A-4595-96D9-D8FF9989D381}"/>
              </a:ext>
            </a:extLst>
          </p:cNvPr>
          <p:cNvSpPr>
            <a:spLocks noGrp="1"/>
          </p:cNvSpPr>
          <p:nvPr>
            <p:ph type="sldNum" sz="quarter" idx="12"/>
          </p:nvPr>
        </p:nvSpPr>
        <p:spPr/>
        <p:txBody>
          <a:body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364788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2C21B1-2755-4C4A-8287-82AF12F5C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FDCFC5-1553-4A01-A46D-CE41ACFA4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5C9DA8-7947-424E-8236-C0AE7A691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0FF9F-5948-4E2F-93DC-A61584F35E2E}"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B02D1CA1-152B-4AFB-8B91-567BCB993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1489D3-3BA6-4D83-A762-F1341CCBA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8EF12-B78D-4C5E-A65E-1B973E5A7A52}" type="slidenum">
              <a:rPr lang="zh-CN" altLang="en-US" smtClean="0"/>
              <a:t>‹#›</a:t>
            </a:fld>
            <a:endParaRPr lang="zh-CN" altLang="en-US"/>
          </a:p>
        </p:txBody>
      </p:sp>
    </p:spTree>
    <p:extLst>
      <p:ext uri="{BB962C8B-B14F-4D97-AF65-F5344CB8AC3E}">
        <p14:creationId xmlns:p14="http://schemas.microsoft.com/office/powerpoint/2010/main" val="309270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iki.mbalib.com/wiki/%E6%88%B4%E6%98%8E"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a:extLst>
              <a:ext uri="{FF2B5EF4-FFF2-40B4-BE49-F238E27FC236}">
                <a16:creationId xmlns:a16="http://schemas.microsoft.com/office/drawing/2014/main" id="{291F2B5D-65C0-4F70-979D-0BCED601770D}"/>
              </a:ext>
            </a:extLst>
          </p:cNvPr>
          <p:cNvSpPr>
            <a:spLocks noGrp="1"/>
          </p:cNvSpPr>
          <p:nvPr>
            <p:ph type="sldNum" sz="quarter" idx="12"/>
          </p:nvPr>
        </p:nvSpPr>
        <p:spPr/>
        <p:txBody>
          <a:bodyPr/>
          <a:lstStyle/>
          <a:p>
            <a:r>
              <a:rPr lang="zh-CN" altLang="zh-CN"/>
              <a:t>NO.</a:t>
            </a:r>
            <a:fld id="{67580336-E58A-4DBF-8BF0-2EAFEC2B0C11}" type="slidenum">
              <a:rPr lang="zh-CN" altLang="zh-CN"/>
              <a:pPr/>
              <a:t>1</a:t>
            </a:fld>
            <a:endParaRPr lang="zh-CN" altLang="zh-CN"/>
          </a:p>
        </p:txBody>
      </p:sp>
      <p:sp>
        <p:nvSpPr>
          <p:cNvPr id="28674" name="Rectangle 2">
            <a:extLst>
              <a:ext uri="{FF2B5EF4-FFF2-40B4-BE49-F238E27FC236}">
                <a16:creationId xmlns:a16="http://schemas.microsoft.com/office/drawing/2014/main" id="{FA464E15-3B67-40E6-BB8B-8951A55E65BF}"/>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一、软件质量保证（3）</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软件危机</a:t>
            </a:r>
          </a:p>
        </p:txBody>
      </p:sp>
      <p:sp>
        <p:nvSpPr>
          <p:cNvPr id="28675" name="Rectangle 3">
            <a:extLst>
              <a:ext uri="{FF2B5EF4-FFF2-40B4-BE49-F238E27FC236}">
                <a16:creationId xmlns:a16="http://schemas.microsoft.com/office/drawing/2014/main" id="{1CB30E38-1709-4F59-B808-BC924143B4B3}"/>
              </a:ext>
            </a:extLst>
          </p:cNvPr>
          <p:cNvSpPr>
            <a:spLocks noGrp="1" noChangeArrowheads="1"/>
          </p:cNvSpPr>
          <p:nvPr>
            <p:ph type="body" sz="half" idx="1"/>
          </p:nvPr>
        </p:nvSpPr>
        <p:spPr>
          <a:xfrm>
            <a:off x="2286001" y="1376364"/>
            <a:ext cx="7878763" cy="5184775"/>
          </a:xfrm>
          <a:noFill/>
          <a:ln/>
        </p:spPr>
        <p:txBody>
          <a:bodyPr/>
          <a:lstStyle/>
          <a:p>
            <a:pPr marL="533400" indent="-533400">
              <a:lnSpc>
                <a:spcPct val="120000"/>
              </a:lnSpc>
              <a:buClr>
                <a:schemeClr val="tx1"/>
              </a:buClr>
              <a:buNone/>
            </a:pPr>
            <a:r>
              <a:rPr lang="zh-CN" altLang="zh-CN" sz="2400">
                <a:ea typeface="黑体" panose="02010609060101010101" pitchFamily="49" charset="-122"/>
              </a:rPr>
              <a:t>软件危机是指：计算机软件开发与维护过程中所遇到的一系列严重问题，（60’s 末全面爆发），其表现为：</a:t>
            </a:r>
            <a:endParaRPr lang="zh-CN" altLang="zh-CN" sz="2400">
              <a:solidFill>
                <a:schemeClr val="hlink"/>
              </a:solidFill>
              <a:ea typeface="黑体" panose="02010609060101010101" pitchFamily="49" charset="-122"/>
            </a:endParaRPr>
          </a:p>
          <a:p>
            <a:pPr marL="533400" indent="-533400">
              <a:lnSpc>
                <a:spcPct val="120000"/>
              </a:lnSpc>
              <a:buClr>
                <a:schemeClr val="hlink"/>
              </a:buClr>
              <a:buFont typeface="Wingdings" panose="05000000000000000000" pitchFamily="2" charset="2"/>
              <a:buAutoNum type="alphaLcParenR"/>
            </a:pPr>
            <a:r>
              <a:rPr lang="zh-CN" altLang="zh-CN" sz="2400">
                <a:solidFill>
                  <a:srgbClr val="0033CC"/>
                </a:solidFill>
              </a:rPr>
              <a:t>软件价格高</a:t>
            </a:r>
          </a:p>
          <a:p>
            <a:pPr marL="533400" indent="-533400">
              <a:buClr>
                <a:schemeClr val="hlink"/>
              </a:buClr>
              <a:buFont typeface="Wingdings" panose="05000000000000000000" pitchFamily="2" charset="2"/>
              <a:buAutoNum type="alphaLcParenR"/>
            </a:pPr>
            <a:r>
              <a:rPr lang="zh-CN" altLang="zh-CN" sz="2400">
                <a:solidFill>
                  <a:srgbClr val="0033CC"/>
                </a:solidFill>
              </a:rPr>
              <a:t>软件成本所占的比重日益扩大</a:t>
            </a:r>
          </a:p>
          <a:p>
            <a:pPr marL="533400" indent="-533400">
              <a:buClr>
                <a:schemeClr val="hlink"/>
              </a:buClr>
              <a:buFont typeface="Wingdings" panose="05000000000000000000" pitchFamily="2" charset="2"/>
              <a:buAutoNum type="alphaLcParenR"/>
            </a:pPr>
            <a:r>
              <a:rPr lang="zh-CN" altLang="zh-CN" sz="2400">
                <a:solidFill>
                  <a:srgbClr val="0033CC"/>
                </a:solidFill>
              </a:rPr>
              <a:t>软件工作量难于估计</a:t>
            </a:r>
          </a:p>
          <a:p>
            <a:pPr marL="533400" indent="-533400">
              <a:buClr>
                <a:schemeClr val="hlink"/>
              </a:buClr>
              <a:buFont typeface="Wingdings" panose="05000000000000000000" pitchFamily="2" charset="2"/>
              <a:buAutoNum type="alphaLcParenR"/>
            </a:pPr>
            <a:r>
              <a:rPr lang="zh-CN" altLang="zh-CN" sz="2400">
                <a:solidFill>
                  <a:srgbClr val="0033CC"/>
                </a:solidFill>
              </a:rPr>
              <a:t>软件开发与维护的工作量难于定量化</a:t>
            </a:r>
          </a:p>
          <a:p>
            <a:pPr marL="533400" indent="-533400">
              <a:buClr>
                <a:schemeClr val="hlink"/>
              </a:buClr>
              <a:buFont typeface="Wingdings" panose="05000000000000000000" pitchFamily="2" charset="2"/>
              <a:buAutoNum type="alphaLcParenR"/>
            </a:pPr>
            <a:r>
              <a:rPr lang="zh-CN" altLang="zh-CN" sz="2400">
                <a:solidFill>
                  <a:srgbClr val="0033CC"/>
                </a:solidFill>
              </a:rPr>
              <a:t>软件质量低</a:t>
            </a:r>
          </a:p>
          <a:p>
            <a:pPr marL="533400" indent="-533400">
              <a:buClr>
                <a:schemeClr val="hlink"/>
              </a:buClr>
              <a:buFont typeface="Wingdings" panose="05000000000000000000" pitchFamily="2" charset="2"/>
              <a:buAutoNum type="alphaLcParenR"/>
            </a:pPr>
            <a:r>
              <a:rPr lang="zh-CN" altLang="zh-CN" sz="2400">
                <a:solidFill>
                  <a:srgbClr val="0033CC"/>
                </a:solidFill>
              </a:rPr>
              <a:t>软件修改与维护困难</a:t>
            </a:r>
          </a:p>
          <a:p>
            <a:pPr marL="533400" indent="-533400">
              <a:buClr>
                <a:schemeClr val="hlink"/>
              </a:buClr>
              <a:buFont typeface="Wingdings" panose="05000000000000000000" pitchFamily="2" charset="2"/>
              <a:buAutoNum type="alphaLcParenR"/>
            </a:pPr>
            <a:r>
              <a:rPr lang="zh-CN" altLang="zh-CN" sz="2400">
                <a:solidFill>
                  <a:srgbClr val="0033CC"/>
                </a:solidFill>
              </a:rPr>
              <a:t>软件工序差不断扩大</a:t>
            </a:r>
          </a:p>
          <a:p>
            <a:pPr marL="533400" indent="-533400">
              <a:buClr>
                <a:schemeClr val="hlink"/>
              </a:buClr>
              <a:buFont typeface="Wingdings" panose="05000000000000000000" pitchFamily="2" charset="2"/>
              <a:buAutoNum type="alphaLcParenR"/>
            </a:pPr>
            <a:r>
              <a:rPr lang="zh-CN" altLang="zh-CN" sz="2400">
                <a:solidFill>
                  <a:srgbClr val="0033CC"/>
                </a:solidFill>
              </a:rPr>
              <a:t>软件开发与维护过程往往失去控制</a:t>
            </a:r>
          </a:p>
        </p:txBody>
      </p:sp>
      <p:sp>
        <p:nvSpPr>
          <p:cNvPr id="28676" name="Rectangle 4">
            <a:extLst>
              <a:ext uri="{FF2B5EF4-FFF2-40B4-BE49-F238E27FC236}">
                <a16:creationId xmlns:a16="http://schemas.microsoft.com/office/drawing/2014/main" id="{7BB86FDC-A0D8-4AE0-AE1A-B33BC0231B1C}"/>
              </a:ext>
            </a:extLst>
          </p:cNvPr>
          <p:cNvSpPr>
            <a:spLocks noChangeArrowheads="1"/>
          </p:cNvSpPr>
          <p:nvPr/>
        </p:nvSpPr>
        <p:spPr bwMode="auto">
          <a:xfrm>
            <a:off x="2316163" y="836614"/>
            <a:ext cx="4895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1. 软件危机的定义</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786E4E1-D7A4-4096-BC08-83AF1381460D}"/>
              </a:ext>
            </a:extLst>
          </p:cNvPr>
          <p:cNvSpPr>
            <a:spLocks noGrp="1"/>
          </p:cNvSpPr>
          <p:nvPr>
            <p:ph type="sldNum" sz="quarter" idx="12"/>
          </p:nvPr>
        </p:nvSpPr>
        <p:spPr/>
        <p:txBody>
          <a:bodyPr/>
          <a:lstStyle/>
          <a:p>
            <a:r>
              <a:rPr lang="zh-CN" altLang="zh-CN"/>
              <a:t>NO.</a:t>
            </a:r>
            <a:fld id="{160EB8AE-7E33-41AD-9F65-594F40186D89}" type="slidenum">
              <a:rPr lang="zh-CN" altLang="zh-CN"/>
              <a:pPr/>
              <a:t>10</a:t>
            </a:fld>
            <a:endParaRPr lang="zh-CN" altLang="zh-CN"/>
          </a:p>
        </p:txBody>
      </p:sp>
      <p:sp>
        <p:nvSpPr>
          <p:cNvPr id="26626" name="Rectangle 2">
            <a:extLst>
              <a:ext uri="{FF2B5EF4-FFF2-40B4-BE49-F238E27FC236}">
                <a16:creationId xmlns:a16="http://schemas.microsoft.com/office/drawing/2014/main" id="{927CCCE5-47A9-4576-9B0E-967DA4BCF243}"/>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6627" name="Rectangle 3">
            <a:extLst>
              <a:ext uri="{FF2B5EF4-FFF2-40B4-BE49-F238E27FC236}">
                <a16:creationId xmlns:a16="http://schemas.microsoft.com/office/drawing/2014/main" id="{2BA205F7-DBC6-4E63-ADBD-ABB25F4FFCD3}"/>
              </a:ext>
            </a:extLst>
          </p:cNvPr>
          <p:cNvSpPr>
            <a:spLocks noGrp="1" noChangeArrowheads="1"/>
          </p:cNvSpPr>
          <p:nvPr>
            <p:ph idx="1"/>
          </p:nvPr>
        </p:nvSpPr>
        <p:spPr>
          <a:xfrm>
            <a:off x="1811338" y="1304925"/>
            <a:ext cx="7772400" cy="4114800"/>
          </a:xfrm>
        </p:spPr>
        <p:txBody>
          <a:bodyPr/>
          <a:lstStyle/>
          <a:p>
            <a:r>
              <a:rPr lang="zh-CN" altLang="zh-CN"/>
              <a:t>规程的错误</a:t>
            </a:r>
          </a:p>
        </p:txBody>
      </p:sp>
      <p:sp>
        <p:nvSpPr>
          <p:cNvPr id="26628" name="Rectangle 4">
            <a:extLst>
              <a:ext uri="{FF2B5EF4-FFF2-40B4-BE49-F238E27FC236}">
                <a16:creationId xmlns:a16="http://schemas.microsoft.com/office/drawing/2014/main" id="{F8229B56-C84C-49FE-889A-192E8CE2EA1A}"/>
              </a:ext>
            </a:extLst>
          </p:cNvPr>
          <p:cNvSpPr>
            <a:spLocks noChangeArrowheads="1"/>
          </p:cNvSpPr>
          <p:nvPr/>
        </p:nvSpPr>
        <p:spPr bwMode="auto">
          <a:xfrm>
            <a:off x="2387601" y="2168525"/>
            <a:ext cx="79216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a:latin typeface="Times New Roman" panose="02020603050405020304" pitchFamily="18" charset="0"/>
              </a:rPr>
              <a:t>规程是软件的一个重要组成部分，它确定了程序的执行流程、进度、方法应用并且负责为应用软件完成所需活动的人。规程向用户指引每个处理步骤所需要的活动。它们对复杂的软件系统特别重要，由于处理是分为若干步骤来进行的，每一步都要输入各种类型的数据并且允许检查中间结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622B23A-16A0-4804-BECD-407B90E5D338}"/>
              </a:ext>
            </a:extLst>
          </p:cNvPr>
          <p:cNvSpPr>
            <a:spLocks noGrp="1"/>
          </p:cNvSpPr>
          <p:nvPr>
            <p:ph type="sldNum" sz="quarter" idx="12"/>
          </p:nvPr>
        </p:nvSpPr>
        <p:spPr/>
        <p:txBody>
          <a:bodyPr/>
          <a:lstStyle/>
          <a:p>
            <a:r>
              <a:rPr lang="zh-CN" altLang="zh-CN"/>
              <a:t>NO.</a:t>
            </a:r>
            <a:fld id="{C3E351AA-7141-4493-A914-C2C6CD3FD372}" type="slidenum">
              <a:rPr lang="zh-CN" altLang="zh-CN"/>
              <a:pPr/>
              <a:t>11</a:t>
            </a:fld>
            <a:endParaRPr lang="zh-CN" altLang="zh-CN"/>
          </a:p>
        </p:txBody>
      </p:sp>
      <p:sp>
        <p:nvSpPr>
          <p:cNvPr id="27650" name="Rectangle 2">
            <a:extLst>
              <a:ext uri="{FF2B5EF4-FFF2-40B4-BE49-F238E27FC236}">
                <a16:creationId xmlns:a16="http://schemas.microsoft.com/office/drawing/2014/main" id="{E7F28593-4062-4753-81E9-49CFC63554E8}"/>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7651" name="Rectangle 3">
            <a:extLst>
              <a:ext uri="{FF2B5EF4-FFF2-40B4-BE49-F238E27FC236}">
                <a16:creationId xmlns:a16="http://schemas.microsoft.com/office/drawing/2014/main" id="{F13B4F39-34C5-48F1-A9BB-D20990F67CEB}"/>
              </a:ext>
            </a:extLst>
          </p:cNvPr>
          <p:cNvSpPr>
            <a:spLocks noGrp="1" noChangeArrowheads="1"/>
          </p:cNvSpPr>
          <p:nvPr>
            <p:ph idx="1"/>
          </p:nvPr>
        </p:nvSpPr>
        <p:spPr>
          <a:xfrm>
            <a:off x="1811338" y="1304925"/>
            <a:ext cx="7772400" cy="4114800"/>
          </a:xfrm>
        </p:spPr>
        <p:txBody>
          <a:bodyPr/>
          <a:lstStyle/>
          <a:p>
            <a:r>
              <a:rPr lang="zh-CN" altLang="zh-CN"/>
              <a:t>文档编制错误</a:t>
            </a:r>
          </a:p>
        </p:txBody>
      </p:sp>
      <p:sp>
        <p:nvSpPr>
          <p:cNvPr id="27652" name="Rectangle 4">
            <a:extLst>
              <a:ext uri="{FF2B5EF4-FFF2-40B4-BE49-F238E27FC236}">
                <a16:creationId xmlns:a16="http://schemas.microsoft.com/office/drawing/2014/main" id="{1CE30799-B81C-444F-AA2A-9E0A3C4FFAC7}"/>
              </a:ext>
            </a:extLst>
          </p:cNvPr>
          <p:cNvSpPr>
            <a:spLocks noChangeArrowheads="1"/>
          </p:cNvSpPr>
          <p:nvPr/>
        </p:nvSpPr>
        <p:spPr bwMode="auto">
          <a:xfrm>
            <a:off x="2424114" y="2024064"/>
            <a:ext cx="7921625" cy="419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设计文档编辑的错误</a:t>
            </a:r>
          </a:p>
          <a:p>
            <a:pPr lvl="1">
              <a:buClr>
                <a:schemeClr val="hlink"/>
              </a:buClr>
              <a:buFont typeface="Wingdings" panose="05000000000000000000" pitchFamily="2" charset="2"/>
              <a:buNone/>
            </a:pPr>
            <a:r>
              <a:rPr lang="zh-CN" altLang="zh-CN" sz="2800">
                <a:solidFill>
                  <a:srgbClr val="006600"/>
                </a:solidFill>
                <a:latin typeface="Times New Roman" panose="02020603050405020304" pitchFamily="18" charset="0"/>
              </a:rPr>
              <a:t>引发后续开发和维护的错误</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用户文档编辑的错误</a:t>
            </a:r>
          </a:p>
          <a:p>
            <a:pPr lvl="1">
              <a:spcBef>
                <a:spcPct val="20000"/>
              </a:spcBef>
              <a:buClr>
                <a:srgbClr val="3366FF"/>
              </a:buClr>
              <a:buFont typeface="Wingdings" panose="05000000000000000000" pitchFamily="2" charset="2"/>
              <a:buAutoNum type="arabicPeriod"/>
            </a:pPr>
            <a:r>
              <a:rPr lang="zh-CN" altLang="zh-CN" sz="2800">
                <a:solidFill>
                  <a:srgbClr val="006600"/>
                </a:solidFill>
                <a:latin typeface="Times New Roman" panose="02020603050405020304" pitchFamily="18" charset="0"/>
              </a:rPr>
              <a:t>遗漏的软件功能</a:t>
            </a:r>
          </a:p>
          <a:p>
            <a:pPr lvl="1">
              <a:spcBef>
                <a:spcPct val="20000"/>
              </a:spcBef>
              <a:buClr>
                <a:srgbClr val="3366FF"/>
              </a:buClr>
              <a:buFont typeface="Wingdings" panose="05000000000000000000" pitchFamily="2" charset="2"/>
              <a:buAutoNum type="arabicPeriod"/>
            </a:pPr>
            <a:r>
              <a:rPr lang="zh-CN" altLang="zh-CN" sz="2800">
                <a:solidFill>
                  <a:srgbClr val="006600"/>
                </a:solidFill>
                <a:latin typeface="Times New Roman" panose="02020603050405020304" pitchFamily="18" charset="0"/>
              </a:rPr>
              <a:t>给用户的解释和指令中的错误以及会产生“死胡同”或者不正确的应用</a:t>
            </a:r>
          </a:p>
          <a:p>
            <a:pPr lvl="1">
              <a:spcBef>
                <a:spcPct val="20000"/>
              </a:spcBef>
              <a:buClr>
                <a:srgbClr val="3366FF"/>
              </a:buClr>
              <a:buFont typeface="Wingdings" panose="05000000000000000000" pitchFamily="2" charset="2"/>
              <a:buAutoNum type="arabicPeriod"/>
            </a:pPr>
            <a:r>
              <a:rPr lang="zh-CN" altLang="zh-CN" sz="2800">
                <a:solidFill>
                  <a:srgbClr val="006600"/>
                </a:solidFill>
                <a:latin typeface="Times New Roman" panose="02020603050405020304" pitchFamily="18" charset="0"/>
              </a:rPr>
              <a:t>不存在的软件功能，即在早期的软件设计阶段包含了的，而未被实现的功能和因为软件升级等原因所取消的功能。</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350156E-814B-4305-90CA-BDE7B7294A36}"/>
              </a:ext>
            </a:extLst>
          </p:cNvPr>
          <p:cNvSpPr>
            <a:spLocks noGrp="1"/>
          </p:cNvSpPr>
          <p:nvPr>
            <p:ph type="sldNum" sz="quarter" idx="12"/>
          </p:nvPr>
        </p:nvSpPr>
        <p:spPr/>
        <p:txBody>
          <a:bodyPr/>
          <a:lstStyle/>
          <a:p>
            <a:r>
              <a:rPr lang="zh-CN" altLang="zh-CN"/>
              <a:t>NO.</a:t>
            </a:r>
            <a:fld id="{417600EA-8668-4F72-8181-60DB31EEE141}" type="slidenum">
              <a:rPr lang="zh-CN" altLang="zh-CN"/>
              <a:pPr/>
              <a:t>12</a:t>
            </a:fld>
            <a:endParaRPr lang="zh-CN" altLang="zh-CN"/>
          </a:p>
        </p:txBody>
      </p:sp>
      <p:sp>
        <p:nvSpPr>
          <p:cNvPr id="30722" name="Rectangle 2">
            <a:extLst>
              <a:ext uri="{FF2B5EF4-FFF2-40B4-BE49-F238E27FC236}">
                <a16:creationId xmlns:a16="http://schemas.microsoft.com/office/drawing/2014/main" id="{84C2C20C-104B-4188-A554-EC16A8787096}"/>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一、软件质量保证（4）</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软件质量</a:t>
            </a:r>
          </a:p>
        </p:txBody>
      </p:sp>
      <p:sp>
        <p:nvSpPr>
          <p:cNvPr id="30723" name="Rectangle 3">
            <a:extLst>
              <a:ext uri="{FF2B5EF4-FFF2-40B4-BE49-F238E27FC236}">
                <a16:creationId xmlns:a16="http://schemas.microsoft.com/office/drawing/2014/main" id="{530B9B53-D4B0-47AE-B802-185ADD0983CD}"/>
              </a:ext>
            </a:extLst>
          </p:cNvPr>
          <p:cNvSpPr>
            <a:spLocks noGrp="1" noChangeArrowheads="1"/>
          </p:cNvSpPr>
          <p:nvPr>
            <p:ph type="body" sz="half" idx="1"/>
          </p:nvPr>
        </p:nvSpPr>
        <p:spPr>
          <a:xfrm>
            <a:off x="2156619" y="1278299"/>
            <a:ext cx="7878763" cy="5184775"/>
          </a:xfrm>
          <a:noFill/>
          <a:ln/>
        </p:spPr>
        <p:txBody>
          <a:bodyPr/>
          <a:lstStyle/>
          <a:p>
            <a:pPr marL="533400" indent="-533400">
              <a:lnSpc>
                <a:spcPct val="105000"/>
              </a:lnSpc>
              <a:buClr>
                <a:schemeClr val="tx1"/>
              </a:buClr>
              <a:buNone/>
            </a:pPr>
            <a:r>
              <a:rPr lang="zh-CN" altLang="zh-CN" sz="2000" dirty="0">
                <a:ea typeface="黑体" panose="02010609060101010101" pitchFamily="49" charset="-122"/>
              </a:rPr>
              <a:t>质量早期定义：</a:t>
            </a:r>
            <a:r>
              <a:rPr lang="zh-CN" altLang="zh-CN" sz="2000" dirty="0">
                <a:solidFill>
                  <a:srgbClr val="0033CC"/>
                </a:solidFill>
                <a:ea typeface="黑体" panose="02010609060101010101" pitchFamily="49" charset="-122"/>
              </a:rPr>
              <a:t>“产品、过程或服务满足规定或潜在要求（或需求）的特征和特征总和”</a:t>
            </a:r>
            <a:r>
              <a:rPr lang="zh-CN" altLang="zh-CN" sz="2000" dirty="0">
                <a:solidFill>
                  <a:schemeClr val="hlink"/>
                </a:solidFill>
                <a:ea typeface="黑体" panose="02010609060101010101" pitchFamily="49" charset="-122"/>
              </a:rPr>
              <a:t>（ 1986，国家标准）</a:t>
            </a:r>
          </a:p>
          <a:p>
            <a:pPr marL="533400" indent="-533400">
              <a:lnSpc>
                <a:spcPct val="105000"/>
              </a:lnSpc>
              <a:buClr>
                <a:schemeClr val="hlink"/>
              </a:buClr>
              <a:buNone/>
            </a:pPr>
            <a:r>
              <a:rPr lang="zh-CN" altLang="zh-CN" sz="2000" dirty="0">
                <a:ea typeface="黑体" panose="02010609060101010101" pitchFamily="49" charset="-122"/>
              </a:rPr>
              <a:t>质量现在定义：</a:t>
            </a:r>
            <a:r>
              <a:rPr lang="zh-CN" altLang="zh-CN" sz="2000" dirty="0">
                <a:solidFill>
                  <a:srgbClr val="0033CC"/>
                </a:solidFill>
                <a:ea typeface="黑体" panose="02010609060101010101" pitchFamily="49" charset="-122"/>
              </a:rPr>
              <a:t>“质量是系统、部件或过程满足明确需求，客户或用户需要或期望的程度。</a:t>
            </a:r>
            <a:r>
              <a:rPr lang="zh-CN" altLang="zh-CN" sz="2000" dirty="0">
                <a:solidFill>
                  <a:schemeClr val="hlink"/>
                </a:solidFill>
                <a:ea typeface="黑体" panose="02010609060101010101" pitchFamily="49" charset="-122"/>
              </a:rPr>
              <a:t>（ 1990，IEEE）</a:t>
            </a:r>
            <a:endParaRPr lang="zh-CN" altLang="zh-CN" sz="2000" dirty="0">
              <a:solidFill>
                <a:srgbClr val="0033CC"/>
              </a:solidFill>
            </a:endParaRPr>
          </a:p>
          <a:p>
            <a:pPr marL="533400" indent="-533400">
              <a:buNone/>
            </a:pPr>
            <a:r>
              <a:rPr lang="zh-CN" altLang="zh-CN" sz="2000" dirty="0">
                <a:ea typeface="黑体" panose="02010609060101010101" pitchFamily="49" charset="-122"/>
              </a:rPr>
              <a:t>质量是多层面的概念：</a:t>
            </a:r>
            <a:endParaRPr lang="en-US" altLang="zh-CN" sz="2000" dirty="0">
              <a:ea typeface="黑体" panose="02010609060101010101" pitchFamily="49" charset="-122"/>
            </a:endParaRPr>
          </a:p>
          <a:p>
            <a:pPr marL="533400" indent="-533400">
              <a:lnSpc>
                <a:spcPct val="105000"/>
              </a:lnSpc>
              <a:buClr>
                <a:schemeClr val="tx1"/>
              </a:buClr>
              <a:buNone/>
            </a:pPr>
            <a:r>
              <a:rPr lang="zh-CN" altLang="zh-CN" sz="2000" u="sng" dirty="0">
                <a:ea typeface="黑体" panose="02010609060101010101" pitchFamily="49" charset="-122"/>
              </a:rPr>
              <a:t>最狭义定义：</a:t>
            </a:r>
            <a:r>
              <a:rPr lang="zh-CN" altLang="zh-CN" sz="2000" u="sng" dirty="0">
                <a:solidFill>
                  <a:srgbClr val="0033CC"/>
                </a:solidFill>
                <a:ea typeface="黑体" panose="02010609060101010101" pitchFamily="49" charset="-122"/>
              </a:rPr>
              <a:t>“无故障“。</a:t>
            </a:r>
            <a:r>
              <a:rPr lang="zh-CN" altLang="zh-CN" sz="2000" u="sng" dirty="0">
                <a:solidFill>
                  <a:srgbClr val="006600"/>
                </a:solidFill>
                <a:ea typeface="黑体" panose="02010609060101010101" pitchFamily="49" charset="-122"/>
              </a:rPr>
              <a:t>可靠性、缺陷性。</a:t>
            </a:r>
          </a:p>
          <a:p>
            <a:pPr marL="533400" indent="-533400">
              <a:lnSpc>
                <a:spcPct val="105000"/>
              </a:lnSpc>
              <a:buClr>
                <a:schemeClr val="hlink"/>
              </a:buClr>
              <a:buNone/>
            </a:pPr>
            <a:r>
              <a:rPr lang="zh-CN" altLang="zh-CN" sz="2000" dirty="0">
                <a:solidFill>
                  <a:srgbClr val="0033CC"/>
                </a:solidFill>
              </a:rPr>
              <a:t>质量的关键在于满足用户需求</a:t>
            </a:r>
            <a:endParaRPr lang="zh-CN" altLang="zh-CN" sz="2000" dirty="0">
              <a:ea typeface="黑体" panose="02010609060101010101" pitchFamily="49" charset="-122"/>
            </a:endParaRPr>
          </a:p>
          <a:p>
            <a:pPr marL="533400" indent="-533400">
              <a:buFont typeface="Wingdings" panose="05000000000000000000" pitchFamily="2" charset="2"/>
              <a:buAutoNum type="arabicPeriod"/>
            </a:pPr>
            <a:r>
              <a:rPr lang="zh-CN" altLang="zh-CN" sz="2000" dirty="0">
                <a:solidFill>
                  <a:srgbClr val="0033CC"/>
                </a:solidFill>
              </a:rPr>
              <a:t>质量是对目的的满足程度（从用户的角度）</a:t>
            </a:r>
          </a:p>
          <a:p>
            <a:pPr marL="533400" indent="-533400">
              <a:buFont typeface="Wingdings" panose="05000000000000000000" pitchFamily="2" charset="2"/>
              <a:buAutoNum type="arabicPeriod"/>
            </a:pPr>
            <a:r>
              <a:rPr lang="zh-CN" altLang="zh-CN" sz="2000" dirty="0">
                <a:solidFill>
                  <a:srgbClr val="0033CC"/>
                </a:solidFill>
              </a:rPr>
              <a:t>质量是产品的内在特征（从产品的角度）</a:t>
            </a:r>
          </a:p>
          <a:p>
            <a:pPr marL="533400" indent="-533400">
              <a:buFont typeface="Wingdings" panose="05000000000000000000" pitchFamily="2" charset="2"/>
              <a:buAutoNum type="arabicPeriod"/>
            </a:pPr>
            <a:r>
              <a:rPr lang="zh-CN" altLang="zh-CN" sz="2000" dirty="0">
                <a:solidFill>
                  <a:srgbClr val="0033CC"/>
                </a:solidFill>
              </a:rPr>
              <a:t>质量是对规范的符合程度（从制造的角度）</a:t>
            </a:r>
          </a:p>
          <a:p>
            <a:pPr marL="533400" indent="-533400">
              <a:buFont typeface="Wingdings" panose="05000000000000000000" pitchFamily="2" charset="2"/>
              <a:buAutoNum type="arabicPeriod"/>
            </a:pPr>
            <a:r>
              <a:rPr lang="zh-CN" altLang="zh-CN" sz="2000" dirty="0">
                <a:solidFill>
                  <a:srgbClr val="0033CC"/>
                </a:solidFill>
              </a:rPr>
              <a:t>质量依赖于客户愿意付出多少钱购买（从基于价值的角度）</a:t>
            </a:r>
          </a:p>
          <a:p>
            <a:pPr marL="533400" indent="-533400">
              <a:buFont typeface="Wingdings" panose="05000000000000000000" pitchFamily="2" charset="2"/>
              <a:buAutoNum type="arabicPeriod"/>
            </a:pPr>
            <a:r>
              <a:rPr lang="zh-CN" altLang="zh-CN" sz="2000" dirty="0">
                <a:solidFill>
                  <a:srgbClr val="0033CC"/>
                </a:solidFill>
              </a:rPr>
              <a:t>质量是不能明确定义但可以识别的（从先验论的角度）</a:t>
            </a:r>
          </a:p>
        </p:txBody>
      </p:sp>
      <p:sp>
        <p:nvSpPr>
          <p:cNvPr id="30724" name="Rectangle 4">
            <a:extLst>
              <a:ext uri="{FF2B5EF4-FFF2-40B4-BE49-F238E27FC236}">
                <a16:creationId xmlns:a16="http://schemas.microsoft.com/office/drawing/2014/main" id="{C385884A-0E4F-4732-BC93-26A1B5061199}"/>
              </a:ext>
            </a:extLst>
          </p:cNvPr>
          <p:cNvSpPr>
            <a:spLocks noChangeArrowheads="1"/>
          </p:cNvSpPr>
          <p:nvPr/>
        </p:nvSpPr>
        <p:spPr bwMode="auto">
          <a:xfrm>
            <a:off x="2186781" y="738549"/>
            <a:ext cx="3338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1. 质量的概念</a:t>
            </a:r>
          </a:p>
        </p:txBody>
      </p:sp>
      <p:sp>
        <p:nvSpPr>
          <p:cNvPr id="30725" name="Text Box 5">
            <a:extLst>
              <a:ext uri="{FF2B5EF4-FFF2-40B4-BE49-F238E27FC236}">
                <a16:creationId xmlns:a16="http://schemas.microsoft.com/office/drawing/2014/main" id="{54EC33D2-A96F-4E77-83D0-6888268504B6}"/>
              </a:ext>
            </a:extLst>
          </p:cNvPr>
          <p:cNvSpPr txBox="1">
            <a:spLocks noChangeArrowheads="1"/>
          </p:cNvSpPr>
          <p:nvPr/>
        </p:nvSpPr>
        <p:spPr bwMode="auto">
          <a:xfrm>
            <a:off x="7715182" y="2982724"/>
            <a:ext cx="2686682" cy="892552"/>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75000"/>
              </a:lnSpc>
              <a:spcBef>
                <a:spcPct val="75000"/>
              </a:spcBef>
              <a:buClr>
                <a:srgbClr val="3366FF"/>
              </a:buClr>
              <a:buFont typeface="Wingdings" panose="05000000000000000000" pitchFamily="2" charset="2"/>
              <a:buNone/>
            </a:pPr>
            <a:r>
              <a:rPr lang="zh-CN" altLang="zh-CN" sz="1600" dirty="0">
                <a:solidFill>
                  <a:schemeClr val="bg2"/>
                </a:solidFill>
                <a:latin typeface="Times New Roman" panose="02020603050405020304" pitchFamily="18" charset="0"/>
              </a:rPr>
              <a:t>追求产品质量的两个目标：</a:t>
            </a:r>
          </a:p>
          <a:p>
            <a:pPr>
              <a:lnSpc>
                <a:spcPct val="75000"/>
              </a:lnSpc>
              <a:spcBef>
                <a:spcPct val="50000"/>
              </a:spcBef>
              <a:buClr>
                <a:schemeClr val="hlink"/>
              </a:buClr>
              <a:buFont typeface="Wingdings" panose="05000000000000000000" pitchFamily="2" charset="2"/>
              <a:buChar char="Ø"/>
            </a:pPr>
            <a:r>
              <a:rPr lang="zh-CN" altLang="zh-CN" sz="1600" dirty="0">
                <a:solidFill>
                  <a:srgbClr val="0033CC"/>
                </a:solidFill>
                <a:latin typeface="Times New Roman" panose="02020603050405020304" pitchFamily="18" charset="0"/>
              </a:rPr>
              <a:t>开发正确的产品</a:t>
            </a:r>
          </a:p>
          <a:p>
            <a:pPr>
              <a:lnSpc>
                <a:spcPct val="75000"/>
              </a:lnSpc>
              <a:spcBef>
                <a:spcPct val="50000"/>
              </a:spcBef>
              <a:buClr>
                <a:schemeClr val="hlink"/>
              </a:buClr>
              <a:buFont typeface="Wingdings" panose="05000000000000000000" pitchFamily="2" charset="2"/>
              <a:buChar char="Ø"/>
            </a:pPr>
            <a:r>
              <a:rPr lang="zh-CN" altLang="zh-CN" sz="1600" dirty="0">
                <a:solidFill>
                  <a:srgbClr val="0033CC"/>
                </a:solidFill>
                <a:latin typeface="Times New Roman" panose="02020603050405020304" pitchFamily="18" charset="0"/>
              </a:rPr>
              <a:t>正确的开发产品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2" dur="500"/>
                                        <p:tgtEl>
                                          <p:spTgt spid="307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7" dur="500"/>
                                        <p:tgtEl>
                                          <p:spTgt spid="307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22" dur="500"/>
                                        <p:tgtEl>
                                          <p:spTgt spid="3072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25" dur="500"/>
                                        <p:tgtEl>
                                          <p:spTgt spid="3072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0723">
                                            <p:txEl>
                                              <p:pRg st="6" end="6"/>
                                            </p:txEl>
                                          </p:spTgt>
                                        </p:tgtEl>
                                        <p:attrNameLst>
                                          <p:attrName>style.visibility</p:attrName>
                                        </p:attrNameLst>
                                      </p:cBhvr>
                                      <p:to>
                                        <p:strVal val="visible"/>
                                      </p:to>
                                    </p:set>
                                    <p:animEffect transition="in" filter="blinds(horizontal)">
                                      <p:cBhvr>
                                        <p:cTn id="28" dur="500"/>
                                        <p:tgtEl>
                                          <p:spTgt spid="3072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animEffect transition="in" filter="blinds(horizontal)">
                                      <p:cBhvr>
                                        <p:cTn id="31" dur="500"/>
                                        <p:tgtEl>
                                          <p:spTgt spid="3072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0723">
                                            <p:txEl>
                                              <p:pRg st="8" end="8"/>
                                            </p:txEl>
                                          </p:spTgt>
                                        </p:tgtEl>
                                        <p:attrNameLst>
                                          <p:attrName>style.visibility</p:attrName>
                                        </p:attrNameLst>
                                      </p:cBhvr>
                                      <p:to>
                                        <p:strVal val="visible"/>
                                      </p:to>
                                    </p:set>
                                    <p:animEffect transition="in" filter="blinds(horizontal)">
                                      <p:cBhvr>
                                        <p:cTn id="34" dur="500"/>
                                        <p:tgtEl>
                                          <p:spTgt spid="30723">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0723">
                                            <p:txEl>
                                              <p:pRg st="9" end="9"/>
                                            </p:txEl>
                                          </p:spTgt>
                                        </p:tgtEl>
                                        <p:attrNameLst>
                                          <p:attrName>style.visibility</p:attrName>
                                        </p:attrNameLst>
                                      </p:cBhvr>
                                      <p:to>
                                        <p:strVal val="visible"/>
                                      </p:to>
                                    </p:set>
                                    <p:animEffect transition="in" filter="blinds(horizontal)">
                                      <p:cBhvr>
                                        <p:cTn id="37" dur="500"/>
                                        <p:tgtEl>
                                          <p:spTgt spid="3072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0725"/>
                                        </p:tgtEl>
                                        <p:attrNameLst>
                                          <p:attrName>style.visibility</p:attrName>
                                        </p:attrNameLst>
                                      </p:cBhvr>
                                      <p:to>
                                        <p:strVal val="visible"/>
                                      </p:to>
                                    </p:set>
                                    <p:anim calcmode="lin" valueType="num">
                                      <p:cBhvr additive="base">
                                        <p:cTn id="42" dur="500" fill="hold"/>
                                        <p:tgtEl>
                                          <p:spTgt spid="30725"/>
                                        </p:tgtEl>
                                        <p:attrNameLst>
                                          <p:attrName>ppt_x</p:attrName>
                                        </p:attrNameLst>
                                      </p:cBhvr>
                                      <p:tavLst>
                                        <p:tav tm="0">
                                          <p:val>
                                            <p:strVal val="#ppt_x"/>
                                          </p:val>
                                        </p:tav>
                                        <p:tav tm="100000">
                                          <p:val>
                                            <p:strVal val="#ppt_x"/>
                                          </p:val>
                                        </p:tav>
                                      </p:tavLst>
                                    </p:anim>
                                    <p:anim calcmode="lin" valueType="num">
                                      <p:cBhvr additive="base">
                                        <p:cTn id="43"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a:extLst>
              <a:ext uri="{FF2B5EF4-FFF2-40B4-BE49-F238E27FC236}">
                <a16:creationId xmlns:a16="http://schemas.microsoft.com/office/drawing/2014/main" id="{D2C38D33-D421-46CA-9E0F-F015C8D4EBF3}"/>
              </a:ext>
            </a:extLst>
          </p:cNvPr>
          <p:cNvSpPr>
            <a:spLocks noGrp="1"/>
          </p:cNvSpPr>
          <p:nvPr>
            <p:ph type="sldNum" sz="quarter" idx="12"/>
          </p:nvPr>
        </p:nvSpPr>
        <p:spPr/>
        <p:txBody>
          <a:bodyPr/>
          <a:lstStyle/>
          <a:p>
            <a:r>
              <a:rPr lang="zh-CN" altLang="zh-CN"/>
              <a:t>NO.</a:t>
            </a:r>
            <a:fld id="{CA95F1DE-FD03-48BD-9A8C-9BE838A0D990}" type="slidenum">
              <a:rPr lang="zh-CN" altLang="zh-CN"/>
              <a:pPr/>
              <a:t>13</a:t>
            </a:fld>
            <a:endParaRPr lang="zh-CN" altLang="zh-CN"/>
          </a:p>
        </p:txBody>
      </p:sp>
      <p:sp>
        <p:nvSpPr>
          <p:cNvPr id="33794" name="Rectangle 2">
            <a:extLst>
              <a:ext uri="{FF2B5EF4-FFF2-40B4-BE49-F238E27FC236}">
                <a16:creationId xmlns:a16="http://schemas.microsoft.com/office/drawing/2014/main" id="{85C0506E-B27D-4221-B37C-8AB0D25FD399}"/>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一、软件质量保证（4）</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软件质量</a:t>
            </a:r>
          </a:p>
        </p:txBody>
      </p:sp>
      <p:sp>
        <p:nvSpPr>
          <p:cNvPr id="33795" name="Rectangle 3">
            <a:extLst>
              <a:ext uri="{FF2B5EF4-FFF2-40B4-BE49-F238E27FC236}">
                <a16:creationId xmlns:a16="http://schemas.microsoft.com/office/drawing/2014/main" id="{A24003CF-D8D1-49F9-A16C-9E32EEB41A78}"/>
              </a:ext>
            </a:extLst>
          </p:cNvPr>
          <p:cNvSpPr>
            <a:spLocks noGrp="1" noChangeArrowheads="1"/>
          </p:cNvSpPr>
          <p:nvPr>
            <p:ph type="body" sz="half" idx="1"/>
          </p:nvPr>
        </p:nvSpPr>
        <p:spPr>
          <a:xfrm>
            <a:off x="2286001" y="1376364"/>
            <a:ext cx="7878763" cy="5184775"/>
          </a:xfrm>
          <a:noFill/>
          <a:ln/>
        </p:spPr>
        <p:txBody>
          <a:bodyPr/>
          <a:lstStyle/>
          <a:p>
            <a:pPr marL="533400" indent="-533400">
              <a:lnSpc>
                <a:spcPct val="105000"/>
              </a:lnSpc>
              <a:buClr>
                <a:schemeClr val="tx1"/>
              </a:buClr>
              <a:buNone/>
            </a:pPr>
            <a:r>
              <a:rPr lang="zh-CN" altLang="zh-CN">
                <a:ea typeface="黑体" panose="02010609060101010101" pitchFamily="49" charset="-122"/>
              </a:rPr>
              <a:t>总的来说：软件质量就是“软件与明确地和隐含地定义的需求相一致的程度”</a:t>
            </a:r>
          </a:p>
          <a:p>
            <a:pPr marL="533400" indent="-533400">
              <a:lnSpc>
                <a:spcPct val="80000"/>
              </a:lnSpc>
              <a:buNone/>
            </a:pPr>
            <a:r>
              <a:rPr lang="zh-CN" altLang="zh-CN" sz="2400"/>
              <a:t>定义强调了三个要点。</a:t>
            </a:r>
          </a:p>
          <a:p>
            <a:pPr marL="533400" indent="-533400">
              <a:lnSpc>
                <a:spcPct val="80000"/>
              </a:lnSpc>
              <a:buFont typeface="Wingdings" panose="05000000000000000000" pitchFamily="2" charset="2"/>
              <a:buAutoNum type="arabicPeriod"/>
            </a:pPr>
            <a:r>
              <a:rPr lang="zh-CN" altLang="zh-CN" sz="2400">
                <a:solidFill>
                  <a:srgbClr val="0033CC"/>
                </a:solidFill>
              </a:rPr>
              <a:t>软件需求是度量软件质量的基础，与需求不一致就是质量不高。</a:t>
            </a:r>
          </a:p>
          <a:p>
            <a:pPr marL="533400" indent="-533400">
              <a:lnSpc>
                <a:spcPct val="80000"/>
              </a:lnSpc>
              <a:buFont typeface="Wingdings" panose="05000000000000000000" pitchFamily="2" charset="2"/>
              <a:buAutoNum type="arabicPeriod"/>
            </a:pPr>
            <a:r>
              <a:rPr lang="zh-CN" altLang="zh-CN" sz="2400">
                <a:solidFill>
                  <a:srgbClr val="0033CC"/>
                </a:solidFill>
              </a:rPr>
              <a:t>指定的标准定义了一组指导软件开发的准则，假如没有遵守这些准则，几乎肯定会导致质量不高。</a:t>
            </a:r>
          </a:p>
          <a:p>
            <a:pPr marL="533400" indent="-533400">
              <a:lnSpc>
                <a:spcPct val="80000"/>
              </a:lnSpc>
              <a:buFont typeface="Wingdings" panose="05000000000000000000" pitchFamily="2" charset="2"/>
              <a:buAutoNum type="arabicPeriod"/>
            </a:pPr>
            <a:r>
              <a:rPr lang="zh-CN" altLang="zh-CN" sz="2400">
                <a:solidFill>
                  <a:srgbClr val="0033CC"/>
                </a:solidFill>
              </a:rPr>
              <a:t>通常，有一组没有显示描述的隐含需求。假如软件满足明确描述的需求，但不满足隐含的需求，将会使软件的质量得不到保证。</a:t>
            </a:r>
          </a:p>
        </p:txBody>
      </p:sp>
      <p:sp>
        <p:nvSpPr>
          <p:cNvPr id="33796" name="Rectangle 4">
            <a:extLst>
              <a:ext uri="{FF2B5EF4-FFF2-40B4-BE49-F238E27FC236}">
                <a16:creationId xmlns:a16="http://schemas.microsoft.com/office/drawing/2014/main" id="{3EA3B86B-D7A3-4B30-8C67-11F53C5838EC}"/>
              </a:ext>
            </a:extLst>
          </p:cNvPr>
          <p:cNvSpPr>
            <a:spLocks noChangeArrowheads="1"/>
          </p:cNvSpPr>
          <p:nvPr/>
        </p:nvSpPr>
        <p:spPr bwMode="auto">
          <a:xfrm>
            <a:off x="2316163" y="836614"/>
            <a:ext cx="45005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2. 软件质量－定义</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a:extLst>
              <a:ext uri="{FF2B5EF4-FFF2-40B4-BE49-F238E27FC236}">
                <a16:creationId xmlns:a16="http://schemas.microsoft.com/office/drawing/2014/main" id="{7B4B5980-9DBA-4207-B6B4-0B7D81A96A92}"/>
              </a:ext>
            </a:extLst>
          </p:cNvPr>
          <p:cNvSpPr>
            <a:spLocks noGrp="1"/>
          </p:cNvSpPr>
          <p:nvPr>
            <p:ph type="sldNum" sz="quarter" idx="12"/>
          </p:nvPr>
        </p:nvSpPr>
        <p:spPr/>
        <p:txBody>
          <a:bodyPr/>
          <a:lstStyle/>
          <a:p>
            <a:r>
              <a:rPr lang="zh-CN" altLang="zh-CN"/>
              <a:t>NO.</a:t>
            </a:r>
            <a:fld id="{081821D5-7D01-45B3-8BB8-F351B1E21CB4}" type="slidenum">
              <a:rPr lang="zh-CN" altLang="zh-CN"/>
              <a:pPr/>
              <a:t>14</a:t>
            </a:fld>
            <a:endParaRPr lang="zh-CN" altLang="zh-CN"/>
          </a:p>
        </p:txBody>
      </p:sp>
      <p:sp>
        <p:nvSpPr>
          <p:cNvPr id="34818" name="Rectangle 2">
            <a:extLst>
              <a:ext uri="{FF2B5EF4-FFF2-40B4-BE49-F238E27FC236}">
                <a16:creationId xmlns:a16="http://schemas.microsoft.com/office/drawing/2014/main" id="{ABF5C436-8612-4AA0-87E2-A7765B12848B}"/>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一、软件质量保证（4）</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软件质量</a:t>
            </a:r>
          </a:p>
        </p:txBody>
      </p:sp>
      <p:sp>
        <p:nvSpPr>
          <p:cNvPr id="34819" name="Rectangle 3">
            <a:extLst>
              <a:ext uri="{FF2B5EF4-FFF2-40B4-BE49-F238E27FC236}">
                <a16:creationId xmlns:a16="http://schemas.microsoft.com/office/drawing/2014/main" id="{7AE721C3-D7B0-476C-99BD-86BE81296FEB}"/>
              </a:ext>
            </a:extLst>
          </p:cNvPr>
          <p:cNvSpPr>
            <a:spLocks noGrp="1" noChangeArrowheads="1"/>
          </p:cNvSpPr>
          <p:nvPr>
            <p:ph type="body" sz="half" idx="1"/>
          </p:nvPr>
        </p:nvSpPr>
        <p:spPr>
          <a:xfrm>
            <a:off x="2286001" y="1376364"/>
            <a:ext cx="7878763" cy="5184775"/>
          </a:xfrm>
          <a:noFill/>
          <a:ln/>
        </p:spPr>
        <p:txBody>
          <a:bodyPr/>
          <a:lstStyle/>
          <a:p>
            <a:pPr marL="533400" indent="-533400">
              <a:lnSpc>
                <a:spcPct val="105000"/>
              </a:lnSpc>
              <a:buClr>
                <a:schemeClr val="tx1"/>
              </a:buClr>
              <a:buNone/>
            </a:pPr>
            <a:r>
              <a:rPr lang="zh-CN" altLang="zh-CN" sz="2400">
                <a:ea typeface="黑体" panose="02010609060101010101" pitchFamily="49" charset="-122"/>
              </a:rPr>
              <a:t>软件质量的3种倾向和13种特性（</a:t>
            </a:r>
            <a:r>
              <a:rPr lang="zh-CN" altLang="zh-CN" sz="2400">
                <a:solidFill>
                  <a:schemeClr val="hlink"/>
                </a:solidFill>
                <a:ea typeface="黑体" panose="02010609060101010101" pitchFamily="49" charset="-122"/>
              </a:rPr>
              <a:t>1979 McCall</a:t>
            </a:r>
            <a:r>
              <a:rPr lang="zh-CN" altLang="zh-CN" sz="2400">
                <a:ea typeface="黑体" panose="02010609060101010101" pitchFamily="49" charset="-122"/>
              </a:rPr>
              <a:t>）：</a:t>
            </a:r>
            <a:endParaRPr lang="zh-CN" altLang="zh-CN" sz="2400">
              <a:solidFill>
                <a:srgbClr val="0033CC"/>
              </a:solidFill>
            </a:endParaRPr>
          </a:p>
        </p:txBody>
      </p:sp>
      <p:sp>
        <p:nvSpPr>
          <p:cNvPr id="34820" name="Rectangle 4">
            <a:extLst>
              <a:ext uri="{FF2B5EF4-FFF2-40B4-BE49-F238E27FC236}">
                <a16:creationId xmlns:a16="http://schemas.microsoft.com/office/drawing/2014/main" id="{45EAD2E3-C613-40F8-9845-E03B27C5E52E}"/>
              </a:ext>
            </a:extLst>
          </p:cNvPr>
          <p:cNvSpPr>
            <a:spLocks noChangeArrowheads="1"/>
          </p:cNvSpPr>
          <p:nvPr/>
        </p:nvSpPr>
        <p:spPr bwMode="auto">
          <a:xfrm>
            <a:off x="2316163" y="836614"/>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3. 软件质量－特性</a:t>
            </a:r>
          </a:p>
        </p:txBody>
      </p:sp>
      <p:graphicFrame>
        <p:nvGraphicFramePr>
          <p:cNvPr id="34821" name="Object 5">
            <a:extLst>
              <a:ext uri="{FF2B5EF4-FFF2-40B4-BE49-F238E27FC236}">
                <a16:creationId xmlns:a16="http://schemas.microsoft.com/office/drawing/2014/main" id="{37F75538-7A65-4247-A0CC-2BB2E22322F6}"/>
              </a:ext>
            </a:extLst>
          </p:cNvPr>
          <p:cNvGraphicFramePr>
            <a:graphicFrameLocks noGrp="1" noChangeAspect="1"/>
          </p:cNvGraphicFramePr>
          <p:nvPr>
            <p:ph sz="half" idx="2"/>
          </p:nvPr>
        </p:nvGraphicFramePr>
        <p:xfrm>
          <a:off x="6396038" y="1844676"/>
          <a:ext cx="4140200" cy="3960813"/>
        </p:xfrm>
        <a:graphic>
          <a:graphicData uri="http://schemas.openxmlformats.org/presentationml/2006/ole">
            <mc:AlternateContent xmlns:mc="http://schemas.openxmlformats.org/markup-compatibility/2006">
              <mc:Choice xmlns:v="urn:schemas-microsoft-com:vml" Requires="v">
                <p:oleObj spid="_x0000_s2054" r:id="rId3" imgW="4606560" imgH="4407120" progId="Visio.Drawing.11">
                  <p:embed/>
                </p:oleObj>
              </mc:Choice>
              <mc:Fallback>
                <p:oleObj r:id="rId3" imgW="4606560" imgH="4407120" progId="Visio.Drawing.11">
                  <p:embed/>
                  <p:pic>
                    <p:nvPicPr>
                      <p:cNvPr id="34821" name="Object 5">
                        <a:extLst>
                          <a:ext uri="{FF2B5EF4-FFF2-40B4-BE49-F238E27FC236}">
                            <a16:creationId xmlns:a16="http://schemas.microsoft.com/office/drawing/2014/main" id="{37F75538-7A65-4247-A0CC-2BB2E22322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038" y="1844676"/>
                        <a:ext cx="41402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Rectangle 6">
            <a:extLst>
              <a:ext uri="{FF2B5EF4-FFF2-40B4-BE49-F238E27FC236}">
                <a16:creationId xmlns:a16="http://schemas.microsoft.com/office/drawing/2014/main" id="{86F4B9E8-780E-4F22-97A9-BF37D33A7C83}"/>
              </a:ext>
            </a:extLst>
          </p:cNvPr>
          <p:cNvSpPr>
            <a:spLocks noChangeArrowheads="1"/>
          </p:cNvSpPr>
          <p:nvPr/>
        </p:nvSpPr>
        <p:spPr bwMode="auto">
          <a:xfrm>
            <a:off x="1882776" y="1844676"/>
            <a:ext cx="45370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r>
              <a:rPr lang="zh-CN" altLang="zh-CN" sz="2000" b="0" dirty="0">
                <a:solidFill>
                  <a:schemeClr val="tx1"/>
                </a:solidFill>
              </a:rPr>
              <a:t>产品修改：</a:t>
            </a:r>
          </a:p>
          <a:p>
            <a:pPr lvl="1">
              <a:buFont typeface="Wingdings" panose="05000000000000000000" pitchFamily="2" charset="2"/>
              <a:buAutoNum type="alphaLcPeriod"/>
            </a:pPr>
            <a:r>
              <a:rPr lang="zh-CN" altLang="zh-CN" sz="2000" dirty="0">
                <a:solidFill>
                  <a:schemeClr val="hlink"/>
                </a:solidFill>
              </a:rPr>
              <a:t>可理解性：</a:t>
            </a:r>
            <a:r>
              <a:rPr lang="zh-CN" altLang="zh-CN" sz="2000" b="0" dirty="0"/>
              <a:t>理解和使用该系统的容易程度。（我能够理解它吗？）</a:t>
            </a:r>
          </a:p>
          <a:p>
            <a:pPr lvl="1">
              <a:buFont typeface="Wingdings" panose="05000000000000000000" pitchFamily="2" charset="2"/>
              <a:buAutoNum type="alphaLcPeriod"/>
            </a:pPr>
            <a:r>
              <a:rPr lang="zh-CN" altLang="zh-CN" sz="2000" dirty="0">
                <a:solidFill>
                  <a:schemeClr val="hlink"/>
                </a:solidFill>
              </a:rPr>
              <a:t>可维修性：</a:t>
            </a:r>
            <a:r>
              <a:rPr lang="zh-CN" altLang="zh-CN" sz="2000" b="0" dirty="0"/>
              <a:t>判断和改正在运行现场发现的错误所需要的工作量的大小。（我能够修复它吗？）</a:t>
            </a:r>
          </a:p>
          <a:p>
            <a:pPr lvl="1">
              <a:buFont typeface="Wingdings" panose="05000000000000000000" pitchFamily="2" charset="2"/>
              <a:buAutoNum type="alphaLcPeriod"/>
            </a:pPr>
            <a:r>
              <a:rPr lang="zh-CN" altLang="zh-CN" sz="2000" dirty="0">
                <a:solidFill>
                  <a:schemeClr val="hlink"/>
                </a:solidFill>
              </a:rPr>
              <a:t>灵活性（适应性）：</a:t>
            </a:r>
            <a:r>
              <a:rPr lang="zh-CN" altLang="zh-CN" sz="2000" b="0" dirty="0"/>
              <a:t>修改或者改进正在运行的系统需要的工作量的多少。（我能够改变它吗？）</a:t>
            </a:r>
          </a:p>
          <a:p>
            <a:pPr lvl="1">
              <a:buFont typeface="Wingdings" panose="05000000000000000000" pitchFamily="2" charset="2"/>
              <a:buAutoNum type="alphaLcPeriod"/>
            </a:pPr>
            <a:r>
              <a:rPr lang="zh-CN" altLang="zh-CN" sz="2000" dirty="0">
                <a:solidFill>
                  <a:schemeClr val="hlink"/>
                </a:solidFill>
              </a:rPr>
              <a:t>可测试性：</a:t>
            </a:r>
            <a:r>
              <a:rPr lang="zh-CN" altLang="zh-CN" sz="2000" b="0" dirty="0"/>
              <a:t>软件测试的容易程度。（我能够测试它吗？）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a:extLst>
              <a:ext uri="{FF2B5EF4-FFF2-40B4-BE49-F238E27FC236}">
                <a16:creationId xmlns:a16="http://schemas.microsoft.com/office/drawing/2014/main" id="{2278C8B3-18BA-4D51-BB2E-DF06D7FD1D40}"/>
              </a:ext>
            </a:extLst>
          </p:cNvPr>
          <p:cNvSpPr>
            <a:spLocks noGrp="1"/>
          </p:cNvSpPr>
          <p:nvPr>
            <p:ph type="sldNum" sz="quarter" idx="12"/>
          </p:nvPr>
        </p:nvSpPr>
        <p:spPr/>
        <p:txBody>
          <a:bodyPr/>
          <a:lstStyle/>
          <a:p>
            <a:r>
              <a:rPr lang="zh-CN" altLang="zh-CN"/>
              <a:t>NO.</a:t>
            </a:r>
            <a:fld id="{0F74D265-7ED5-4F46-B75C-343C1E9012B3}" type="slidenum">
              <a:rPr lang="zh-CN" altLang="zh-CN"/>
              <a:pPr/>
              <a:t>15</a:t>
            </a:fld>
            <a:endParaRPr lang="zh-CN" altLang="zh-CN"/>
          </a:p>
        </p:txBody>
      </p:sp>
      <p:sp>
        <p:nvSpPr>
          <p:cNvPr id="35842" name="Rectangle 2">
            <a:extLst>
              <a:ext uri="{FF2B5EF4-FFF2-40B4-BE49-F238E27FC236}">
                <a16:creationId xmlns:a16="http://schemas.microsoft.com/office/drawing/2014/main" id="{74510A92-F665-4898-9A47-B820E321D37F}"/>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一、软件质量保证（4）</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软件质量</a:t>
            </a:r>
          </a:p>
        </p:txBody>
      </p:sp>
      <p:sp>
        <p:nvSpPr>
          <p:cNvPr id="35843" name="Rectangle 3">
            <a:extLst>
              <a:ext uri="{FF2B5EF4-FFF2-40B4-BE49-F238E27FC236}">
                <a16:creationId xmlns:a16="http://schemas.microsoft.com/office/drawing/2014/main" id="{E21FBAF0-FCFF-4F95-B71D-AC99A64012C8}"/>
              </a:ext>
            </a:extLst>
          </p:cNvPr>
          <p:cNvSpPr>
            <a:spLocks noGrp="1" noChangeArrowheads="1"/>
          </p:cNvSpPr>
          <p:nvPr>
            <p:ph type="body" sz="half" idx="1"/>
          </p:nvPr>
        </p:nvSpPr>
        <p:spPr>
          <a:xfrm>
            <a:off x="2286001" y="1376364"/>
            <a:ext cx="7878763" cy="5184775"/>
          </a:xfrm>
          <a:noFill/>
          <a:ln/>
        </p:spPr>
        <p:txBody>
          <a:bodyPr/>
          <a:lstStyle/>
          <a:p>
            <a:pPr marL="533400" indent="-533400">
              <a:lnSpc>
                <a:spcPct val="105000"/>
              </a:lnSpc>
              <a:buClr>
                <a:schemeClr val="tx1"/>
              </a:buClr>
              <a:buNone/>
            </a:pPr>
            <a:r>
              <a:rPr lang="zh-CN" altLang="zh-CN" sz="2400">
                <a:ea typeface="黑体" panose="02010609060101010101" pitchFamily="49" charset="-122"/>
              </a:rPr>
              <a:t>软件质量的3种倾向和13种特性（</a:t>
            </a:r>
            <a:r>
              <a:rPr lang="zh-CN" altLang="zh-CN" sz="2400">
                <a:solidFill>
                  <a:schemeClr val="hlink"/>
                </a:solidFill>
                <a:ea typeface="黑体" panose="02010609060101010101" pitchFamily="49" charset="-122"/>
              </a:rPr>
              <a:t>1979 McCall</a:t>
            </a:r>
            <a:r>
              <a:rPr lang="zh-CN" altLang="zh-CN" sz="2400">
                <a:ea typeface="黑体" panose="02010609060101010101" pitchFamily="49" charset="-122"/>
              </a:rPr>
              <a:t>）：</a:t>
            </a:r>
            <a:endParaRPr lang="zh-CN" altLang="zh-CN" sz="2400">
              <a:solidFill>
                <a:srgbClr val="0033CC"/>
              </a:solidFill>
            </a:endParaRPr>
          </a:p>
        </p:txBody>
      </p:sp>
      <p:sp>
        <p:nvSpPr>
          <p:cNvPr id="35844" name="Rectangle 4">
            <a:extLst>
              <a:ext uri="{FF2B5EF4-FFF2-40B4-BE49-F238E27FC236}">
                <a16:creationId xmlns:a16="http://schemas.microsoft.com/office/drawing/2014/main" id="{3EF90AA6-375A-4571-AFAA-29685B604BF4}"/>
              </a:ext>
            </a:extLst>
          </p:cNvPr>
          <p:cNvSpPr>
            <a:spLocks noChangeArrowheads="1"/>
          </p:cNvSpPr>
          <p:nvPr/>
        </p:nvSpPr>
        <p:spPr bwMode="auto">
          <a:xfrm>
            <a:off x="2316164" y="836614"/>
            <a:ext cx="42116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3. 软件质量－特性</a:t>
            </a:r>
          </a:p>
        </p:txBody>
      </p:sp>
      <p:sp>
        <p:nvSpPr>
          <p:cNvPr id="35845" name="Rectangle 5">
            <a:extLst>
              <a:ext uri="{FF2B5EF4-FFF2-40B4-BE49-F238E27FC236}">
                <a16:creationId xmlns:a16="http://schemas.microsoft.com/office/drawing/2014/main" id="{903C383F-08D3-40DE-B883-82406A3EEC5C}"/>
              </a:ext>
            </a:extLst>
          </p:cNvPr>
          <p:cNvSpPr>
            <a:spLocks noChangeArrowheads="1"/>
          </p:cNvSpPr>
          <p:nvPr/>
        </p:nvSpPr>
        <p:spPr bwMode="auto">
          <a:xfrm>
            <a:off x="2171700" y="1808164"/>
            <a:ext cx="6084888"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pPr>
              <a:lnSpc>
                <a:spcPct val="80000"/>
              </a:lnSpc>
            </a:pPr>
            <a:r>
              <a:rPr lang="zh-CN" altLang="zh-CN" sz="2400" b="0" dirty="0">
                <a:solidFill>
                  <a:schemeClr val="tx1"/>
                </a:solidFill>
              </a:rPr>
              <a:t>产品转移：</a:t>
            </a:r>
          </a:p>
          <a:p>
            <a:pPr lvl="1">
              <a:lnSpc>
                <a:spcPct val="80000"/>
              </a:lnSpc>
              <a:buFont typeface="Wingdings" panose="05000000000000000000" pitchFamily="2" charset="2"/>
              <a:buAutoNum type="alphaLcPeriod"/>
            </a:pPr>
            <a:r>
              <a:rPr lang="zh-CN" altLang="zh-CN" sz="2400" dirty="0">
                <a:solidFill>
                  <a:schemeClr val="hlink"/>
                </a:solidFill>
              </a:rPr>
              <a:t>可移植性：</a:t>
            </a:r>
            <a:r>
              <a:rPr lang="zh-CN" altLang="zh-CN" sz="2400" b="0" dirty="0"/>
              <a:t>将程序从一种硬件配置和软件系统环境转移到另一种配置或者环境时，需要多少工作量。其中一种定量度量的方法是，用原来程序设计和调试的成本除去一移植的时候需要的费用。（我能在另外的一台机器上使用它吗？）</a:t>
            </a:r>
          </a:p>
          <a:p>
            <a:pPr lvl="1">
              <a:lnSpc>
                <a:spcPct val="80000"/>
              </a:lnSpc>
              <a:buFont typeface="Wingdings" panose="05000000000000000000" pitchFamily="2" charset="2"/>
              <a:buAutoNum type="alphaLcPeriod"/>
            </a:pPr>
            <a:r>
              <a:rPr lang="zh-CN" altLang="zh-CN" sz="2400" dirty="0">
                <a:solidFill>
                  <a:schemeClr val="hlink"/>
                </a:solidFill>
              </a:rPr>
              <a:t>可再用性：</a:t>
            </a:r>
            <a:r>
              <a:rPr lang="zh-CN" altLang="zh-CN" sz="2400" b="0" dirty="0"/>
              <a:t>在其它应用中该程序可以被再次使用的程度。（我能够再用它的某些部分吗？）</a:t>
            </a:r>
          </a:p>
          <a:p>
            <a:pPr lvl="1">
              <a:lnSpc>
                <a:spcPct val="80000"/>
              </a:lnSpc>
              <a:buFont typeface="Wingdings" panose="05000000000000000000" pitchFamily="2" charset="2"/>
              <a:buAutoNum type="alphaLcPeriod"/>
            </a:pPr>
            <a:r>
              <a:rPr lang="zh-CN" altLang="zh-CN" sz="2400" dirty="0">
                <a:solidFill>
                  <a:schemeClr val="hlink"/>
                </a:solidFill>
              </a:rPr>
              <a:t>互运行性</a:t>
            </a:r>
            <a:r>
              <a:rPr lang="zh-CN" altLang="zh-CN" sz="2400" b="0" dirty="0"/>
              <a:t>：把该系统和另外一个系统结合起来需要的工作量的多少。（我能够把它和另外的一个系统结合吗？）</a:t>
            </a:r>
          </a:p>
          <a:p>
            <a:pPr lvl="1">
              <a:lnSpc>
                <a:spcPct val="80000"/>
              </a:lnSpc>
              <a:buFont typeface="Wingdings" panose="05000000000000000000" pitchFamily="2" charset="2"/>
              <a:buAutoNum type="alphaLcPeriod"/>
            </a:pPr>
            <a:endParaRPr lang="zh-CN" altLang="zh-CN" sz="2400" b="0" dirty="0"/>
          </a:p>
        </p:txBody>
      </p:sp>
      <p:graphicFrame>
        <p:nvGraphicFramePr>
          <p:cNvPr id="35846" name="Object 6">
            <a:extLst>
              <a:ext uri="{FF2B5EF4-FFF2-40B4-BE49-F238E27FC236}">
                <a16:creationId xmlns:a16="http://schemas.microsoft.com/office/drawing/2014/main" id="{3827760B-17C0-49D8-8DD7-78A093D7017B}"/>
              </a:ext>
            </a:extLst>
          </p:cNvPr>
          <p:cNvGraphicFramePr>
            <a:graphicFrameLocks noGrp="1" noChangeAspect="1"/>
          </p:cNvGraphicFramePr>
          <p:nvPr>
            <p:ph sz="half" idx="2"/>
          </p:nvPr>
        </p:nvGraphicFramePr>
        <p:xfrm>
          <a:off x="8101014" y="2097088"/>
          <a:ext cx="2566987" cy="2455862"/>
        </p:xfrm>
        <a:graphic>
          <a:graphicData uri="http://schemas.openxmlformats.org/presentationml/2006/ole">
            <mc:AlternateContent xmlns:mc="http://schemas.openxmlformats.org/markup-compatibility/2006">
              <mc:Choice xmlns:v="urn:schemas-microsoft-com:vml" Requires="v">
                <p:oleObj spid="_x0000_s3078" r:id="rId3" imgW="4606560" imgH="4407120" progId="Visio.Drawing.11">
                  <p:embed/>
                </p:oleObj>
              </mc:Choice>
              <mc:Fallback>
                <p:oleObj r:id="rId3" imgW="4606560" imgH="4407120" progId="Visio.Drawing.11">
                  <p:embed/>
                  <p:pic>
                    <p:nvPicPr>
                      <p:cNvPr id="35846" name="Object 6">
                        <a:extLst>
                          <a:ext uri="{FF2B5EF4-FFF2-40B4-BE49-F238E27FC236}">
                            <a16:creationId xmlns:a16="http://schemas.microsoft.com/office/drawing/2014/main" id="{3827760B-17C0-49D8-8DD7-78A093D70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1014" y="2097088"/>
                        <a:ext cx="2566987"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a:extLst>
              <a:ext uri="{FF2B5EF4-FFF2-40B4-BE49-F238E27FC236}">
                <a16:creationId xmlns:a16="http://schemas.microsoft.com/office/drawing/2014/main" id="{075E32EC-8F83-41DB-8482-EA2FFE49B0EC}"/>
              </a:ext>
            </a:extLst>
          </p:cNvPr>
          <p:cNvSpPr>
            <a:spLocks noGrp="1"/>
          </p:cNvSpPr>
          <p:nvPr>
            <p:ph type="sldNum" sz="quarter" idx="12"/>
          </p:nvPr>
        </p:nvSpPr>
        <p:spPr/>
        <p:txBody>
          <a:bodyPr/>
          <a:lstStyle/>
          <a:p>
            <a:r>
              <a:rPr lang="zh-CN" altLang="zh-CN"/>
              <a:t>NO.</a:t>
            </a:r>
            <a:fld id="{8F0D5616-39A5-4A5E-A947-51F06B21BF37}" type="slidenum">
              <a:rPr lang="zh-CN" altLang="zh-CN"/>
              <a:pPr/>
              <a:t>16</a:t>
            </a:fld>
            <a:endParaRPr lang="zh-CN" altLang="zh-CN"/>
          </a:p>
        </p:txBody>
      </p:sp>
      <p:sp>
        <p:nvSpPr>
          <p:cNvPr id="36866" name="Rectangle 2">
            <a:extLst>
              <a:ext uri="{FF2B5EF4-FFF2-40B4-BE49-F238E27FC236}">
                <a16:creationId xmlns:a16="http://schemas.microsoft.com/office/drawing/2014/main" id="{E63C6D28-0490-48B8-A371-6C89A624A66B}"/>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一、软件质量保证（4）</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软件质量</a:t>
            </a:r>
          </a:p>
        </p:txBody>
      </p:sp>
      <p:sp>
        <p:nvSpPr>
          <p:cNvPr id="36867" name="Rectangle 3">
            <a:extLst>
              <a:ext uri="{FF2B5EF4-FFF2-40B4-BE49-F238E27FC236}">
                <a16:creationId xmlns:a16="http://schemas.microsoft.com/office/drawing/2014/main" id="{9389F358-BF38-4DD7-83D1-D97F50AF27CD}"/>
              </a:ext>
            </a:extLst>
          </p:cNvPr>
          <p:cNvSpPr>
            <a:spLocks noGrp="1" noChangeArrowheads="1"/>
          </p:cNvSpPr>
          <p:nvPr>
            <p:ph type="body" sz="half" idx="1"/>
          </p:nvPr>
        </p:nvSpPr>
        <p:spPr>
          <a:xfrm>
            <a:off x="2286001" y="1376364"/>
            <a:ext cx="7878763" cy="5184775"/>
          </a:xfrm>
          <a:noFill/>
          <a:ln/>
        </p:spPr>
        <p:txBody>
          <a:bodyPr/>
          <a:lstStyle/>
          <a:p>
            <a:pPr marL="533400" indent="-533400">
              <a:lnSpc>
                <a:spcPct val="105000"/>
              </a:lnSpc>
              <a:buClr>
                <a:schemeClr val="tx1"/>
              </a:buClr>
              <a:buNone/>
            </a:pPr>
            <a:r>
              <a:rPr lang="zh-CN" altLang="zh-CN" sz="2400">
                <a:ea typeface="黑体" panose="02010609060101010101" pitchFamily="49" charset="-122"/>
              </a:rPr>
              <a:t>软件质量的3种倾向和13种特性（</a:t>
            </a:r>
            <a:r>
              <a:rPr lang="zh-CN" altLang="zh-CN" sz="2400">
                <a:solidFill>
                  <a:schemeClr val="hlink"/>
                </a:solidFill>
                <a:ea typeface="黑体" panose="02010609060101010101" pitchFamily="49" charset="-122"/>
              </a:rPr>
              <a:t>1979 McCall</a:t>
            </a:r>
            <a:r>
              <a:rPr lang="zh-CN" altLang="zh-CN" sz="2400">
                <a:ea typeface="黑体" panose="02010609060101010101" pitchFamily="49" charset="-122"/>
              </a:rPr>
              <a:t>）：</a:t>
            </a:r>
            <a:endParaRPr lang="zh-CN" altLang="zh-CN" sz="2400">
              <a:solidFill>
                <a:srgbClr val="0033CC"/>
              </a:solidFill>
            </a:endParaRPr>
          </a:p>
        </p:txBody>
      </p:sp>
      <p:sp>
        <p:nvSpPr>
          <p:cNvPr id="36868" name="Rectangle 4">
            <a:extLst>
              <a:ext uri="{FF2B5EF4-FFF2-40B4-BE49-F238E27FC236}">
                <a16:creationId xmlns:a16="http://schemas.microsoft.com/office/drawing/2014/main" id="{D2290E2D-69B7-4BA7-AD47-0E69433115F0}"/>
              </a:ext>
            </a:extLst>
          </p:cNvPr>
          <p:cNvSpPr>
            <a:spLocks noChangeArrowheads="1"/>
          </p:cNvSpPr>
          <p:nvPr/>
        </p:nvSpPr>
        <p:spPr bwMode="auto">
          <a:xfrm>
            <a:off x="2316163" y="836614"/>
            <a:ext cx="4284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3. 软件质量－特性</a:t>
            </a:r>
          </a:p>
        </p:txBody>
      </p:sp>
      <p:sp>
        <p:nvSpPr>
          <p:cNvPr id="36869" name="Rectangle 5">
            <a:extLst>
              <a:ext uri="{FF2B5EF4-FFF2-40B4-BE49-F238E27FC236}">
                <a16:creationId xmlns:a16="http://schemas.microsoft.com/office/drawing/2014/main" id="{0856015A-CB99-4536-8D27-471FDADD87D3}"/>
              </a:ext>
            </a:extLst>
          </p:cNvPr>
          <p:cNvSpPr>
            <a:spLocks noChangeArrowheads="1"/>
          </p:cNvSpPr>
          <p:nvPr/>
        </p:nvSpPr>
        <p:spPr bwMode="auto">
          <a:xfrm>
            <a:off x="1811339" y="1736726"/>
            <a:ext cx="63722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pPr>
              <a:lnSpc>
                <a:spcPct val="80000"/>
              </a:lnSpc>
            </a:pPr>
            <a:r>
              <a:rPr lang="zh-CN" altLang="zh-CN" sz="2000" b="0" dirty="0">
                <a:solidFill>
                  <a:schemeClr val="tx1"/>
                </a:solidFill>
              </a:rPr>
              <a:t>产品运行：</a:t>
            </a:r>
          </a:p>
          <a:p>
            <a:pPr lvl="1">
              <a:lnSpc>
                <a:spcPct val="80000"/>
              </a:lnSpc>
              <a:buFont typeface="Wingdings" panose="05000000000000000000" pitchFamily="2" charset="2"/>
              <a:buAutoNum type="arabicPeriod"/>
            </a:pPr>
            <a:r>
              <a:rPr lang="zh-CN" altLang="zh-CN" sz="2000" dirty="0">
                <a:solidFill>
                  <a:schemeClr val="hlink"/>
                </a:solidFill>
              </a:rPr>
              <a:t>正确性：</a:t>
            </a:r>
            <a:r>
              <a:rPr lang="zh-CN" altLang="zh-CN" sz="2000" b="0" dirty="0"/>
              <a:t>系统满足规格说明和用户目标的程度，也就是，在预定环境下能够正确地完成预期功能的程度。（它按照我的需要工作吗？）</a:t>
            </a:r>
          </a:p>
          <a:p>
            <a:pPr lvl="1">
              <a:lnSpc>
                <a:spcPct val="80000"/>
              </a:lnSpc>
              <a:buFont typeface="Wingdings" panose="05000000000000000000" pitchFamily="2" charset="2"/>
              <a:buAutoNum type="arabicPeriod"/>
            </a:pPr>
            <a:r>
              <a:rPr lang="zh-CN" altLang="zh-CN" sz="2000" dirty="0">
                <a:solidFill>
                  <a:schemeClr val="hlink"/>
                </a:solidFill>
              </a:rPr>
              <a:t>健壮性：</a:t>
            </a:r>
            <a:r>
              <a:rPr lang="zh-CN" altLang="zh-CN" sz="2000" b="0" dirty="0"/>
              <a:t>在硬件发生故障、输入的数据无效或者操作错误等意外环境下，系统能够做出适当响应的程度。（对于意外的环境它能够适应吗？）</a:t>
            </a:r>
          </a:p>
          <a:p>
            <a:pPr lvl="1">
              <a:lnSpc>
                <a:spcPct val="80000"/>
              </a:lnSpc>
              <a:buFont typeface="Wingdings" panose="05000000000000000000" pitchFamily="2" charset="2"/>
              <a:buAutoNum type="arabicPeriod"/>
            </a:pPr>
            <a:r>
              <a:rPr lang="zh-CN" altLang="zh-CN" sz="2000" dirty="0">
                <a:solidFill>
                  <a:schemeClr val="hlink"/>
                </a:solidFill>
              </a:rPr>
              <a:t>效率：</a:t>
            </a:r>
            <a:r>
              <a:rPr lang="zh-CN" altLang="zh-CN" sz="2000" b="0" dirty="0"/>
              <a:t>为了完成预定的功能，系统需要的计算资源的多少。（完成预定的功能时它需要的计算机资源多吗？）</a:t>
            </a:r>
          </a:p>
          <a:p>
            <a:pPr lvl="1">
              <a:lnSpc>
                <a:spcPct val="80000"/>
              </a:lnSpc>
              <a:buFont typeface="Wingdings" panose="05000000000000000000" pitchFamily="2" charset="2"/>
              <a:buAutoNum type="arabicPeriod"/>
            </a:pPr>
            <a:r>
              <a:rPr lang="zh-CN" altLang="zh-CN" sz="2000" dirty="0">
                <a:solidFill>
                  <a:schemeClr val="hlink"/>
                </a:solidFill>
              </a:rPr>
              <a:t>完整性（安全性）：</a:t>
            </a:r>
            <a:r>
              <a:rPr lang="zh-CN" altLang="zh-CN" sz="2000" b="0" dirty="0"/>
              <a:t>对没有经过授权的人使用软件或者数据的企图，系统能够及时进行控制的程度。（它是安全的吗？）</a:t>
            </a:r>
          </a:p>
          <a:p>
            <a:pPr lvl="1">
              <a:lnSpc>
                <a:spcPct val="80000"/>
              </a:lnSpc>
              <a:buFont typeface="Wingdings" panose="05000000000000000000" pitchFamily="2" charset="2"/>
              <a:buAutoNum type="arabicPeriod"/>
            </a:pPr>
            <a:r>
              <a:rPr lang="zh-CN" altLang="zh-CN" sz="2000" dirty="0">
                <a:solidFill>
                  <a:schemeClr val="hlink"/>
                </a:solidFill>
              </a:rPr>
              <a:t>可用性：</a:t>
            </a:r>
            <a:r>
              <a:rPr lang="zh-CN" altLang="zh-CN" sz="2000" b="0" dirty="0"/>
              <a:t>系统在完成预定应该完成的功能时令人满意的程度。（我能使用它吗？）</a:t>
            </a:r>
          </a:p>
          <a:p>
            <a:pPr lvl="1">
              <a:lnSpc>
                <a:spcPct val="80000"/>
              </a:lnSpc>
              <a:buFont typeface="Wingdings" panose="05000000000000000000" pitchFamily="2" charset="2"/>
              <a:buAutoNum type="arabicPeriod"/>
            </a:pPr>
            <a:r>
              <a:rPr lang="zh-CN" altLang="zh-CN" sz="2000" dirty="0">
                <a:solidFill>
                  <a:schemeClr val="hlink"/>
                </a:solidFill>
              </a:rPr>
              <a:t>风险：</a:t>
            </a:r>
            <a:r>
              <a:rPr lang="zh-CN" altLang="zh-CN" sz="2000" b="0" dirty="0"/>
              <a:t>按照预定的成本和进度把系统开发出来，并且让用户满意的概率。（能够按照预定的计划完成它吗？）</a:t>
            </a:r>
          </a:p>
        </p:txBody>
      </p:sp>
      <p:graphicFrame>
        <p:nvGraphicFramePr>
          <p:cNvPr id="36870" name="Object 6">
            <a:extLst>
              <a:ext uri="{FF2B5EF4-FFF2-40B4-BE49-F238E27FC236}">
                <a16:creationId xmlns:a16="http://schemas.microsoft.com/office/drawing/2014/main" id="{35CF2058-399E-4DF2-95E8-1858AEB69765}"/>
              </a:ext>
            </a:extLst>
          </p:cNvPr>
          <p:cNvGraphicFramePr>
            <a:graphicFrameLocks noGrp="1" noChangeAspect="1"/>
          </p:cNvGraphicFramePr>
          <p:nvPr>
            <p:ph sz="half" idx="2"/>
          </p:nvPr>
        </p:nvGraphicFramePr>
        <p:xfrm>
          <a:off x="7859714" y="1628775"/>
          <a:ext cx="2808287" cy="2686050"/>
        </p:xfrm>
        <a:graphic>
          <a:graphicData uri="http://schemas.openxmlformats.org/presentationml/2006/ole">
            <mc:AlternateContent xmlns:mc="http://schemas.openxmlformats.org/markup-compatibility/2006">
              <mc:Choice xmlns:v="urn:schemas-microsoft-com:vml" Requires="v">
                <p:oleObj spid="_x0000_s4102" r:id="rId3" imgW="4606560" imgH="4407120" progId="Visio.Drawing.11">
                  <p:embed/>
                </p:oleObj>
              </mc:Choice>
              <mc:Fallback>
                <p:oleObj r:id="rId3" imgW="4606560" imgH="4407120" progId="Visio.Drawing.11">
                  <p:embed/>
                  <p:pic>
                    <p:nvPicPr>
                      <p:cNvPr id="36870" name="Object 6">
                        <a:extLst>
                          <a:ext uri="{FF2B5EF4-FFF2-40B4-BE49-F238E27FC236}">
                            <a16:creationId xmlns:a16="http://schemas.microsoft.com/office/drawing/2014/main" id="{35CF2058-399E-4DF2-95E8-1858AEB69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9714" y="1628775"/>
                        <a:ext cx="2808287"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AD731A2-2BE6-4540-B836-8FFEC402F4CE}"/>
              </a:ext>
            </a:extLst>
          </p:cNvPr>
          <p:cNvSpPr>
            <a:spLocks noGrp="1"/>
          </p:cNvSpPr>
          <p:nvPr>
            <p:ph type="sldNum" sz="quarter" idx="12"/>
          </p:nvPr>
        </p:nvSpPr>
        <p:spPr/>
        <p:txBody>
          <a:bodyPr/>
          <a:lstStyle/>
          <a:p>
            <a:r>
              <a:rPr lang="zh-CN" altLang="zh-CN"/>
              <a:t>NO.</a:t>
            </a:r>
            <a:fld id="{08452807-F478-4436-A864-C798DD1802CD}" type="slidenum">
              <a:rPr lang="zh-CN" altLang="zh-CN"/>
              <a:pPr/>
              <a:t>17</a:t>
            </a:fld>
            <a:endParaRPr lang="zh-CN" altLang="zh-CN"/>
          </a:p>
        </p:txBody>
      </p:sp>
      <p:sp>
        <p:nvSpPr>
          <p:cNvPr id="37890" name="Rectangle 2">
            <a:extLst>
              <a:ext uri="{FF2B5EF4-FFF2-40B4-BE49-F238E27FC236}">
                <a16:creationId xmlns:a16="http://schemas.microsoft.com/office/drawing/2014/main" id="{524E1029-1694-41F5-A40F-C893F67D1E00}"/>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一、软件质量保证（4）</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软件质量</a:t>
            </a:r>
          </a:p>
        </p:txBody>
      </p:sp>
      <p:sp>
        <p:nvSpPr>
          <p:cNvPr id="37891" name="Rectangle 3">
            <a:extLst>
              <a:ext uri="{FF2B5EF4-FFF2-40B4-BE49-F238E27FC236}">
                <a16:creationId xmlns:a16="http://schemas.microsoft.com/office/drawing/2014/main" id="{0DBDD302-3277-472D-A05B-89C8E7CB705A}"/>
              </a:ext>
            </a:extLst>
          </p:cNvPr>
          <p:cNvSpPr>
            <a:spLocks noChangeArrowheads="1"/>
          </p:cNvSpPr>
          <p:nvPr/>
        </p:nvSpPr>
        <p:spPr bwMode="auto">
          <a:xfrm>
            <a:off x="1811338" y="1157289"/>
            <a:ext cx="500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dirty="0">
                <a:solidFill>
                  <a:srgbClr val="0000FF"/>
                </a:solidFill>
                <a:effectLst>
                  <a:outerShdw blurRad="38100" dist="38100" dir="2700000" algn="tl">
                    <a:srgbClr val="C0C0C0"/>
                  </a:outerShdw>
                </a:effectLst>
                <a:latin typeface="Times New Roman" panose="02020603050405020304" pitchFamily="18" charset="0"/>
              </a:rPr>
              <a:t>4. </a:t>
            </a:r>
            <a:r>
              <a:rPr lang="zh-CN" altLang="zh-CN" sz="3200" dirty="0">
                <a:solidFill>
                  <a:srgbClr val="0000FF"/>
                </a:solidFill>
                <a:latin typeface="Times New Roman" panose="02020603050405020304" pitchFamily="18" charset="0"/>
              </a:rPr>
              <a:t>软件质量</a:t>
            </a:r>
            <a:r>
              <a:rPr lang="zh-CN" altLang="zh-CN" sz="3200" dirty="0">
                <a:solidFill>
                  <a:srgbClr val="0000FF"/>
                </a:solidFill>
                <a:effectLst>
                  <a:outerShdw blurRad="38100" dist="38100" dir="2700000" algn="tl">
                    <a:srgbClr val="C0C0C0"/>
                  </a:outerShdw>
                </a:effectLst>
                <a:latin typeface="Times New Roman" panose="02020603050405020304" pitchFamily="18" charset="0"/>
              </a:rPr>
              <a:t>模型</a:t>
            </a:r>
          </a:p>
        </p:txBody>
      </p:sp>
      <p:sp>
        <p:nvSpPr>
          <p:cNvPr id="37892" name="Rectangle 4">
            <a:extLst>
              <a:ext uri="{FF2B5EF4-FFF2-40B4-BE49-F238E27FC236}">
                <a16:creationId xmlns:a16="http://schemas.microsoft.com/office/drawing/2014/main" id="{00772D22-E547-4659-B424-55BDBED89281}"/>
              </a:ext>
            </a:extLst>
          </p:cNvPr>
          <p:cNvSpPr>
            <a:spLocks noChangeArrowheads="1"/>
          </p:cNvSpPr>
          <p:nvPr/>
        </p:nvSpPr>
        <p:spPr bwMode="auto">
          <a:xfrm>
            <a:off x="1811338" y="1736726"/>
            <a:ext cx="43561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r>
              <a:rPr lang="zh-CN" altLang="zh-CN" sz="2400" b="0" dirty="0">
                <a:solidFill>
                  <a:schemeClr val="tx1"/>
                </a:solidFill>
              </a:rPr>
              <a:t>软件质量特性定义成分层模型</a:t>
            </a:r>
          </a:p>
          <a:p>
            <a:r>
              <a:rPr lang="zh-CN" altLang="zh-CN" sz="2400" b="0" dirty="0">
                <a:solidFill>
                  <a:schemeClr val="tx1"/>
                </a:solidFill>
              </a:rPr>
              <a:t>最基本的叫做基本质量特性，由一些子质量特性定义和度量。</a:t>
            </a:r>
          </a:p>
          <a:p>
            <a:r>
              <a:rPr lang="zh-CN" altLang="zh-CN" sz="2400" b="0" dirty="0">
                <a:solidFill>
                  <a:schemeClr val="tx1"/>
                </a:solidFill>
              </a:rPr>
              <a:t>二次特性在必要时又可由它的一些子质量特性定义和度量。</a:t>
            </a:r>
          </a:p>
          <a:p>
            <a:r>
              <a:rPr lang="zh-CN" altLang="zh-CN" sz="2400" b="0" dirty="0">
                <a:solidFill>
                  <a:schemeClr val="tx1"/>
                </a:solidFill>
              </a:rPr>
              <a:t>1976年  Boehm质量模型</a:t>
            </a:r>
          </a:p>
          <a:p>
            <a:r>
              <a:rPr lang="zh-CN" altLang="zh-CN" sz="2400" b="0" dirty="0">
                <a:solidFill>
                  <a:schemeClr val="tx1"/>
                </a:solidFill>
              </a:rPr>
              <a:t>McCall质量模型</a:t>
            </a:r>
          </a:p>
          <a:p>
            <a:r>
              <a:rPr lang="zh-CN" altLang="zh-CN" sz="2400" dirty="0">
                <a:solidFill>
                  <a:schemeClr val="tx1"/>
                </a:solidFill>
              </a:rPr>
              <a:t>ISO质量模型</a:t>
            </a:r>
          </a:p>
        </p:txBody>
      </p:sp>
      <p:graphicFrame>
        <p:nvGraphicFramePr>
          <p:cNvPr id="37893" name="Object 5">
            <a:extLst>
              <a:ext uri="{FF2B5EF4-FFF2-40B4-BE49-F238E27FC236}">
                <a16:creationId xmlns:a16="http://schemas.microsoft.com/office/drawing/2014/main" id="{7917502E-8311-4BAE-8AC4-38902397AE0D}"/>
              </a:ext>
            </a:extLst>
          </p:cNvPr>
          <p:cNvGraphicFramePr>
            <a:graphicFrameLocks noGrp="1" noChangeAspect="1"/>
          </p:cNvGraphicFramePr>
          <p:nvPr>
            <p:ph idx="1"/>
          </p:nvPr>
        </p:nvGraphicFramePr>
        <p:xfrm>
          <a:off x="6096000" y="1376364"/>
          <a:ext cx="4362450" cy="4897437"/>
        </p:xfrm>
        <a:graphic>
          <a:graphicData uri="http://schemas.openxmlformats.org/presentationml/2006/ole">
            <mc:AlternateContent xmlns:mc="http://schemas.openxmlformats.org/markup-compatibility/2006">
              <mc:Choice xmlns:v="urn:schemas-microsoft-com:vml" Requires="v">
                <p:oleObj spid="_x0000_s5125" r:id="rId3" imgW="5317560" imgH="4460400" progId="Visio.Drawing.11">
                  <p:embed/>
                </p:oleObj>
              </mc:Choice>
              <mc:Fallback>
                <p:oleObj r:id="rId3" imgW="5317560" imgH="4460400" progId="Visio.Drawing.11">
                  <p:embed/>
                  <p:pic>
                    <p:nvPicPr>
                      <p:cNvPr id="37893" name="Object 5">
                        <a:extLst>
                          <a:ext uri="{FF2B5EF4-FFF2-40B4-BE49-F238E27FC236}">
                            <a16:creationId xmlns:a16="http://schemas.microsoft.com/office/drawing/2014/main" id="{7917502E-8311-4BAE-8AC4-38902397A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76364"/>
                        <a:ext cx="436245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C879C3DF-1637-440B-A3DE-6E729F5C693B}"/>
              </a:ext>
            </a:extLst>
          </p:cNvPr>
          <p:cNvSpPr>
            <a:spLocks noGrp="1"/>
          </p:cNvSpPr>
          <p:nvPr>
            <p:ph type="sldNum" sz="quarter" idx="12"/>
          </p:nvPr>
        </p:nvSpPr>
        <p:spPr/>
        <p:txBody>
          <a:bodyPr/>
          <a:lstStyle/>
          <a:p>
            <a:r>
              <a:rPr lang="zh-CN" altLang="zh-CN"/>
              <a:t>NO.</a:t>
            </a:r>
            <a:fld id="{9EAB4128-561B-424C-AE75-66A907F7A70A}" type="slidenum">
              <a:rPr lang="zh-CN" altLang="zh-CN"/>
              <a:pPr/>
              <a:t>18</a:t>
            </a:fld>
            <a:endParaRPr lang="zh-CN" altLang="zh-CN"/>
          </a:p>
        </p:txBody>
      </p:sp>
      <p:sp>
        <p:nvSpPr>
          <p:cNvPr id="38914" name="Rectangle 2">
            <a:extLst>
              <a:ext uri="{FF2B5EF4-FFF2-40B4-BE49-F238E27FC236}">
                <a16:creationId xmlns:a16="http://schemas.microsoft.com/office/drawing/2014/main" id="{817D782B-CBE0-45C3-A666-7D9FDF6C5885}"/>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一、软件质量保证（4）</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软件质量</a:t>
            </a:r>
          </a:p>
        </p:txBody>
      </p:sp>
      <p:sp>
        <p:nvSpPr>
          <p:cNvPr id="38915" name="Rectangle 3">
            <a:extLst>
              <a:ext uri="{FF2B5EF4-FFF2-40B4-BE49-F238E27FC236}">
                <a16:creationId xmlns:a16="http://schemas.microsoft.com/office/drawing/2014/main" id="{DBC7D41D-5243-459F-B218-1A8CF44276CD}"/>
              </a:ext>
            </a:extLst>
          </p:cNvPr>
          <p:cNvSpPr>
            <a:spLocks noChangeArrowheads="1"/>
          </p:cNvSpPr>
          <p:nvPr/>
        </p:nvSpPr>
        <p:spPr bwMode="auto">
          <a:xfrm>
            <a:off x="1721359" y="1582339"/>
            <a:ext cx="586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dirty="0">
                <a:solidFill>
                  <a:srgbClr val="0000FF"/>
                </a:solidFill>
                <a:effectLst>
                  <a:outerShdw blurRad="38100" dist="38100" dir="2700000" algn="tl">
                    <a:srgbClr val="C0C0C0"/>
                  </a:outerShdw>
                </a:effectLst>
                <a:latin typeface="Times New Roman" panose="02020603050405020304" pitchFamily="18" charset="0"/>
              </a:rPr>
              <a:t>5. 软件质量评价模型</a:t>
            </a:r>
          </a:p>
        </p:txBody>
      </p:sp>
      <p:sp>
        <p:nvSpPr>
          <p:cNvPr id="38916" name="Rectangle 4">
            <a:extLst>
              <a:ext uri="{FF2B5EF4-FFF2-40B4-BE49-F238E27FC236}">
                <a16:creationId xmlns:a16="http://schemas.microsoft.com/office/drawing/2014/main" id="{9D8DFE12-8F4C-4BD7-8CC0-1DAD166A1367}"/>
              </a:ext>
            </a:extLst>
          </p:cNvPr>
          <p:cNvSpPr>
            <a:spLocks noChangeArrowheads="1"/>
          </p:cNvSpPr>
          <p:nvPr/>
        </p:nvSpPr>
        <p:spPr bwMode="auto">
          <a:xfrm>
            <a:off x="1216534" y="2482451"/>
            <a:ext cx="43561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r>
              <a:rPr lang="zh-CN" altLang="zh-CN" sz="2400" b="0" dirty="0">
                <a:solidFill>
                  <a:schemeClr val="tx1"/>
                </a:solidFill>
              </a:rPr>
              <a:t>ISO的软件质量评价模型（三层）</a:t>
            </a:r>
          </a:p>
          <a:p>
            <a:pPr lvl="1">
              <a:buFont typeface="Wingdings" panose="05000000000000000000" pitchFamily="2" charset="2"/>
              <a:buAutoNum type="alphaLcPeriod"/>
            </a:pPr>
            <a:r>
              <a:rPr lang="zh-CN" altLang="zh-CN" sz="2000" b="0" dirty="0">
                <a:solidFill>
                  <a:schemeClr val="tx1"/>
                </a:solidFill>
              </a:rPr>
              <a:t>软件质量需求评价准则（SQRC）；</a:t>
            </a:r>
          </a:p>
          <a:p>
            <a:pPr lvl="1">
              <a:buFont typeface="Wingdings" panose="05000000000000000000" pitchFamily="2" charset="2"/>
              <a:buAutoNum type="alphaLcPeriod"/>
            </a:pPr>
            <a:r>
              <a:rPr lang="zh-CN" altLang="zh-CN" sz="2000" b="0" dirty="0">
                <a:solidFill>
                  <a:schemeClr val="tx1"/>
                </a:solidFill>
              </a:rPr>
              <a:t>软件质量设计评价准则（SQDC）；</a:t>
            </a:r>
          </a:p>
          <a:p>
            <a:pPr lvl="1">
              <a:buFont typeface="Wingdings" panose="05000000000000000000" pitchFamily="2" charset="2"/>
              <a:buAutoNum type="alphaLcPeriod"/>
            </a:pPr>
            <a:r>
              <a:rPr lang="zh-CN" altLang="zh-CN" sz="2000" b="0" dirty="0">
                <a:solidFill>
                  <a:schemeClr val="tx1"/>
                </a:solidFill>
              </a:rPr>
              <a:t>软件质量度量评价准则（SQMC）；</a:t>
            </a:r>
            <a:endParaRPr lang="zh-CN" altLang="zh-CN" sz="2000" dirty="0">
              <a:solidFill>
                <a:schemeClr val="tx1"/>
              </a:solidFill>
            </a:endParaRPr>
          </a:p>
        </p:txBody>
      </p:sp>
      <p:graphicFrame>
        <p:nvGraphicFramePr>
          <p:cNvPr id="38917" name="Object 5">
            <a:extLst>
              <a:ext uri="{FF2B5EF4-FFF2-40B4-BE49-F238E27FC236}">
                <a16:creationId xmlns:a16="http://schemas.microsoft.com/office/drawing/2014/main" id="{24FA0506-12CE-44D3-939F-DB5720E4944B}"/>
              </a:ext>
            </a:extLst>
          </p:cNvPr>
          <p:cNvGraphicFramePr>
            <a:graphicFrameLocks noGrp="1" noChangeAspect="1"/>
          </p:cNvGraphicFramePr>
          <p:nvPr>
            <p:ph idx="1"/>
          </p:nvPr>
        </p:nvGraphicFramePr>
        <p:xfrm>
          <a:off x="6059489" y="1454150"/>
          <a:ext cx="3849687" cy="4921250"/>
        </p:xfrm>
        <a:graphic>
          <a:graphicData uri="http://schemas.openxmlformats.org/presentationml/2006/ole">
            <mc:AlternateContent xmlns:mc="http://schemas.openxmlformats.org/markup-compatibility/2006">
              <mc:Choice xmlns:v="urn:schemas-microsoft-com:vml" Requires="v">
                <p:oleObj spid="_x0000_s6149" r:id="rId3" imgW="4812480" imgH="6151680" progId="Visio.Drawing.11">
                  <p:embed/>
                </p:oleObj>
              </mc:Choice>
              <mc:Fallback>
                <p:oleObj r:id="rId3" imgW="4812480" imgH="6151680" progId="Visio.Drawing.11">
                  <p:embed/>
                  <p:pic>
                    <p:nvPicPr>
                      <p:cNvPr id="38917" name="Object 5">
                        <a:extLst>
                          <a:ext uri="{FF2B5EF4-FFF2-40B4-BE49-F238E27FC236}">
                            <a16:creationId xmlns:a16="http://schemas.microsoft.com/office/drawing/2014/main" id="{24FA0506-12CE-44D3-939F-DB5720E49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9489" y="1454150"/>
                        <a:ext cx="3849687"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5679ED9-38BC-40A9-AE29-F91B61BB608C}"/>
              </a:ext>
            </a:extLst>
          </p:cNvPr>
          <p:cNvSpPr>
            <a:spLocks noGrp="1"/>
          </p:cNvSpPr>
          <p:nvPr>
            <p:ph type="sldNum" sz="quarter" idx="12"/>
          </p:nvPr>
        </p:nvSpPr>
        <p:spPr/>
        <p:txBody>
          <a:bodyPr/>
          <a:lstStyle/>
          <a:p>
            <a:r>
              <a:rPr lang="zh-CN" altLang="zh-CN"/>
              <a:t>NO.</a:t>
            </a:r>
            <a:fld id="{6D3684DC-2192-40FF-9E29-D24C8CE528B7}" type="slidenum">
              <a:rPr lang="zh-CN" altLang="zh-CN"/>
              <a:pPr/>
              <a:t>19</a:t>
            </a:fld>
            <a:endParaRPr lang="zh-CN" altLang="zh-CN"/>
          </a:p>
        </p:txBody>
      </p:sp>
      <p:sp>
        <p:nvSpPr>
          <p:cNvPr id="46082" name="Rectangle 2">
            <a:extLst>
              <a:ext uri="{FF2B5EF4-FFF2-40B4-BE49-F238E27FC236}">
                <a16:creationId xmlns:a16="http://schemas.microsoft.com/office/drawing/2014/main" id="{AA451346-5D79-4E79-AF04-DC5D1A81E566}"/>
              </a:ext>
            </a:extLst>
          </p:cNvPr>
          <p:cNvSpPr>
            <a:spLocks noGrp="1" noChangeArrowheads="1"/>
          </p:cNvSpPr>
          <p:nvPr>
            <p:ph type="title"/>
          </p:nvPr>
        </p:nvSpPr>
        <p:spPr>
          <a:noFill/>
          <a:ln/>
        </p:spPr>
        <p:txBody>
          <a:bodyPr/>
          <a:lstStyle/>
          <a:p>
            <a:r>
              <a:rPr lang="zh-CN" altLang="zh-CN" sz="3600" b="1">
                <a:effectLst>
                  <a:outerShdw blurRad="38100" dist="38100" dir="2700000" algn="tl">
                    <a:srgbClr val="C0C0C0"/>
                  </a:outerShdw>
                </a:effectLst>
              </a:rPr>
              <a:t>二、软件质量保证的主要任务</a:t>
            </a:r>
          </a:p>
        </p:txBody>
      </p:sp>
      <p:sp>
        <p:nvSpPr>
          <p:cNvPr id="46083" name="Rectangle 3">
            <a:extLst>
              <a:ext uri="{FF2B5EF4-FFF2-40B4-BE49-F238E27FC236}">
                <a16:creationId xmlns:a16="http://schemas.microsoft.com/office/drawing/2014/main" id="{36B2D6E0-7E59-413B-8548-D926D2450D80}"/>
              </a:ext>
            </a:extLst>
          </p:cNvPr>
          <p:cNvSpPr>
            <a:spLocks noChangeArrowheads="1"/>
          </p:cNvSpPr>
          <p:nvPr/>
        </p:nvSpPr>
        <p:spPr bwMode="auto">
          <a:xfrm>
            <a:off x="1189902" y="1333762"/>
            <a:ext cx="78851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2800" dirty="0">
                <a:solidFill>
                  <a:srgbClr val="0000FF"/>
                </a:solidFill>
                <a:latin typeface="Times New Roman" panose="02020603050405020304" pitchFamily="18" charset="0"/>
              </a:rPr>
              <a:t>为了提高软件的质量和软件的生产率，软件质量保证的主要任务大致可归结为</a:t>
            </a:r>
            <a:r>
              <a:rPr lang="zh-CN" altLang="zh-CN" sz="2800" dirty="0">
                <a:solidFill>
                  <a:schemeClr val="hlink"/>
                </a:solidFill>
                <a:latin typeface="Times New Roman" panose="02020603050405020304" pitchFamily="18" charset="0"/>
              </a:rPr>
              <a:t>8</a:t>
            </a:r>
            <a:r>
              <a:rPr lang="zh-CN" altLang="zh-CN" sz="2800" dirty="0">
                <a:solidFill>
                  <a:srgbClr val="0000FF"/>
                </a:solidFill>
                <a:latin typeface="Times New Roman" panose="02020603050405020304" pitchFamily="18" charset="0"/>
              </a:rPr>
              <a:t>点：</a:t>
            </a:r>
            <a:endParaRPr lang="zh-CN" altLang="zh-CN" sz="3200" dirty="0">
              <a:solidFill>
                <a:srgbClr val="0000FF"/>
              </a:solidFill>
              <a:effectLst>
                <a:outerShdw blurRad="38100" dist="38100" dir="2700000" algn="tl">
                  <a:srgbClr val="C0C0C0"/>
                </a:outerShdw>
              </a:effectLst>
              <a:latin typeface="Times New Roman" panose="02020603050405020304" pitchFamily="18" charset="0"/>
            </a:endParaRPr>
          </a:p>
        </p:txBody>
      </p:sp>
      <p:sp>
        <p:nvSpPr>
          <p:cNvPr id="46084" name="Rectangle 4">
            <a:extLst>
              <a:ext uri="{FF2B5EF4-FFF2-40B4-BE49-F238E27FC236}">
                <a16:creationId xmlns:a16="http://schemas.microsoft.com/office/drawing/2014/main" id="{1412C347-85AF-43CE-BC4D-CF6E269A468C}"/>
              </a:ext>
            </a:extLst>
          </p:cNvPr>
          <p:cNvSpPr>
            <a:spLocks noChangeArrowheads="1"/>
          </p:cNvSpPr>
          <p:nvPr/>
        </p:nvSpPr>
        <p:spPr bwMode="auto">
          <a:xfrm>
            <a:off x="1189902" y="2521213"/>
            <a:ext cx="820896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pPr>
              <a:buClr>
                <a:schemeClr val="hlink"/>
              </a:buClr>
              <a:buFont typeface="Wingdings" panose="05000000000000000000" pitchFamily="2" charset="2"/>
              <a:buAutoNum type="arabicPeriod"/>
            </a:pPr>
            <a:r>
              <a:rPr lang="zh-CN" altLang="zh-CN" sz="2800" b="0" dirty="0">
                <a:solidFill>
                  <a:schemeClr val="tx1"/>
                </a:solidFill>
              </a:rPr>
              <a:t>用户要求定义</a:t>
            </a:r>
          </a:p>
          <a:p>
            <a:pPr lvl="1">
              <a:buClr>
                <a:schemeClr val="hlink"/>
              </a:buClr>
              <a:buFont typeface="Wingdings" panose="05000000000000000000" pitchFamily="2" charset="2"/>
              <a:buAutoNum type="alphaLcPeriod"/>
            </a:pPr>
            <a:r>
              <a:rPr lang="zh-CN" altLang="zh-CN" sz="2400" b="0" dirty="0">
                <a:solidFill>
                  <a:schemeClr val="tx1"/>
                </a:solidFill>
              </a:rPr>
              <a:t>熟练掌握正确定义用户要求的技术</a:t>
            </a:r>
          </a:p>
          <a:p>
            <a:pPr lvl="1">
              <a:buClr>
                <a:schemeClr val="hlink"/>
              </a:buClr>
              <a:buFont typeface="Wingdings" panose="05000000000000000000" pitchFamily="2" charset="2"/>
              <a:buAutoNum type="alphaLcPeriod"/>
            </a:pPr>
            <a:r>
              <a:rPr lang="zh-CN" altLang="zh-CN" sz="2400" b="0" dirty="0">
                <a:solidFill>
                  <a:schemeClr val="tx1"/>
                </a:solidFill>
              </a:rPr>
              <a:t>熟练使用和指导他人使用定义软件需求的支持工具</a:t>
            </a:r>
          </a:p>
          <a:p>
            <a:pPr lvl="1">
              <a:buClr>
                <a:schemeClr val="hlink"/>
              </a:buClr>
              <a:buFont typeface="Wingdings" panose="05000000000000000000" pitchFamily="2" charset="2"/>
              <a:buAutoNum type="alphaLcPeriod"/>
            </a:pPr>
            <a:r>
              <a:rPr lang="zh-CN" altLang="zh-CN" sz="2400" b="0" dirty="0">
                <a:solidFill>
                  <a:schemeClr val="tx1"/>
                </a:solidFill>
              </a:rPr>
              <a:t>重视领导全体开发人员收集和积累有关用户业务领域的各种业务的资料和技术技能 。 </a:t>
            </a:r>
          </a:p>
          <a:p>
            <a:pPr>
              <a:buClr>
                <a:schemeClr val="hlink"/>
              </a:buClr>
              <a:buFont typeface="Wingdings" panose="05000000000000000000" pitchFamily="2" charset="2"/>
              <a:buAutoNum type="arabicPeriod"/>
            </a:pPr>
            <a:r>
              <a:rPr lang="zh-CN" altLang="zh-CN" sz="2800" b="0" dirty="0">
                <a:solidFill>
                  <a:schemeClr val="tx1"/>
                </a:solidFill>
              </a:rPr>
              <a:t>力争不重复劳动</a:t>
            </a:r>
          </a:p>
          <a:p>
            <a:pPr lvl="1">
              <a:buClr>
                <a:schemeClr val="hlink"/>
              </a:buClr>
              <a:buFont typeface="Wingdings" panose="05000000000000000000" pitchFamily="2" charset="2"/>
              <a:buAutoNum type="alphaLcPeriod"/>
            </a:pPr>
            <a:r>
              <a:rPr lang="zh-CN" altLang="zh-CN" sz="2400" b="0" dirty="0">
                <a:solidFill>
                  <a:schemeClr val="tx1"/>
                </a:solidFill>
              </a:rPr>
              <a:t>考虑哪些既有软件可以复用</a:t>
            </a:r>
          </a:p>
          <a:p>
            <a:pPr lvl="1">
              <a:buClr>
                <a:schemeClr val="hlink"/>
              </a:buClr>
              <a:buFont typeface="Wingdings" panose="05000000000000000000" pitchFamily="2" charset="2"/>
              <a:buAutoNum type="alphaLcPeriod"/>
            </a:pPr>
            <a:r>
              <a:rPr lang="zh-CN" altLang="zh-CN" sz="2400" b="0" dirty="0">
                <a:solidFill>
                  <a:schemeClr val="tx1"/>
                </a:solidFill>
              </a:rPr>
              <a:t>在开发过程中，随时考虑所生产软件的复用性。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A079F9E-1159-494B-93AE-D334DF8B4BC0}"/>
              </a:ext>
            </a:extLst>
          </p:cNvPr>
          <p:cNvSpPr>
            <a:spLocks noGrp="1"/>
          </p:cNvSpPr>
          <p:nvPr>
            <p:ph type="sldNum" sz="quarter" idx="12"/>
          </p:nvPr>
        </p:nvSpPr>
        <p:spPr/>
        <p:txBody>
          <a:bodyPr/>
          <a:lstStyle/>
          <a:p>
            <a:r>
              <a:rPr lang="zh-CN" altLang="zh-CN"/>
              <a:t>NO.</a:t>
            </a:r>
            <a:fld id="{ACEB02C6-3A3E-4840-9B8B-323498B21CC1}" type="slidenum">
              <a:rPr lang="zh-CN" altLang="zh-CN"/>
              <a:pPr/>
              <a:t>2</a:t>
            </a:fld>
            <a:endParaRPr lang="zh-CN" altLang="zh-CN"/>
          </a:p>
        </p:txBody>
      </p:sp>
      <p:sp>
        <p:nvSpPr>
          <p:cNvPr id="17410" name="Rectangle 2">
            <a:extLst>
              <a:ext uri="{FF2B5EF4-FFF2-40B4-BE49-F238E27FC236}">
                <a16:creationId xmlns:a16="http://schemas.microsoft.com/office/drawing/2014/main" id="{935524BC-096B-46CE-B857-5B6D006CC8A7}"/>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17411" name="Rectangle 3">
            <a:extLst>
              <a:ext uri="{FF2B5EF4-FFF2-40B4-BE49-F238E27FC236}">
                <a16:creationId xmlns:a16="http://schemas.microsoft.com/office/drawing/2014/main" id="{0FDE3BDF-0966-4805-BFEA-FD5F0F1B3D57}"/>
              </a:ext>
            </a:extLst>
          </p:cNvPr>
          <p:cNvSpPr>
            <a:spLocks noGrp="1" noChangeArrowheads="1"/>
          </p:cNvSpPr>
          <p:nvPr>
            <p:ph type="body" sz="half" idx="1"/>
          </p:nvPr>
        </p:nvSpPr>
        <p:spPr>
          <a:xfrm>
            <a:off x="1775521" y="1416051"/>
            <a:ext cx="2549525" cy="5184775"/>
          </a:xfrm>
          <a:noFill/>
          <a:ln/>
        </p:spPr>
        <p:txBody>
          <a:bodyPr/>
          <a:lstStyle/>
          <a:p>
            <a:pPr marL="0" indent="0">
              <a:lnSpc>
                <a:spcPct val="120000"/>
              </a:lnSpc>
              <a:buClr>
                <a:srgbClr val="0000FF"/>
              </a:buClr>
              <a:buSzPct val="80000"/>
            </a:pPr>
            <a:r>
              <a:rPr lang="zh-CN" altLang="zh-CN" sz="2400" dirty="0">
                <a:solidFill>
                  <a:schemeClr val="hlink"/>
                </a:solidFill>
                <a:ea typeface="黑体" panose="02010609060101010101" pitchFamily="49" charset="-122"/>
              </a:rPr>
              <a:t>代码错</a:t>
            </a:r>
          </a:p>
          <a:p>
            <a:pPr marL="0" indent="0">
              <a:lnSpc>
                <a:spcPct val="120000"/>
              </a:lnSpc>
              <a:buClr>
                <a:srgbClr val="0000FF"/>
              </a:buClr>
              <a:buSzPct val="80000"/>
            </a:pPr>
            <a:r>
              <a:rPr lang="zh-CN" altLang="zh-CN" sz="2400" dirty="0">
                <a:solidFill>
                  <a:schemeClr val="hlink"/>
                </a:solidFill>
                <a:ea typeface="黑体" panose="02010609060101010101" pitchFamily="49" charset="-122"/>
              </a:rPr>
              <a:t>过程错</a:t>
            </a:r>
          </a:p>
          <a:p>
            <a:pPr marL="0" indent="0">
              <a:lnSpc>
                <a:spcPct val="120000"/>
              </a:lnSpc>
              <a:buClr>
                <a:srgbClr val="0000FF"/>
              </a:buClr>
              <a:buSzPct val="80000"/>
            </a:pPr>
            <a:r>
              <a:rPr lang="zh-CN" altLang="zh-CN" sz="2400" dirty="0">
                <a:solidFill>
                  <a:schemeClr val="hlink"/>
                </a:solidFill>
                <a:ea typeface="黑体" panose="02010609060101010101" pitchFamily="49" charset="-122"/>
              </a:rPr>
              <a:t>文档错</a:t>
            </a:r>
          </a:p>
          <a:p>
            <a:pPr marL="0" indent="0">
              <a:lnSpc>
                <a:spcPct val="120000"/>
              </a:lnSpc>
              <a:buClr>
                <a:srgbClr val="0000FF"/>
              </a:buClr>
              <a:buSzPct val="80000"/>
            </a:pPr>
            <a:r>
              <a:rPr lang="zh-CN" altLang="zh-CN" sz="2400" dirty="0">
                <a:solidFill>
                  <a:schemeClr val="hlink"/>
                </a:solidFill>
                <a:ea typeface="黑体" panose="02010609060101010101" pitchFamily="49" charset="-122"/>
              </a:rPr>
              <a:t>软件数据错</a:t>
            </a:r>
          </a:p>
          <a:p>
            <a:pPr marL="0" indent="0">
              <a:lnSpc>
                <a:spcPct val="120000"/>
              </a:lnSpc>
              <a:buClr>
                <a:schemeClr val="tx1"/>
              </a:buClr>
              <a:buNone/>
            </a:pPr>
            <a:r>
              <a:rPr lang="zh-CN" altLang="zh-CN" sz="2400" dirty="0">
                <a:ea typeface="黑体" panose="02010609060101010101" pitchFamily="49" charset="-122"/>
              </a:rPr>
              <a:t>根据错误发生的阶段，可进一步划分为：</a:t>
            </a:r>
          </a:p>
        </p:txBody>
      </p:sp>
      <p:sp>
        <p:nvSpPr>
          <p:cNvPr id="17412" name="Rectangle 4">
            <a:extLst>
              <a:ext uri="{FF2B5EF4-FFF2-40B4-BE49-F238E27FC236}">
                <a16:creationId xmlns:a16="http://schemas.microsoft.com/office/drawing/2014/main" id="{9CF2FECD-CFE9-43E9-8A01-86AB0BB5C7D2}"/>
              </a:ext>
            </a:extLst>
          </p:cNvPr>
          <p:cNvSpPr>
            <a:spLocks noChangeArrowheads="1"/>
          </p:cNvSpPr>
          <p:nvPr/>
        </p:nvSpPr>
        <p:spPr bwMode="auto">
          <a:xfrm>
            <a:off x="2316163" y="836614"/>
            <a:ext cx="3338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4. 软件错误分类</a:t>
            </a:r>
          </a:p>
        </p:txBody>
      </p:sp>
      <p:graphicFrame>
        <p:nvGraphicFramePr>
          <p:cNvPr id="17413" name="Object 5">
            <a:extLst>
              <a:ext uri="{FF2B5EF4-FFF2-40B4-BE49-F238E27FC236}">
                <a16:creationId xmlns:a16="http://schemas.microsoft.com/office/drawing/2014/main" id="{4EFEB491-D01E-4A64-8CB6-EB102D467297}"/>
              </a:ext>
            </a:extLst>
          </p:cNvPr>
          <p:cNvGraphicFramePr>
            <a:graphicFrameLocks noGrp="1" noChangeAspect="1"/>
          </p:cNvGraphicFramePr>
          <p:nvPr>
            <p:ph sz="half" idx="2"/>
          </p:nvPr>
        </p:nvGraphicFramePr>
        <p:xfrm>
          <a:off x="4215707" y="728663"/>
          <a:ext cx="6264275" cy="6076950"/>
        </p:xfrm>
        <a:graphic>
          <a:graphicData uri="http://schemas.openxmlformats.org/presentationml/2006/ole">
            <mc:AlternateContent xmlns:mc="http://schemas.openxmlformats.org/markup-compatibility/2006">
              <mc:Choice xmlns:v="urn:schemas-microsoft-com:vml" Requires="v">
                <p:oleObj spid="_x0000_s1029" r:id="rId4" imgW="5306760" imgH="5148360" progId="Visio.Drawing.11">
                  <p:embed/>
                </p:oleObj>
              </mc:Choice>
              <mc:Fallback>
                <p:oleObj r:id="rId4" imgW="5306760" imgH="5148360" progId="Visio.Drawing.11">
                  <p:embed/>
                  <p:pic>
                    <p:nvPicPr>
                      <p:cNvPr id="17413" name="Object 5">
                        <a:extLst>
                          <a:ext uri="{FF2B5EF4-FFF2-40B4-BE49-F238E27FC236}">
                            <a16:creationId xmlns:a16="http://schemas.microsoft.com/office/drawing/2014/main" id="{4EFEB491-D01E-4A64-8CB6-EB102D467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5707" y="728663"/>
                        <a:ext cx="6264275"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7" dur="500"/>
                                        <p:tgtEl>
                                          <p:spTgt spid="1741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blinds(horizontal)">
                                      <p:cBhvr>
                                        <p:cTn id="12"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F493988E-F391-4CAF-8F17-D17C2BBDCAEE}"/>
              </a:ext>
            </a:extLst>
          </p:cNvPr>
          <p:cNvSpPr>
            <a:spLocks noGrp="1"/>
          </p:cNvSpPr>
          <p:nvPr>
            <p:ph type="sldNum" sz="quarter" idx="12"/>
          </p:nvPr>
        </p:nvSpPr>
        <p:spPr/>
        <p:txBody>
          <a:bodyPr/>
          <a:lstStyle/>
          <a:p>
            <a:r>
              <a:rPr lang="zh-CN" altLang="zh-CN"/>
              <a:t>NO.</a:t>
            </a:r>
            <a:fld id="{E09E7A64-AF6E-46FC-B560-800483C6221F}" type="slidenum">
              <a:rPr lang="zh-CN" altLang="zh-CN"/>
              <a:pPr/>
              <a:t>20</a:t>
            </a:fld>
            <a:endParaRPr lang="zh-CN" altLang="zh-CN"/>
          </a:p>
        </p:txBody>
      </p:sp>
      <p:sp>
        <p:nvSpPr>
          <p:cNvPr id="47106" name="Rectangle 2">
            <a:extLst>
              <a:ext uri="{FF2B5EF4-FFF2-40B4-BE49-F238E27FC236}">
                <a16:creationId xmlns:a16="http://schemas.microsoft.com/office/drawing/2014/main" id="{0F89A497-9E80-4058-B56A-E0F8EB63D4CE}"/>
              </a:ext>
            </a:extLst>
          </p:cNvPr>
          <p:cNvSpPr>
            <a:spLocks noGrp="1" noChangeArrowheads="1"/>
          </p:cNvSpPr>
          <p:nvPr>
            <p:ph type="title"/>
          </p:nvPr>
        </p:nvSpPr>
        <p:spPr>
          <a:noFill/>
          <a:ln/>
        </p:spPr>
        <p:txBody>
          <a:bodyPr/>
          <a:lstStyle/>
          <a:p>
            <a:r>
              <a:rPr lang="zh-CN" altLang="zh-CN" sz="3600" b="1">
                <a:effectLst>
                  <a:outerShdw blurRad="38100" dist="38100" dir="2700000" algn="tl">
                    <a:srgbClr val="C0C0C0"/>
                  </a:outerShdw>
                </a:effectLst>
              </a:rPr>
              <a:t>二、软件质量保证的主要任务</a:t>
            </a:r>
          </a:p>
        </p:txBody>
      </p:sp>
      <p:sp>
        <p:nvSpPr>
          <p:cNvPr id="47107" name="Rectangle 3">
            <a:extLst>
              <a:ext uri="{FF2B5EF4-FFF2-40B4-BE49-F238E27FC236}">
                <a16:creationId xmlns:a16="http://schemas.microsoft.com/office/drawing/2014/main" id="{F7DFAA4B-659B-4455-A937-0BD0A5C8BB52}"/>
              </a:ext>
            </a:extLst>
          </p:cNvPr>
          <p:cNvSpPr>
            <a:spLocks noChangeArrowheads="1"/>
          </p:cNvSpPr>
          <p:nvPr/>
        </p:nvSpPr>
        <p:spPr bwMode="auto">
          <a:xfrm>
            <a:off x="667120" y="1396323"/>
            <a:ext cx="8208963"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800100" indent="-11113">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97485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2535238"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3095625"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3552825"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4010025"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4467225"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924425"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pPr>
              <a:buClr>
                <a:schemeClr val="hlink"/>
              </a:buClr>
              <a:buFont typeface="Wingdings" panose="05000000000000000000" pitchFamily="2" charset="2"/>
              <a:buAutoNum type="arabicPeriod" startAt="3"/>
            </a:pPr>
            <a:r>
              <a:rPr lang="zh-CN" altLang="zh-CN" sz="2800" b="0" dirty="0">
                <a:solidFill>
                  <a:schemeClr val="tx1"/>
                </a:solidFill>
              </a:rPr>
              <a:t>掌握开发新软件的方法</a:t>
            </a:r>
          </a:p>
          <a:p>
            <a:pPr lvl="1">
              <a:buClr>
                <a:schemeClr val="hlink"/>
              </a:buClr>
              <a:buFont typeface="Wingdings" panose="05000000000000000000" pitchFamily="2" charset="2"/>
              <a:buAutoNum type="alphaLcPeriod"/>
            </a:pPr>
            <a:r>
              <a:rPr lang="zh-CN" altLang="zh-CN" sz="2400" b="0" dirty="0">
                <a:solidFill>
                  <a:schemeClr val="tx1"/>
                </a:solidFill>
              </a:rPr>
              <a:t>在开发新软件的过程中大力使用和推行软件工程学中所介绍的开发方法和工具。</a:t>
            </a:r>
          </a:p>
          <a:p>
            <a:pPr lvl="1">
              <a:buClr>
                <a:schemeClr val="hlink"/>
              </a:buClr>
              <a:buFont typeface="Wingdings" panose="05000000000000000000" pitchFamily="2" charset="2"/>
              <a:buAutoNum type="alphaLcPeriod"/>
            </a:pPr>
            <a:r>
              <a:rPr lang="zh-CN" altLang="zh-CN" sz="2400" b="0" dirty="0">
                <a:solidFill>
                  <a:schemeClr val="tx1"/>
                </a:solidFill>
              </a:rPr>
              <a:t>使用先进的开发技术：如结构化技术、面向对象技术</a:t>
            </a:r>
          </a:p>
          <a:p>
            <a:pPr lvl="1">
              <a:buClr>
                <a:schemeClr val="hlink"/>
              </a:buClr>
              <a:buFont typeface="Wingdings" panose="05000000000000000000" pitchFamily="2" charset="2"/>
              <a:buAutoNum type="alphaLcPeriod"/>
            </a:pPr>
            <a:r>
              <a:rPr lang="zh-CN" altLang="zh-CN" sz="2400" b="0" dirty="0">
                <a:solidFill>
                  <a:schemeClr val="tx1"/>
                </a:solidFill>
              </a:rPr>
              <a:t>使用数据库技术或网络化技术</a:t>
            </a:r>
          </a:p>
          <a:p>
            <a:pPr lvl="1">
              <a:buClr>
                <a:schemeClr val="hlink"/>
              </a:buClr>
              <a:buFont typeface="Wingdings" panose="05000000000000000000" pitchFamily="2" charset="2"/>
              <a:buAutoNum type="alphaLcPeriod"/>
            </a:pPr>
            <a:r>
              <a:rPr lang="zh-CN" altLang="zh-CN" sz="2400" b="0" dirty="0">
                <a:solidFill>
                  <a:schemeClr val="tx1"/>
                </a:solidFill>
              </a:rPr>
              <a:t>应用开发工具或环境</a:t>
            </a:r>
          </a:p>
          <a:p>
            <a:pPr lvl="1">
              <a:buClr>
                <a:schemeClr val="hlink"/>
              </a:buClr>
              <a:buFont typeface="Wingdings" panose="05000000000000000000" pitchFamily="2" charset="2"/>
              <a:buAutoNum type="alphaLcPeriod"/>
            </a:pPr>
            <a:r>
              <a:rPr lang="zh-CN" altLang="zh-CN" sz="2400" b="0" dirty="0">
                <a:solidFill>
                  <a:schemeClr val="tx1"/>
                </a:solidFill>
              </a:rPr>
              <a:t>改进开发过程</a:t>
            </a:r>
          </a:p>
          <a:p>
            <a:pPr>
              <a:buClr>
                <a:schemeClr val="hlink"/>
              </a:buClr>
              <a:buFont typeface="Wingdings" panose="05000000000000000000" pitchFamily="2" charset="2"/>
              <a:buAutoNum type="arabicPeriod" startAt="4"/>
            </a:pPr>
            <a:r>
              <a:rPr lang="zh-CN" altLang="zh-CN" sz="2800" b="0" dirty="0">
                <a:solidFill>
                  <a:schemeClr val="tx1"/>
                </a:solidFill>
              </a:rPr>
              <a:t>组织外部力量协作的方法</a:t>
            </a:r>
          </a:p>
          <a:p>
            <a:pPr lvl="1">
              <a:buClr>
                <a:schemeClr val="hlink"/>
              </a:buClr>
              <a:buFont typeface="Wingdings" panose="05000000000000000000" pitchFamily="2" charset="2"/>
              <a:buNone/>
            </a:pPr>
            <a:r>
              <a:rPr lang="zh-CN" altLang="zh-CN" sz="2400" b="0" dirty="0">
                <a:solidFill>
                  <a:schemeClr val="tx1"/>
                </a:solidFill>
              </a:rPr>
              <a:t>改善对外部协作部门的开发管理。必须明确规定进度管理、质量管理、交接检查、维护体制等各方面的要求，建立跟踪检查的体制。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4C5FD06-44BF-409B-B078-38E4091FA28A}"/>
              </a:ext>
            </a:extLst>
          </p:cNvPr>
          <p:cNvSpPr>
            <a:spLocks noGrp="1"/>
          </p:cNvSpPr>
          <p:nvPr>
            <p:ph type="sldNum" sz="quarter" idx="12"/>
          </p:nvPr>
        </p:nvSpPr>
        <p:spPr/>
        <p:txBody>
          <a:bodyPr/>
          <a:lstStyle/>
          <a:p>
            <a:r>
              <a:rPr lang="zh-CN" altLang="zh-CN"/>
              <a:t>NO.</a:t>
            </a:r>
            <a:fld id="{8D20BFC4-9CFA-4972-AE98-9037B10A7BAA}" type="slidenum">
              <a:rPr lang="zh-CN" altLang="zh-CN"/>
              <a:pPr/>
              <a:t>21</a:t>
            </a:fld>
            <a:endParaRPr lang="zh-CN" altLang="zh-CN"/>
          </a:p>
        </p:txBody>
      </p:sp>
      <p:sp>
        <p:nvSpPr>
          <p:cNvPr id="48130" name="Rectangle 2">
            <a:extLst>
              <a:ext uri="{FF2B5EF4-FFF2-40B4-BE49-F238E27FC236}">
                <a16:creationId xmlns:a16="http://schemas.microsoft.com/office/drawing/2014/main" id="{390F2345-5974-4F00-A717-E8DCFE4B3BB7}"/>
              </a:ext>
            </a:extLst>
          </p:cNvPr>
          <p:cNvSpPr>
            <a:spLocks noGrp="1" noChangeArrowheads="1"/>
          </p:cNvSpPr>
          <p:nvPr>
            <p:ph type="title"/>
          </p:nvPr>
        </p:nvSpPr>
        <p:spPr>
          <a:noFill/>
          <a:ln/>
        </p:spPr>
        <p:txBody>
          <a:bodyPr/>
          <a:lstStyle/>
          <a:p>
            <a:r>
              <a:rPr lang="zh-CN" altLang="zh-CN" sz="3600" b="1">
                <a:effectLst>
                  <a:outerShdw blurRad="38100" dist="38100" dir="2700000" algn="tl">
                    <a:srgbClr val="C0C0C0"/>
                  </a:outerShdw>
                </a:effectLst>
              </a:rPr>
              <a:t>二、软件质量保证的主要任务</a:t>
            </a:r>
          </a:p>
        </p:txBody>
      </p:sp>
      <p:sp>
        <p:nvSpPr>
          <p:cNvPr id="48131" name="Rectangle 3">
            <a:extLst>
              <a:ext uri="{FF2B5EF4-FFF2-40B4-BE49-F238E27FC236}">
                <a16:creationId xmlns:a16="http://schemas.microsoft.com/office/drawing/2014/main" id="{A66BF4E5-7685-4867-A85D-2349F633A42A}"/>
              </a:ext>
            </a:extLst>
          </p:cNvPr>
          <p:cNvSpPr>
            <a:spLocks noChangeArrowheads="1"/>
          </p:cNvSpPr>
          <p:nvPr/>
        </p:nvSpPr>
        <p:spPr bwMode="auto">
          <a:xfrm>
            <a:off x="1154807" y="1566862"/>
            <a:ext cx="8208963"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pPr>
              <a:buClr>
                <a:schemeClr val="hlink"/>
              </a:buClr>
              <a:buFont typeface="Wingdings" panose="05000000000000000000" pitchFamily="2" charset="2"/>
              <a:buAutoNum type="arabicPeriod" startAt="5"/>
            </a:pPr>
            <a:r>
              <a:rPr lang="zh-CN" altLang="zh-CN" sz="2400" b="0" dirty="0">
                <a:solidFill>
                  <a:schemeClr val="tx1"/>
                </a:solidFill>
              </a:rPr>
              <a:t>排除无效劳动</a:t>
            </a:r>
          </a:p>
          <a:p>
            <a:pPr lvl="1">
              <a:buClr>
                <a:schemeClr val="hlink"/>
              </a:buClr>
              <a:buFont typeface="Wingdings" panose="05000000000000000000" pitchFamily="2" charset="2"/>
              <a:buAutoNum type="alphaLcPeriod"/>
            </a:pPr>
            <a:r>
              <a:rPr lang="zh-CN" altLang="zh-CN" sz="2000" b="0" dirty="0">
                <a:solidFill>
                  <a:schemeClr val="tx1"/>
                </a:solidFill>
              </a:rPr>
              <a:t>最大的无效劳动就是因需求规格说明和设计有误而造成的返工。定量记录返工工作量，收集和分析返工劳动花费数据</a:t>
            </a:r>
          </a:p>
          <a:p>
            <a:pPr lvl="1">
              <a:buClr>
                <a:schemeClr val="hlink"/>
              </a:buClr>
              <a:buFont typeface="Wingdings" panose="05000000000000000000" pitchFamily="2" charset="2"/>
              <a:buAutoNum type="alphaLcPeriod"/>
            </a:pPr>
            <a:r>
              <a:rPr lang="zh-CN" altLang="zh-CN" sz="2000" b="0" dirty="0">
                <a:solidFill>
                  <a:schemeClr val="tx1"/>
                </a:solidFill>
              </a:rPr>
              <a:t>较大的无效劳动是重复劳动，即相似的软件在几个地方同时开发</a:t>
            </a:r>
          </a:p>
          <a:p>
            <a:pPr lvl="1">
              <a:buClr>
                <a:schemeClr val="hlink"/>
              </a:buClr>
              <a:buFont typeface="Wingdings" panose="05000000000000000000" pitchFamily="2" charset="2"/>
              <a:buAutoNum type="alphaLcPeriod"/>
            </a:pPr>
            <a:r>
              <a:rPr lang="zh-CN" altLang="zh-CN" sz="2000" b="0" dirty="0">
                <a:solidFill>
                  <a:schemeClr val="tx1"/>
                </a:solidFill>
              </a:rPr>
              <a:t>建立互相交流、信息往来通畅、具横向交流特征的信息流通网</a:t>
            </a:r>
          </a:p>
          <a:p>
            <a:pPr>
              <a:buClr>
                <a:schemeClr val="hlink"/>
              </a:buClr>
              <a:buFont typeface="Wingdings" panose="05000000000000000000" pitchFamily="2" charset="2"/>
              <a:buAutoNum type="arabicPeriod" startAt="6"/>
            </a:pPr>
            <a:r>
              <a:rPr lang="zh-CN" altLang="zh-CN" sz="2400" b="0" dirty="0">
                <a:solidFill>
                  <a:schemeClr val="tx1"/>
                </a:solidFill>
              </a:rPr>
              <a:t>发挥每个开发者的能力</a:t>
            </a:r>
          </a:p>
          <a:p>
            <a:pPr lvl="1">
              <a:buClr>
                <a:schemeClr val="hlink"/>
              </a:buClr>
              <a:buFont typeface="Wingdings" panose="05000000000000000000" pitchFamily="2" charset="2"/>
              <a:buAutoNum type="alphaLcPeriod"/>
            </a:pPr>
            <a:r>
              <a:rPr lang="zh-CN" altLang="zh-CN" sz="2000" b="0" dirty="0">
                <a:solidFill>
                  <a:schemeClr val="tx1"/>
                </a:solidFill>
              </a:rPr>
              <a:t>软件生产是人的智能生产活动，它依赖于人的能力和开发组织团队的能力。</a:t>
            </a:r>
          </a:p>
          <a:p>
            <a:pPr lvl="1">
              <a:buClr>
                <a:schemeClr val="hlink"/>
              </a:buClr>
              <a:buFont typeface="Wingdings" panose="05000000000000000000" pitchFamily="2" charset="2"/>
              <a:buAutoNum type="alphaLcPeriod"/>
            </a:pPr>
            <a:r>
              <a:rPr lang="zh-CN" altLang="zh-CN" sz="2000" b="0" dirty="0">
                <a:solidFill>
                  <a:schemeClr val="tx1"/>
                </a:solidFill>
              </a:rPr>
              <a:t>开发者必须有学习各专业业务知识、生产技术和管理技术的能动性。</a:t>
            </a:r>
          </a:p>
          <a:p>
            <a:pPr lvl="1">
              <a:buClr>
                <a:schemeClr val="hlink"/>
              </a:buClr>
              <a:buFont typeface="Wingdings" panose="05000000000000000000" pitchFamily="2" charset="2"/>
              <a:buAutoNum type="alphaLcPeriod"/>
            </a:pPr>
            <a:r>
              <a:rPr lang="zh-CN" altLang="zh-CN" sz="2000" b="0" dirty="0">
                <a:solidFill>
                  <a:schemeClr val="tx1"/>
                </a:solidFill>
              </a:rPr>
              <a:t>管理者或产品服务者要制定技术培训计划、技术水平标准，以及适用于将来需要的中长期技术培训计划。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0D74E10-E2DB-435A-AD3E-3154AC24A944}"/>
              </a:ext>
            </a:extLst>
          </p:cNvPr>
          <p:cNvSpPr>
            <a:spLocks noGrp="1"/>
          </p:cNvSpPr>
          <p:nvPr>
            <p:ph type="sldNum" sz="quarter" idx="12"/>
          </p:nvPr>
        </p:nvSpPr>
        <p:spPr/>
        <p:txBody>
          <a:bodyPr/>
          <a:lstStyle/>
          <a:p>
            <a:r>
              <a:rPr lang="zh-CN" altLang="zh-CN"/>
              <a:t>NO.</a:t>
            </a:r>
            <a:fld id="{DBE2114D-08B0-4570-9CB7-384312AC805C}" type="slidenum">
              <a:rPr lang="zh-CN" altLang="zh-CN"/>
              <a:pPr/>
              <a:t>22</a:t>
            </a:fld>
            <a:endParaRPr lang="zh-CN" altLang="zh-CN"/>
          </a:p>
        </p:txBody>
      </p:sp>
      <p:sp>
        <p:nvSpPr>
          <p:cNvPr id="49154" name="Rectangle 2">
            <a:extLst>
              <a:ext uri="{FF2B5EF4-FFF2-40B4-BE49-F238E27FC236}">
                <a16:creationId xmlns:a16="http://schemas.microsoft.com/office/drawing/2014/main" id="{28121080-ED1D-4470-8CC6-B8946D4348E7}"/>
              </a:ext>
            </a:extLst>
          </p:cNvPr>
          <p:cNvSpPr>
            <a:spLocks noGrp="1" noChangeArrowheads="1"/>
          </p:cNvSpPr>
          <p:nvPr>
            <p:ph type="title"/>
          </p:nvPr>
        </p:nvSpPr>
        <p:spPr>
          <a:noFill/>
          <a:ln/>
        </p:spPr>
        <p:txBody>
          <a:bodyPr/>
          <a:lstStyle/>
          <a:p>
            <a:r>
              <a:rPr lang="zh-CN" altLang="zh-CN" sz="3600" b="1">
                <a:effectLst>
                  <a:outerShdw blurRad="38100" dist="38100" dir="2700000" algn="tl">
                    <a:srgbClr val="C0C0C0"/>
                  </a:outerShdw>
                </a:effectLst>
              </a:rPr>
              <a:t>二、软件质量保证的主要任务</a:t>
            </a:r>
          </a:p>
        </p:txBody>
      </p:sp>
      <p:sp>
        <p:nvSpPr>
          <p:cNvPr id="49155" name="Rectangle 3">
            <a:extLst>
              <a:ext uri="{FF2B5EF4-FFF2-40B4-BE49-F238E27FC236}">
                <a16:creationId xmlns:a16="http://schemas.microsoft.com/office/drawing/2014/main" id="{28310813-8C9C-4F2A-ACF7-88D122000601}"/>
              </a:ext>
            </a:extLst>
          </p:cNvPr>
          <p:cNvSpPr>
            <a:spLocks noChangeArrowheads="1"/>
          </p:cNvSpPr>
          <p:nvPr/>
        </p:nvSpPr>
        <p:spPr bwMode="auto">
          <a:xfrm>
            <a:off x="838200" y="1566862"/>
            <a:ext cx="820896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pPr>
              <a:buClr>
                <a:schemeClr val="hlink"/>
              </a:buClr>
              <a:buFont typeface="Wingdings" panose="05000000000000000000" pitchFamily="2" charset="2"/>
              <a:buAutoNum type="arabicPeriod" startAt="7"/>
            </a:pPr>
            <a:r>
              <a:rPr lang="zh-CN" altLang="zh-CN" sz="2800" b="0" dirty="0">
                <a:solidFill>
                  <a:schemeClr val="tx1"/>
                </a:solidFill>
              </a:rPr>
              <a:t>提高软件开发的工程能力</a:t>
            </a:r>
          </a:p>
          <a:p>
            <a:pPr lvl="1">
              <a:buClr>
                <a:schemeClr val="hlink"/>
              </a:buClr>
              <a:buFont typeface="Wingdings" panose="05000000000000000000" pitchFamily="2" charset="2"/>
              <a:buAutoNum type="alphaLcPeriod"/>
            </a:pPr>
            <a:r>
              <a:rPr lang="zh-CN" altLang="zh-CN" sz="2400" b="0" dirty="0">
                <a:solidFill>
                  <a:schemeClr val="tx1"/>
                </a:solidFill>
              </a:rPr>
              <a:t>要想生产出高质量的软件产品必须有高水平的软件工程能力。</a:t>
            </a:r>
          </a:p>
          <a:p>
            <a:pPr lvl="1">
              <a:buClr>
                <a:schemeClr val="hlink"/>
              </a:buClr>
              <a:buFont typeface="Wingdings" panose="05000000000000000000" pitchFamily="2" charset="2"/>
              <a:buAutoNum type="alphaLcPeriod"/>
            </a:pPr>
            <a:r>
              <a:rPr lang="zh-CN" altLang="zh-CN" sz="2400" b="0" dirty="0">
                <a:solidFill>
                  <a:schemeClr val="tx1"/>
                </a:solidFill>
              </a:rPr>
              <a:t>在软件开发环境或软件工具箱的支持下，运用先进的开发技术、工具和管理方法开发软件的能力。 </a:t>
            </a:r>
          </a:p>
          <a:p>
            <a:pPr>
              <a:buClr>
                <a:schemeClr val="hlink"/>
              </a:buClr>
              <a:buFont typeface="Wingdings" panose="05000000000000000000" pitchFamily="2" charset="2"/>
              <a:buAutoNum type="arabicPeriod" startAt="8"/>
            </a:pPr>
            <a:r>
              <a:rPr lang="zh-CN" altLang="zh-CN" sz="2800" b="0" dirty="0">
                <a:solidFill>
                  <a:schemeClr val="tx1"/>
                </a:solidFill>
              </a:rPr>
              <a:t>提高计划和管理质量能力</a:t>
            </a:r>
          </a:p>
          <a:p>
            <a:pPr lvl="1">
              <a:buClr>
                <a:schemeClr val="hlink"/>
              </a:buClr>
              <a:buFont typeface="Wingdings" panose="05000000000000000000" pitchFamily="2" charset="2"/>
              <a:buAutoNum type="alphaLcPeriod"/>
            </a:pPr>
            <a:r>
              <a:rPr lang="zh-CN" altLang="zh-CN" sz="2400" b="0" dirty="0">
                <a:solidFill>
                  <a:schemeClr val="tx1"/>
                </a:solidFill>
              </a:rPr>
              <a:t>项目开发初期计划阶段的项目计划评价</a:t>
            </a:r>
          </a:p>
          <a:p>
            <a:pPr lvl="1">
              <a:buClr>
                <a:schemeClr val="hlink"/>
              </a:buClr>
              <a:buFont typeface="Wingdings" panose="05000000000000000000" pitchFamily="2" charset="2"/>
              <a:buAutoNum type="alphaLcPeriod"/>
            </a:pPr>
            <a:r>
              <a:rPr lang="zh-CN" altLang="zh-CN" sz="2400" b="0" dirty="0">
                <a:solidFill>
                  <a:schemeClr val="tx1"/>
                </a:solidFill>
              </a:rPr>
              <a:t>计划执行过程中及计划完成报告的评价</a:t>
            </a:r>
          </a:p>
          <a:p>
            <a:pPr lvl="1">
              <a:buClr>
                <a:schemeClr val="hlink"/>
              </a:buClr>
              <a:buFont typeface="Wingdings" panose="05000000000000000000" pitchFamily="2" charset="2"/>
              <a:buAutoNum type="alphaLcPeriod"/>
            </a:pPr>
            <a:r>
              <a:rPr lang="zh-CN" altLang="zh-CN" sz="2400" b="0" dirty="0">
                <a:solidFill>
                  <a:schemeClr val="tx1"/>
                </a:solidFill>
              </a:rPr>
              <a:t>将评价、评审工作在工程实施之前就列入整个开发工程的工程计划中</a:t>
            </a:r>
          </a:p>
          <a:p>
            <a:pPr lvl="1">
              <a:buClr>
                <a:schemeClr val="hlink"/>
              </a:buClr>
              <a:buFont typeface="Wingdings" panose="05000000000000000000" pitchFamily="2" charset="2"/>
              <a:buAutoNum type="alphaLcPeriod"/>
            </a:pPr>
            <a:r>
              <a:rPr lang="zh-CN" altLang="zh-CN" sz="2400" b="0" dirty="0">
                <a:solidFill>
                  <a:schemeClr val="tx1"/>
                </a:solidFill>
              </a:rPr>
              <a:t>提高软件开发项目管理的精确度</a:t>
            </a:r>
            <a:endParaRPr lang="zh-CN" altLang="zh-CN" b="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46276247-CB4E-47CC-9C14-8028CAC22F38}"/>
              </a:ext>
            </a:extLst>
          </p:cNvPr>
          <p:cNvSpPr>
            <a:spLocks noGrp="1"/>
          </p:cNvSpPr>
          <p:nvPr>
            <p:ph type="sldNum" sz="quarter" idx="12"/>
          </p:nvPr>
        </p:nvSpPr>
        <p:spPr/>
        <p:txBody>
          <a:bodyPr/>
          <a:lstStyle/>
          <a:p>
            <a:r>
              <a:rPr lang="zh-CN" altLang="zh-CN"/>
              <a:t>NO.</a:t>
            </a:r>
            <a:fld id="{375B69AF-7A52-4978-A8CA-F457D70BA11E}" type="slidenum">
              <a:rPr lang="zh-CN" altLang="zh-CN"/>
              <a:pPr/>
              <a:t>23</a:t>
            </a:fld>
            <a:endParaRPr lang="zh-CN" altLang="zh-CN"/>
          </a:p>
        </p:txBody>
      </p:sp>
      <p:sp>
        <p:nvSpPr>
          <p:cNvPr id="50179" name="Rectangle 3">
            <a:extLst>
              <a:ext uri="{FF2B5EF4-FFF2-40B4-BE49-F238E27FC236}">
                <a16:creationId xmlns:a16="http://schemas.microsoft.com/office/drawing/2014/main" id="{210DA169-FA0B-4DC6-A872-36374599DB5D}"/>
              </a:ext>
            </a:extLst>
          </p:cNvPr>
          <p:cNvSpPr>
            <a:spLocks noGrp="1" noChangeArrowheads="1"/>
          </p:cNvSpPr>
          <p:nvPr>
            <p:ph type="body" idx="1"/>
          </p:nvPr>
        </p:nvSpPr>
        <p:spPr/>
        <p:txBody>
          <a:bodyPr/>
          <a:lstStyle/>
          <a:p>
            <a:pPr>
              <a:buClr>
                <a:schemeClr val="hlink"/>
              </a:buClr>
              <a:buFont typeface="Wingdings" panose="05000000000000000000" pitchFamily="2" charset="2"/>
              <a:buNone/>
            </a:pPr>
            <a:r>
              <a:rPr lang="zh-CN" altLang="zh-CN"/>
              <a:t>软件质量保证的重要性可以归结为：</a:t>
            </a:r>
          </a:p>
          <a:p>
            <a:pPr>
              <a:buClr>
                <a:schemeClr val="hlink"/>
              </a:buClr>
            </a:pPr>
            <a:r>
              <a:rPr lang="zh-CN" altLang="zh-CN">
                <a:solidFill>
                  <a:srgbClr val="0033CC"/>
                </a:solidFill>
              </a:rPr>
              <a:t>质量是生存的保障</a:t>
            </a:r>
          </a:p>
          <a:p>
            <a:pPr>
              <a:buClr>
                <a:schemeClr val="hlink"/>
              </a:buClr>
            </a:pPr>
            <a:r>
              <a:rPr lang="zh-CN" altLang="zh-CN">
                <a:solidFill>
                  <a:srgbClr val="0033CC"/>
                </a:solidFill>
              </a:rPr>
              <a:t>质量是降低成本的基础</a:t>
            </a:r>
          </a:p>
          <a:p>
            <a:pPr>
              <a:buClr>
                <a:schemeClr val="hlink"/>
              </a:buClr>
            </a:pPr>
            <a:r>
              <a:rPr lang="zh-CN" altLang="zh-CN">
                <a:solidFill>
                  <a:srgbClr val="0033CC"/>
                </a:solidFill>
              </a:rPr>
              <a:t>质量是竞争的先决条件</a:t>
            </a:r>
          </a:p>
          <a:p>
            <a:pPr>
              <a:buClr>
                <a:schemeClr val="hlink"/>
              </a:buClr>
            </a:pPr>
            <a:r>
              <a:rPr lang="zh-CN" altLang="zh-CN">
                <a:solidFill>
                  <a:srgbClr val="0033CC"/>
                </a:solidFill>
              </a:rPr>
              <a:t>质量是与国际接轨的需要</a:t>
            </a:r>
          </a:p>
          <a:p>
            <a:pPr>
              <a:buClr>
                <a:schemeClr val="hlink"/>
              </a:buClr>
            </a:pPr>
            <a:r>
              <a:rPr lang="zh-CN" altLang="zh-CN">
                <a:solidFill>
                  <a:srgbClr val="0033CC"/>
                </a:solidFill>
              </a:rPr>
              <a:t>质量是维护用户和增加利润的必要保障</a:t>
            </a:r>
          </a:p>
          <a:p>
            <a:pPr>
              <a:buClr>
                <a:schemeClr val="hlink"/>
              </a:buClr>
            </a:pPr>
            <a:r>
              <a:rPr lang="zh-CN" altLang="zh-CN">
                <a:solidFill>
                  <a:srgbClr val="0033CC"/>
                </a:solidFill>
              </a:rPr>
              <a:t>质量是世界级企业的标志</a:t>
            </a:r>
          </a:p>
          <a:p>
            <a:pPr>
              <a:buClr>
                <a:schemeClr val="hlink"/>
              </a:buClr>
            </a:pPr>
            <a:endParaRPr lang="zh-CN" altLang="zh-CN">
              <a:solidFill>
                <a:srgbClr val="0033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F591A15-223D-4E48-8976-9F830ED90C74}"/>
              </a:ext>
            </a:extLst>
          </p:cNvPr>
          <p:cNvSpPr>
            <a:spLocks noGrp="1"/>
          </p:cNvSpPr>
          <p:nvPr>
            <p:ph type="sldNum" sz="quarter" idx="12"/>
          </p:nvPr>
        </p:nvSpPr>
        <p:spPr/>
        <p:txBody>
          <a:bodyPr/>
          <a:lstStyle/>
          <a:p>
            <a:r>
              <a:rPr lang="zh-CN" altLang="zh-CN"/>
              <a:t>NO.</a:t>
            </a:r>
            <a:fld id="{735AAE08-A712-44D5-A3B6-0B52F3A7FE28}" type="slidenum">
              <a:rPr lang="zh-CN" altLang="zh-CN"/>
              <a:pPr/>
              <a:t>24</a:t>
            </a:fld>
            <a:endParaRPr lang="zh-CN" altLang="zh-CN"/>
          </a:p>
        </p:txBody>
      </p:sp>
      <p:sp>
        <p:nvSpPr>
          <p:cNvPr id="52226" name="Rectangle 2">
            <a:extLst>
              <a:ext uri="{FF2B5EF4-FFF2-40B4-BE49-F238E27FC236}">
                <a16:creationId xmlns:a16="http://schemas.microsoft.com/office/drawing/2014/main" id="{A4A5375C-C814-4D3E-A6B6-675612F737EB}"/>
              </a:ext>
            </a:extLst>
          </p:cNvPr>
          <p:cNvSpPr>
            <a:spLocks noGrp="1" noChangeArrowheads="1"/>
          </p:cNvSpPr>
          <p:nvPr>
            <p:ph type="title"/>
          </p:nvPr>
        </p:nvSpPr>
        <p:spPr>
          <a:xfrm>
            <a:off x="1524001" y="7939"/>
            <a:ext cx="8640763" cy="720725"/>
          </a:xfrm>
          <a:noFill/>
          <a:ln/>
        </p:spPr>
        <p:txBody>
          <a:bodyPr/>
          <a:lstStyle/>
          <a:p>
            <a:r>
              <a:rPr lang="zh-CN" altLang="zh-CN" sz="3200" b="1">
                <a:effectLst>
                  <a:outerShdw blurRad="38100" dist="38100" dir="2700000" algn="tl">
                    <a:srgbClr val="C0C0C0"/>
                  </a:outerShdw>
                </a:effectLst>
              </a:rPr>
              <a:t>三、</a:t>
            </a:r>
            <a:r>
              <a:rPr lang="zh-CN" altLang="zh-CN" sz="3200" b="1">
                <a:solidFill>
                  <a:schemeClr val="tx2"/>
                </a:solidFill>
                <a:latin typeface="黑体" panose="02010609060101010101" pitchFamily="49" charset="-122"/>
              </a:rPr>
              <a:t>软件质量及软件质量保证的标准化</a:t>
            </a:r>
          </a:p>
        </p:txBody>
      </p:sp>
      <p:sp>
        <p:nvSpPr>
          <p:cNvPr id="52227" name="Rectangle 3">
            <a:extLst>
              <a:ext uri="{FF2B5EF4-FFF2-40B4-BE49-F238E27FC236}">
                <a16:creationId xmlns:a16="http://schemas.microsoft.com/office/drawing/2014/main" id="{AE2F9EBD-F47B-463E-9009-C752323D4F85}"/>
              </a:ext>
            </a:extLst>
          </p:cNvPr>
          <p:cNvSpPr>
            <a:spLocks noChangeArrowheads="1"/>
          </p:cNvSpPr>
          <p:nvPr/>
        </p:nvSpPr>
        <p:spPr bwMode="auto">
          <a:xfrm>
            <a:off x="1919288" y="1016001"/>
            <a:ext cx="820896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r>
              <a:rPr lang="zh-CN" altLang="zh-CN" sz="2800" b="0" dirty="0">
                <a:solidFill>
                  <a:schemeClr val="tx1"/>
                </a:solidFill>
              </a:rPr>
              <a:t>质量管理的意义</a:t>
            </a:r>
          </a:p>
          <a:p>
            <a:r>
              <a:rPr lang="zh-CN" altLang="zh-CN" sz="2800" b="0" dirty="0">
                <a:solidFill>
                  <a:schemeClr val="tx1"/>
                </a:solidFill>
              </a:rPr>
              <a:t>质量管理包括</a:t>
            </a:r>
          </a:p>
          <a:p>
            <a:pPr lvl="1">
              <a:buFont typeface="Wingdings" panose="05000000000000000000" pitchFamily="2" charset="2"/>
              <a:buAutoNum type="arabicPeriod"/>
            </a:pPr>
            <a:r>
              <a:rPr lang="zh-CN" altLang="zh-CN" sz="2400" dirty="0">
                <a:solidFill>
                  <a:schemeClr val="tx1"/>
                </a:solidFill>
              </a:rPr>
              <a:t>质量计划：</a:t>
            </a:r>
            <a:r>
              <a:rPr lang="zh-CN" altLang="zh-CN" sz="2400" b="0" dirty="0">
                <a:solidFill>
                  <a:schemeClr val="tx1"/>
                </a:solidFill>
              </a:rPr>
              <a:t>结合各个公司的质量方针，产品描述以及质量标准和规则通过收益、成本分析和流程设计等工具制定出来实施方略</a:t>
            </a:r>
          </a:p>
          <a:p>
            <a:pPr lvl="1">
              <a:buFont typeface="Wingdings" panose="05000000000000000000" pitchFamily="2" charset="2"/>
              <a:buAutoNum type="arabicPeriod"/>
            </a:pPr>
            <a:r>
              <a:rPr lang="zh-CN" altLang="zh-CN" sz="2400" dirty="0">
                <a:solidFill>
                  <a:schemeClr val="tx1"/>
                </a:solidFill>
              </a:rPr>
              <a:t>质量保证：</a:t>
            </a:r>
            <a:r>
              <a:rPr lang="zh-CN" altLang="zh-CN" sz="2400" b="0" dirty="0">
                <a:solidFill>
                  <a:schemeClr val="tx1"/>
                </a:solidFill>
              </a:rPr>
              <a:t>贯穿整个项目全生命周期的有计划和有系统的活动，经常性地针对整个项目质量计划的执行情况进行评估、检查与改进等工作，向管理者、顾客或其他方提供信任，确保项目质量与计划保持一致。</a:t>
            </a:r>
          </a:p>
          <a:p>
            <a:pPr lvl="1">
              <a:buFont typeface="Wingdings" panose="05000000000000000000" pitchFamily="2" charset="2"/>
              <a:buAutoNum type="arabicPeriod"/>
            </a:pPr>
            <a:r>
              <a:rPr lang="zh-CN" altLang="zh-CN" sz="2400" dirty="0">
                <a:solidFill>
                  <a:schemeClr val="tx1"/>
                </a:solidFill>
              </a:rPr>
              <a:t>质量控制：</a:t>
            </a:r>
            <a:r>
              <a:rPr lang="zh-CN" altLang="zh-CN" sz="2400" b="0" dirty="0">
                <a:solidFill>
                  <a:schemeClr val="tx1"/>
                </a:solidFill>
              </a:rPr>
              <a:t>对阶段性的成果进行检测、验证，为质量保证提供参考依据，它是一个PDCA循环过程。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6355CE1-232B-4DC3-970D-05678F01BD41}"/>
              </a:ext>
            </a:extLst>
          </p:cNvPr>
          <p:cNvSpPr>
            <a:spLocks noGrp="1"/>
          </p:cNvSpPr>
          <p:nvPr>
            <p:ph type="sldNum" sz="quarter" idx="12"/>
          </p:nvPr>
        </p:nvSpPr>
        <p:spPr/>
        <p:txBody>
          <a:bodyPr/>
          <a:lstStyle/>
          <a:p>
            <a:r>
              <a:rPr lang="zh-CN" altLang="zh-CN"/>
              <a:t>NO.</a:t>
            </a:r>
            <a:fld id="{254D5E9E-C92F-4837-A22C-70CED6BA80D5}" type="slidenum">
              <a:rPr lang="zh-CN" altLang="zh-CN"/>
              <a:pPr/>
              <a:t>25</a:t>
            </a:fld>
            <a:endParaRPr lang="zh-CN" altLang="zh-CN"/>
          </a:p>
        </p:txBody>
      </p:sp>
      <p:sp>
        <p:nvSpPr>
          <p:cNvPr id="53250" name="Rectangle 2">
            <a:extLst>
              <a:ext uri="{FF2B5EF4-FFF2-40B4-BE49-F238E27FC236}">
                <a16:creationId xmlns:a16="http://schemas.microsoft.com/office/drawing/2014/main" id="{D8E04351-8347-4ADB-A6E5-C34C27466459}"/>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三、</a:t>
            </a:r>
            <a:r>
              <a:rPr lang="zh-CN" altLang="zh-CN" sz="3200" b="1">
                <a:solidFill>
                  <a:schemeClr val="tx2"/>
                </a:solidFill>
                <a:latin typeface="黑体" panose="02010609060101010101" pitchFamily="49" charset="-122"/>
              </a:rPr>
              <a:t>软件质量及软件质量保证的标准化</a:t>
            </a:r>
          </a:p>
        </p:txBody>
      </p:sp>
      <p:sp>
        <p:nvSpPr>
          <p:cNvPr id="53251" name="Text Box 3">
            <a:extLst>
              <a:ext uri="{FF2B5EF4-FFF2-40B4-BE49-F238E27FC236}">
                <a16:creationId xmlns:a16="http://schemas.microsoft.com/office/drawing/2014/main" id="{8B33D71A-EFBC-482B-9755-37DCD121689B}"/>
              </a:ext>
            </a:extLst>
          </p:cNvPr>
          <p:cNvSpPr txBox="1">
            <a:spLocks noChangeArrowheads="1"/>
          </p:cNvSpPr>
          <p:nvPr/>
        </p:nvSpPr>
        <p:spPr bwMode="auto">
          <a:xfrm>
            <a:off x="401637" y="1349799"/>
            <a:ext cx="8208963" cy="51891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3366FF"/>
              </a:buClr>
              <a:buFont typeface="Wingdings" panose="05000000000000000000" pitchFamily="2" charset="2"/>
              <a:buChar char="l"/>
            </a:pPr>
            <a:r>
              <a:rPr lang="zh-CN" altLang="zh-CN" sz="2400" dirty="0">
                <a:latin typeface="Times New Roman" panose="02020603050405020304" pitchFamily="18" charset="0"/>
              </a:rPr>
              <a:t>PDCA循环过程（美国质量管理专家</a:t>
            </a:r>
            <a:r>
              <a:rPr lang="zh-CN" altLang="zh-CN" sz="2400" dirty="0">
                <a:latin typeface="Times New Roman" panose="02020603050405020304" pitchFamily="18" charset="0"/>
                <a:hlinkClick r:id="rId3" tooltip="戴明">
                  <a:extLst>
                    <a:ext uri="{A12FA001-AC4F-418D-AE19-62706E023703}">
                      <ahyp:hlinkClr xmlns:ahyp="http://schemas.microsoft.com/office/drawing/2018/hyperlinkcolor" val="tx"/>
                    </a:ext>
                  </a:extLst>
                </a:hlinkClick>
              </a:rPr>
              <a:t>戴明</a:t>
            </a:r>
            <a:r>
              <a:rPr lang="zh-CN" altLang="zh-CN" sz="2400" dirty="0">
                <a:latin typeface="Times New Roman" panose="02020603050405020304" pitchFamily="18" charset="0"/>
              </a:rPr>
              <a:t>W.E.Deming 于20世纪50年代初提出的 ）</a:t>
            </a:r>
          </a:p>
          <a:p>
            <a:pPr>
              <a:spcBef>
                <a:spcPct val="50000"/>
              </a:spcBef>
              <a:buClr>
                <a:srgbClr val="3366FF"/>
              </a:buClr>
              <a:buFont typeface="Wingdings" panose="05000000000000000000" pitchFamily="2" charset="2"/>
              <a:buChar char="l"/>
            </a:pPr>
            <a:r>
              <a:rPr lang="zh-CN" altLang="zh-CN" sz="2400" dirty="0">
                <a:latin typeface="Times New Roman" panose="02020603050405020304" pitchFamily="18" charset="0"/>
              </a:rPr>
              <a:t>PDCA循环中四个字母的含义： </a:t>
            </a:r>
          </a:p>
          <a:p>
            <a:pPr lvl="1">
              <a:spcBef>
                <a:spcPct val="20000"/>
              </a:spcBef>
              <a:buClr>
                <a:srgbClr val="3366FF"/>
              </a:buClr>
              <a:buFont typeface="Wingdings" panose="05000000000000000000" pitchFamily="2" charset="2"/>
              <a:buAutoNum type="arabicPeriod"/>
            </a:pPr>
            <a:r>
              <a:rPr lang="zh-CN" altLang="zh-CN" sz="2400" dirty="0">
                <a:latin typeface="Times New Roman" panose="02020603050405020304" pitchFamily="18" charset="0"/>
              </a:rPr>
              <a:t>P（Plan）--计划，确定方针和目标，确定活动计划； </a:t>
            </a:r>
          </a:p>
          <a:p>
            <a:pPr lvl="1">
              <a:spcBef>
                <a:spcPct val="20000"/>
              </a:spcBef>
              <a:buClr>
                <a:srgbClr val="3366FF"/>
              </a:buClr>
              <a:buFont typeface="Wingdings" panose="05000000000000000000" pitchFamily="2" charset="2"/>
              <a:buAutoNum type="arabicPeriod"/>
            </a:pPr>
            <a:r>
              <a:rPr lang="zh-CN" altLang="zh-CN" sz="2400" dirty="0">
                <a:latin typeface="Times New Roman" panose="02020603050405020304" pitchFamily="18" charset="0"/>
              </a:rPr>
              <a:t>D（Do）--执行，实地去做，实现计划中的内容； </a:t>
            </a:r>
          </a:p>
          <a:p>
            <a:pPr lvl="1">
              <a:spcBef>
                <a:spcPct val="20000"/>
              </a:spcBef>
              <a:buClr>
                <a:srgbClr val="3366FF"/>
              </a:buClr>
              <a:buFont typeface="Wingdings" panose="05000000000000000000" pitchFamily="2" charset="2"/>
              <a:buAutoNum type="arabicPeriod"/>
            </a:pPr>
            <a:r>
              <a:rPr lang="zh-CN" altLang="zh-CN" sz="2400" dirty="0">
                <a:latin typeface="Times New Roman" panose="02020603050405020304" pitchFamily="18" charset="0"/>
              </a:rPr>
              <a:t>C（Check）--检查，总结执行计划的结果，注意效果，找出问题； </a:t>
            </a:r>
          </a:p>
          <a:p>
            <a:pPr lvl="1">
              <a:spcBef>
                <a:spcPct val="20000"/>
              </a:spcBef>
              <a:buClr>
                <a:srgbClr val="3366FF"/>
              </a:buClr>
              <a:buFont typeface="Wingdings" panose="05000000000000000000" pitchFamily="2" charset="2"/>
              <a:buAutoNum type="arabicPeriod"/>
            </a:pPr>
            <a:r>
              <a:rPr lang="zh-CN" altLang="zh-CN" sz="2400" dirty="0">
                <a:latin typeface="Times New Roman" panose="02020603050405020304" pitchFamily="18" charset="0"/>
              </a:rPr>
              <a:t>A（Action）--行动，对总结检查的结果进行处理，成功的经验加以肯定并适当推广、标准化；失败的教训加以总结，以免重现，未解决的问题放到下一个PDCA循环。 </a:t>
            </a:r>
          </a:p>
          <a:p>
            <a:pPr>
              <a:spcBef>
                <a:spcPct val="50000"/>
              </a:spcBef>
              <a:buClr>
                <a:srgbClr val="3366FF"/>
              </a:buClr>
              <a:buFont typeface="Wingdings" panose="05000000000000000000" pitchFamily="2" charset="2"/>
              <a:buChar char="l"/>
            </a:pPr>
            <a:endParaRPr lang="zh-CN" altLang="zh-CN" sz="2400" dirty="0">
              <a:latin typeface="Times New Roman" panose="02020603050405020304" pitchFamily="18" charset="0"/>
            </a:endParaRPr>
          </a:p>
        </p:txBody>
      </p:sp>
      <p:graphicFrame>
        <p:nvGraphicFramePr>
          <p:cNvPr id="53252" name="Object 4">
            <a:extLst>
              <a:ext uri="{FF2B5EF4-FFF2-40B4-BE49-F238E27FC236}">
                <a16:creationId xmlns:a16="http://schemas.microsoft.com/office/drawing/2014/main" id="{007B6EE2-6040-4707-B92E-E6B737964108}"/>
              </a:ext>
            </a:extLst>
          </p:cNvPr>
          <p:cNvGraphicFramePr>
            <a:graphicFrameLocks noGrp="1" noChangeAspect="1"/>
          </p:cNvGraphicFramePr>
          <p:nvPr>
            <p:ph idx="1"/>
            <p:extLst>
              <p:ext uri="{D42A27DB-BD31-4B8C-83A1-F6EECF244321}">
                <p14:modId xmlns:p14="http://schemas.microsoft.com/office/powerpoint/2010/main" val="4253229336"/>
              </p:ext>
            </p:extLst>
          </p:nvPr>
        </p:nvGraphicFramePr>
        <p:xfrm>
          <a:off x="8695765" y="1604095"/>
          <a:ext cx="2658035" cy="2340260"/>
        </p:xfrm>
        <a:graphic>
          <a:graphicData uri="http://schemas.openxmlformats.org/presentationml/2006/ole">
            <mc:AlternateContent xmlns:mc="http://schemas.openxmlformats.org/markup-compatibility/2006">
              <mc:Choice xmlns:v="urn:schemas-microsoft-com:vml" Requires="v">
                <p:oleObj spid="_x0000_s7173" r:id="rId4" imgW="3964320" imgH="3488040" progId="Visio.Drawing.11">
                  <p:embed/>
                </p:oleObj>
              </mc:Choice>
              <mc:Fallback>
                <p:oleObj r:id="rId4" imgW="3964320" imgH="3488040" progId="Visio.Drawing.11">
                  <p:embed/>
                  <p:pic>
                    <p:nvPicPr>
                      <p:cNvPr id="53252" name="Object 4">
                        <a:extLst>
                          <a:ext uri="{FF2B5EF4-FFF2-40B4-BE49-F238E27FC236}">
                            <a16:creationId xmlns:a16="http://schemas.microsoft.com/office/drawing/2014/main" id="{007B6EE2-6040-4707-B92E-E6B7379641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5765" y="1604095"/>
                        <a:ext cx="2658035" cy="2340260"/>
                      </a:xfrm>
                      <a:prstGeom prst="rect">
                        <a:avLst/>
                      </a:prstGeom>
                      <a:solidFill>
                        <a:srgbClr val="CCFFCC"/>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circle(out)">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a:extLst>
              <a:ext uri="{FF2B5EF4-FFF2-40B4-BE49-F238E27FC236}">
                <a16:creationId xmlns:a16="http://schemas.microsoft.com/office/drawing/2014/main" id="{71FA9F3F-58F4-4E96-B1FB-4883D6F47ECF}"/>
              </a:ext>
            </a:extLst>
          </p:cNvPr>
          <p:cNvSpPr>
            <a:spLocks noGrp="1"/>
          </p:cNvSpPr>
          <p:nvPr>
            <p:ph type="sldNum" sz="quarter" idx="12"/>
          </p:nvPr>
        </p:nvSpPr>
        <p:spPr/>
        <p:txBody>
          <a:bodyPr/>
          <a:lstStyle/>
          <a:p>
            <a:r>
              <a:rPr lang="zh-CN" altLang="zh-CN"/>
              <a:t>NO.</a:t>
            </a:r>
            <a:fld id="{24CA2898-BC44-4161-BD08-6443846A7CEB}" type="slidenum">
              <a:rPr lang="zh-CN" altLang="zh-CN"/>
              <a:pPr/>
              <a:t>26</a:t>
            </a:fld>
            <a:endParaRPr lang="zh-CN" altLang="zh-CN"/>
          </a:p>
        </p:txBody>
      </p:sp>
      <p:sp>
        <p:nvSpPr>
          <p:cNvPr id="57346" name="Rectangle 2">
            <a:extLst>
              <a:ext uri="{FF2B5EF4-FFF2-40B4-BE49-F238E27FC236}">
                <a16:creationId xmlns:a16="http://schemas.microsoft.com/office/drawing/2014/main" id="{5E3C914B-A893-4018-9445-01A734188F70}"/>
              </a:ext>
            </a:extLst>
          </p:cNvPr>
          <p:cNvSpPr>
            <a:spLocks noGrp="1" noChangeArrowheads="1"/>
          </p:cNvSpPr>
          <p:nvPr>
            <p:ph type="title"/>
          </p:nvPr>
        </p:nvSpPr>
        <p:spPr>
          <a:noFill/>
          <a:ln/>
        </p:spPr>
        <p:txBody>
          <a:bodyPr/>
          <a:lstStyle/>
          <a:p>
            <a:r>
              <a:rPr lang="zh-CN" altLang="zh-CN" sz="3200" b="1">
                <a:effectLst>
                  <a:outerShdw blurRad="38100" dist="38100" dir="2700000" algn="tl">
                    <a:srgbClr val="C0C0C0"/>
                  </a:outerShdw>
                </a:effectLst>
              </a:rPr>
              <a:t>三、</a:t>
            </a:r>
            <a:r>
              <a:rPr lang="zh-CN" altLang="zh-CN" sz="3200" b="1">
                <a:solidFill>
                  <a:schemeClr val="tx2"/>
                </a:solidFill>
                <a:latin typeface="黑体" panose="02010609060101010101" pitchFamily="49" charset="-122"/>
              </a:rPr>
              <a:t>软件质量及软件质量保证的标准化</a:t>
            </a:r>
          </a:p>
        </p:txBody>
      </p:sp>
      <p:sp>
        <p:nvSpPr>
          <p:cNvPr id="57347" name="Rectangle 3">
            <a:extLst>
              <a:ext uri="{FF2B5EF4-FFF2-40B4-BE49-F238E27FC236}">
                <a16:creationId xmlns:a16="http://schemas.microsoft.com/office/drawing/2014/main" id="{8382CE59-A58C-4EE7-9E7F-1FCADBB2F234}"/>
              </a:ext>
            </a:extLst>
          </p:cNvPr>
          <p:cNvSpPr>
            <a:spLocks noChangeArrowheads="1"/>
          </p:cNvSpPr>
          <p:nvPr/>
        </p:nvSpPr>
        <p:spPr bwMode="auto">
          <a:xfrm>
            <a:off x="2316163" y="836614"/>
            <a:ext cx="586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3366FF"/>
              </a:buClr>
              <a:buFont typeface="Wingdings" panose="05000000000000000000" pitchFamily="2" charset="2"/>
              <a:buNone/>
            </a:pPr>
            <a:r>
              <a:rPr lang="zh-CN" altLang="zh-CN" sz="3200">
                <a:solidFill>
                  <a:srgbClr val="0000FF"/>
                </a:solidFill>
                <a:effectLst>
                  <a:outerShdw blurRad="38100" dist="38100" dir="2700000" algn="tl">
                    <a:srgbClr val="C0C0C0"/>
                  </a:outerShdw>
                </a:effectLst>
                <a:latin typeface="Times New Roman" panose="02020603050405020304" pitchFamily="18" charset="0"/>
              </a:rPr>
              <a:t>1.软件质量标准</a:t>
            </a:r>
          </a:p>
        </p:txBody>
      </p:sp>
      <p:sp>
        <p:nvSpPr>
          <p:cNvPr id="57348" name="Rectangle 4">
            <a:extLst>
              <a:ext uri="{FF2B5EF4-FFF2-40B4-BE49-F238E27FC236}">
                <a16:creationId xmlns:a16="http://schemas.microsoft.com/office/drawing/2014/main" id="{5F51A635-41B0-4F40-92E5-140DE1797F32}"/>
              </a:ext>
            </a:extLst>
          </p:cNvPr>
          <p:cNvSpPr>
            <a:spLocks noChangeArrowheads="1"/>
          </p:cNvSpPr>
          <p:nvPr/>
        </p:nvSpPr>
        <p:spPr bwMode="auto">
          <a:xfrm>
            <a:off x="1811338" y="1449388"/>
            <a:ext cx="82089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sz="3200" b="1">
                <a:solidFill>
                  <a:schemeClr val="bg2"/>
                </a:solidFill>
                <a:latin typeface="Times New Roman" panose="02020603050405020304" pitchFamily="18" charset="0"/>
                <a:ea typeface="宋体" panose="02010600030101010101" pitchFamily="2" charset="-122"/>
              </a:defRPr>
            </a:lvl1pPr>
            <a:lvl2pPr marL="990600" indent="-533400">
              <a:spcBef>
                <a:spcPct val="20000"/>
              </a:spcBef>
              <a:buClr>
                <a:srgbClr val="003399"/>
              </a:buClr>
              <a:buFont typeface="Wingdings" panose="05000000000000000000" pitchFamily="2" charset="2"/>
              <a:buChar char="ü"/>
              <a:defRPr sz="2800" b="1">
                <a:solidFill>
                  <a:srgbClr val="003399"/>
                </a:solidFill>
                <a:latin typeface="Times New Roman" panose="02020603050405020304" pitchFamily="18" charset="0"/>
                <a:ea typeface="宋体" panose="02010600030101010101" pitchFamily="2" charset="-122"/>
              </a:defRPr>
            </a:lvl2pPr>
            <a:lvl3pPr marL="1371600" indent="-457200">
              <a:spcBef>
                <a:spcPct val="20000"/>
              </a:spcBef>
              <a:buClr>
                <a:srgbClr val="CC6600"/>
              </a:buClr>
              <a:buFont typeface="Wingdings" panose="05000000000000000000" pitchFamily="2" charset="2"/>
              <a:buChar char="q"/>
              <a:defRPr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sz="2000" b="1">
                <a:solidFill>
                  <a:schemeClr val="bg2"/>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lr>
                <a:srgbClr val="256EFF"/>
              </a:buClr>
              <a:buChar char="•"/>
              <a:defRPr sz="2000" b="1">
                <a:solidFill>
                  <a:schemeClr val="bg2"/>
                </a:solidFill>
                <a:latin typeface="Times New Roman" panose="02020603050405020304" pitchFamily="18" charset="0"/>
                <a:ea typeface="宋体" panose="02010600030101010101" pitchFamily="2" charset="-122"/>
              </a:defRPr>
            </a:lvl9pPr>
          </a:lstStyle>
          <a:p>
            <a:pPr lvl="1">
              <a:buFont typeface="Wingdings" panose="05000000000000000000" pitchFamily="2" charset="2"/>
              <a:buNone/>
            </a:pPr>
            <a:r>
              <a:rPr lang="zh-CN" altLang="zh-CN" sz="2400" b="0">
                <a:solidFill>
                  <a:srgbClr val="0033CC"/>
                </a:solidFill>
              </a:rPr>
              <a:t>两种标准的对比：</a:t>
            </a:r>
          </a:p>
        </p:txBody>
      </p:sp>
      <p:graphicFrame>
        <p:nvGraphicFramePr>
          <p:cNvPr id="57349" name="Group 5">
            <a:extLst>
              <a:ext uri="{FF2B5EF4-FFF2-40B4-BE49-F238E27FC236}">
                <a16:creationId xmlns:a16="http://schemas.microsoft.com/office/drawing/2014/main" id="{2346CA02-5317-4D8E-9D84-BB82EC77C16B}"/>
              </a:ext>
            </a:extLst>
          </p:cNvPr>
          <p:cNvGraphicFramePr>
            <a:graphicFrameLocks noGrp="1"/>
          </p:cNvGraphicFramePr>
          <p:nvPr>
            <p:ph idx="1"/>
            <p:extLst>
              <p:ext uri="{D42A27DB-BD31-4B8C-83A1-F6EECF244321}">
                <p14:modId xmlns:p14="http://schemas.microsoft.com/office/powerpoint/2010/main" val="2003611041"/>
              </p:ext>
            </p:extLst>
          </p:nvPr>
        </p:nvGraphicFramePr>
        <p:xfrm>
          <a:off x="1882775" y="1989139"/>
          <a:ext cx="8534400" cy="4198621"/>
        </p:xfrm>
        <a:graphic>
          <a:graphicData uri="http://schemas.openxmlformats.org/drawingml/2006/table">
            <a:tbl>
              <a:tblPr/>
              <a:tblGrid>
                <a:gridCol w="1897063">
                  <a:extLst>
                    <a:ext uri="{9D8B030D-6E8A-4147-A177-3AD203B41FA5}">
                      <a16:colId xmlns:a16="http://schemas.microsoft.com/office/drawing/2014/main" val="1026445810"/>
                    </a:ext>
                  </a:extLst>
                </a:gridCol>
                <a:gridCol w="3173412">
                  <a:extLst>
                    <a:ext uri="{9D8B030D-6E8A-4147-A177-3AD203B41FA5}">
                      <a16:colId xmlns:a16="http://schemas.microsoft.com/office/drawing/2014/main" val="294951123"/>
                    </a:ext>
                  </a:extLst>
                </a:gridCol>
                <a:gridCol w="3463925">
                  <a:extLst>
                    <a:ext uri="{9D8B030D-6E8A-4147-A177-3AD203B41FA5}">
                      <a16:colId xmlns:a16="http://schemas.microsoft.com/office/drawing/2014/main" val="1605978632"/>
                    </a:ext>
                  </a:extLst>
                </a:gridCol>
              </a:tblGrid>
              <a:tr h="539750">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质量管理标准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项目过程标准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8782350"/>
                  </a:ext>
                </a:extLst>
              </a:tr>
              <a:tr h="1189038">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关注单位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软件开发、维护的管理人员和专门的SQA单位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软件开发、维护项目组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4402617"/>
                  </a:ext>
                </a:extLst>
              </a:tr>
              <a:tr h="822325">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关注重点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SQA系统的组织、基础设施和需求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进行软件开发和维护项目的方法学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0477580"/>
                  </a:ext>
                </a:extLst>
              </a:tr>
              <a:tr h="823913">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标准的目的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可达到“什么”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“如何”实施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1802591"/>
                  </a:ext>
                </a:extLst>
              </a:tr>
              <a:tr h="822325">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标准的目标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确保软件质量和评估软件过程能力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Font typeface="Wingdings" panose="05000000000000000000" pitchFamily="2" charset="2"/>
                        <a:defRPr sz="2800" b="1">
                          <a:solidFill>
                            <a:schemeClr val="bg2"/>
                          </a:solidFill>
                          <a:latin typeface="Times New Roman" panose="02020603050405020304" pitchFamily="18" charset="0"/>
                          <a:ea typeface="宋体" panose="02010600030101010101" pitchFamily="2" charset="-122"/>
                        </a:defRPr>
                      </a:lvl1pPr>
                      <a:lvl2pPr>
                        <a:spcBef>
                          <a:spcPct val="20000"/>
                        </a:spcBef>
                        <a:buClr>
                          <a:srgbClr val="003399"/>
                        </a:buClr>
                        <a:buFont typeface="Wingdings" panose="05000000000000000000" pitchFamily="2" charset="2"/>
                        <a:defRPr sz="2400" b="1">
                          <a:solidFill>
                            <a:srgbClr val="003399"/>
                          </a:solidFill>
                          <a:latin typeface="Times New Roman" panose="02020603050405020304" pitchFamily="18" charset="0"/>
                          <a:ea typeface="宋体" panose="02010600030101010101" pitchFamily="2" charset="-122"/>
                        </a:defRPr>
                      </a:lvl2pPr>
                      <a:lvl3pPr>
                        <a:spcBef>
                          <a:spcPct val="20000"/>
                        </a:spcBef>
                        <a:buClr>
                          <a:srgbClr val="CC6600"/>
                        </a:buClr>
                        <a:buFont typeface="Wingdings" panose="05000000000000000000" pitchFamily="2" charset="2"/>
                        <a:defRPr sz="2000" b="1">
                          <a:solidFill>
                            <a:srgbClr val="CC6600"/>
                          </a:solidFill>
                          <a:latin typeface="Times New Roman" panose="02020603050405020304" pitchFamily="18" charset="0"/>
                          <a:ea typeface="宋体" panose="02010600030101010101" pitchFamily="2" charset="-122"/>
                        </a:defRPr>
                      </a:lvl3pPr>
                      <a:lvl4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4pPr>
                      <a:lvl5pPr>
                        <a:spcBef>
                          <a:spcPct val="20000"/>
                        </a:spcBef>
                        <a:buClr>
                          <a:srgbClr val="256EFF"/>
                        </a:buClr>
                        <a:defRPr b="1">
                          <a:solidFill>
                            <a:schemeClr val="bg2"/>
                          </a:solidFill>
                          <a:latin typeface="Times New Roman" panose="02020603050405020304" pitchFamily="18" charset="0"/>
                          <a:ea typeface="宋体" panose="02010600030101010101" pitchFamily="2" charset="-122"/>
                        </a:defRPr>
                      </a:lvl5pPr>
                      <a:lvl6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6pPr>
                      <a:lvl7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7pPr>
                      <a:lvl8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8pPr>
                      <a:lvl9pPr fontAlgn="base">
                        <a:spcBef>
                          <a:spcPct val="20000"/>
                        </a:spcBef>
                        <a:spcAft>
                          <a:spcPct val="0"/>
                        </a:spcAft>
                        <a:buClr>
                          <a:srgbClr val="256EFF"/>
                        </a:buClr>
                        <a:defRPr b="1">
                          <a:solidFill>
                            <a:schemeClr val="bg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确保具体软件项目的质量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7350348"/>
                  </a:ext>
                </a:extLst>
              </a:tr>
            </a:tbl>
          </a:graphicData>
        </a:graphic>
      </p:graphicFrame>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a:extLst>
              <a:ext uri="{FF2B5EF4-FFF2-40B4-BE49-F238E27FC236}">
                <a16:creationId xmlns:a16="http://schemas.microsoft.com/office/drawing/2014/main" id="{35718074-9C05-4895-86C1-ACCCD1795E2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a:t>
            </a:r>
            <a:fld id="{DC695003-2969-4DF7-B06F-D2253CBDBC70}" type="slidenum">
              <a:rPr lang="en-US" altLang="zh-CN"/>
              <a:pPr/>
              <a:t>27</a:t>
            </a:fld>
            <a:endParaRPr lang="en-US" altLang="zh-CN"/>
          </a:p>
        </p:txBody>
      </p:sp>
      <p:sp>
        <p:nvSpPr>
          <p:cNvPr id="9218" name="Rectangle 2">
            <a:extLst>
              <a:ext uri="{FF2B5EF4-FFF2-40B4-BE49-F238E27FC236}">
                <a16:creationId xmlns:a16="http://schemas.microsoft.com/office/drawing/2014/main" id="{1F2C4C6B-D424-4332-A1ED-A7ACE149FDD8}"/>
              </a:ext>
            </a:extLst>
          </p:cNvPr>
          <p:cNvSpPr>
            <a:spLocks noGrp="1" noChangeArrowheads="1"/>
          </p:cNvSpPr>
          <p:nvPr>
            <p:ph type="title"/>
          </p:nvPr>
        </p:nvSpPr>
        <p:spPr/>
        <p:txBody>
          <a:bodyPr/>
          <a:lstStyle/>
          <a:p>
            <a:pPr eaLnBrk="1" hangingPunct="1"/>
            <a:endParaRPr lang="zh-CN" altLang="zh-CN"/>
          </a:p>
        </p:txBody>
      </p:sp>
      <p:sp>
        <p:nvSpPr>
          <p:cNvPr id="9219" name="Rectangle 3">
            <a:extLst>
              <a:ext uri="{FF2B5EF4-FFF2-40B4-BE49-F238E27FC236}">
                <a16:creationId xmlns:a16="http://schemas.microsoft.com/office/drawing/2014/main" id="{657F1ACA-DE99-452D-B490-5E3BD2C7D076}"/>
              </a:ext>
            </a:extLst>
          </p:cNvPr>
          <p:cNvSpPr>
            <a:spLocks noGrp="1" noChangeArrowheads="1"/>
          </p:cNvSpPr>
          <p:nvPr>
            <p:ph idx="1"/>
          </p:nvPr>
        </p:nvSpPr>
        <p:spPr/>
        <p:txBody>
          <a:bodyPr/>
          <a:lstStyle/>
          <a:p>
            <a:pPr eaLnBrk="1" hangingPunct="1"/>
            <a:endParaRPr lang="zh-CN" altLang="zh-CN"/>
          </a:p>
        </p:txBody>
      </p:sp>
      <p:sp>
        <p:nvSpPr>
          <p:cNvPr id="9220" name="Rectangle 4">
            <a:extLst>
              <a:ext uri="{FF2B5EF4-FFF2-40B4-BE49-F238E27FC236}">
                <a16:creationId xmlns:a16="http://schemas.microsoft.com/office/drawing/2014/main" id="{1D4E98B7-BBBC-4F7F-B957-39E7FEBCF28F}"/>
              </a:ext>
            </a:extLst>
          </p:cNvPr>
          <p:cNvSpPr>
            <a:spLocks noChangeArrowheads="1"/>
          </p:cNvSpPr>
          <p:nvPr/>
        </p:nvSpPr>
        <p:spPr bwMode="auto">
          <a:xfrm>
            <a:off x="152400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21" name="Rectangle 5">
            <a:extLst>
              <a:ext uri="{FF2B5EF4-FFF2-40B4-BE49-F238E27FC236}">
                <a16:creationId xmlns:a16="http://schemas.microsoft.com/office/drawing/2014/main" id="{D8F261A5-DBB8-4549-87C6-983EAB23DC8D}"/>
              </a:ext>
            </a:extLst>
          </p:cNvPr>
          <p:cNvSpPr>
            <a:spLocks noChangeArrowheads="1"/>
          </p:cNvSpPr>
          <p:nvPr/>
        </p:nvSpPr>
        <p:spPr bwMode="auto">
          <a:xfrm>
            <a:off x="1524000" y="0"/>
            <a:ext cx="9144000" cy="1233488"/>
          </a:xfrm>
          <a:prstGeom prst="rect">
            <a:avLst/>
          </a:prstGeom>
          <a:gradFill rotWithShape="1">
            <a:gsLst>
              <a:gs pos="0">
                <a:srgbClr val="D9E6FF"/>
              </a:gs>
              <a:gs pos="100000">
                <a:srgbClr val="8FB4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22" name="Rectangle 6">
            <a:extLst>
              <a:ext uri="{FF2B5EF4-FFF2-40B4-BE49-F238E27FC236}">
                <a16:creationId xmlns:a16="http://schemas.microsoft.com/office/drawing/2014/main" id="{6239D9E2-D4AA-4C36-886B-CF5538F514CF}"/>
              </a:ext>
            </a:extLst>
          </p:cNvPr>
          <p:cNvSpPr>
            <a:spLocks noChangeArrowheads="1"/>
          </p:cNvSpPr>
          <p:nvPr/>
        </p:nvSpPr>
        <p:spPr bwMode="auto">
          <a:xfrm>
            <a:off x="1524000" y="5624514"/>
            <a:ext cx="9144000" cy="1233487"/>
          </a:xfrm>
          <a:prstGeom prst="rect">
            <a:avLst/>
          </a:prstGeom>
          <a:gradFill rotWithShape="1">
            <a:gsLst>
              <a:gs pos="0">
                <a:srgbClr val="8FB4FF"/>
              </a:gs>
              <a:gs pos="100000">
                <a:srgbClr val="D9E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23" name="AutoShape 7">
            <a:extLst>
              <a:ext uri="{FF2B5EF4-FFF2-40B4-BE49-F238E27FC236}">
                <a16:creationId xmlns:a16="http://schemas.microsoft.com/office/drawing/2014/main" id="{007A1F6B-035B-43EC-89EB-8EC1C6049609}"/>
              </a:ext>
            </a:extLst>
          </p:cNvPr>
          <p:cNvSpPr>
            <a:spLocks noChangeArrowheads="1"/>
          </p:cNvSpPr>
          <p:nvPr/>
        </p:nvSpPr>
        <p:spPr bwMode="auto">
          <a:xfrm>
            <a:off x="2098676" y="3690939"/>
            <a:ext cx="8316913" cy="522287"/>
          </a:xfrm>
          <a:prstGeom prst="parallelogram">
            <a:avLst>
              <a:gd name="adj" fmla="val 113680"/>
            </a:avLst>
          </a:prstGeom>
          <a:solidFill>
            <a:srgbClr val="E1E1E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72000" tIns="0" rIns="0" bIns="0" anchor="ctr"/>
          <a:lstStyle/>
          <a:p>
            <a:endParaRPr lang="zh-CN" altLang="en-US"/>
          </a:p>
        </p:txBody>
      </p:sp>
      <p:sp>
        <p:nvSpPr>
          <p:cNvPr id="9224" name="AutoShape 8">
            <a:extLst>
              <a:ext uri="{FF2B5EF4-FFF2-40B4-BE49-F238E27FC236}">
                <a16:creationId xmlns:a16="http://schemas.microsoft.com/office/drawing/2014/main" id="{A3095240-3289-4214-8C85-6C5D34C0E3C6}"/>
              </a:ext>
            </a:extLst>
          </p:cNvPr>
          <p:cNvSpPr>
            <a:spLocks noChangeArrowheads="1"/>
          </p:cNvSpPr>
          <p:nvPr/>
        </p:nvSpPr>
        <p:spPr bwMode="auto">
          <a:xfrm>
            <a:off x="2105025" y="3278189"/>
            <a:ext cx="8097838" cy="877887"/>
          </a:xfrm>
          <a:prstGeom prst="parallelogram">
            <a:avLst>
              <a:gd name="adj" fmla="val 44584"/>
            </a:avLst>
          </a:prstGeom>
          <a:solidFill>
            <a:srgbClr val="4F96FF"/>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72000" tIns="0" rIns="0" bIns="0" anchor="ctr"/>
          <a:lstStyle/>
          <a:p>
            <a:endParaRPr lang="zh-CN" altLang="en-US"/>
          </a:p>
        </p:txBody>
      </p:sp>
      <p:sp>
        <p:nvSpPr>
          <p:cNvPr id="9225" name="Rectangle 9">
            <a:extLst>
              <a:ext uri="{FF2B5EF4-FFF2-40B4-BE49-F238E27FC236}">
                <a16:creationId xmlns:a16="http://schemas.microsoft.com/office/drawing/2014/main" id="{D8FC92B0-7C54-4D7C-96A4-A064EF765CE8}"/>
              </a:ext>
            </a:extLst>
          </p:cNvPr>
          <p:cNvSpPr>
            <a:spLocks noChangeArrowheads="1"/>
          </p:cNvSpPr>
          <p:nvPr/>
        </p:nvSpPr>
        <p:spPr bwMode="auto">
          <a:xfrm>
            <a:off x="2133601" y="3276601"/>
            <a:ext cx="7967663" cy="893763"/>
          </a:xfrm>
          <a:prstGeom prst="rect">
            <a:avLst/>
          </a:prstGeom>
          <a:noFill/>
          <a:ln>
            <a:noFill/>
          </a:ln>
          <a:effectLst>
            <a:outerShdw dist="1796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0000"/>
              </a:lnSpc>
              <a:spcBef>
                <a:spcPct val="0"/>
              </a:spcBef>
              <a:buClrTx/>
              <a:buFontTx/>
              <a:buNone/>
            </a:pPr>
            <a:r>
              <a:rPr lang="zh-CN" altLang="en-US" sz="3600">
                <a:solidFill>
                  <a:schemeClr val="tx2"/>
                </a:solidFill>
                <a:latin typeface="Arial" panose="020B0604020202020204" pitchFamily="34" charset="0"/>
                <a:ea typeface="黑体" panose="02010609060101010101" pitchFamily="49" charset="-122"/>
              </a:rPr>
              <a:t>第一部分</a:t>
            </a:r>
            <a:br>
              <a:rPr lang="zh-CN" altLang="en-US" sz="3600">
                <a:solidFill>
                  <a:schemeClr val="tx2"/>
                </a:solidFill>
                <a:latin typeface="Arial" panose="020B0604020202020204" pitchFamily="34" charset="0"/>
                <a:ea typeface="黑体" panose="02010609060101010101" pitchFamily="49" charset="-122"/>
              </a:rPr>
            </a:br>
            <a:r>
              <a:rPr lang="zh-CN" altLang="en-US" sz="3600">
                <a:solidFill>
                  <a:schemeClr val="tx2"/>
                </a:solidFill>
                <a:latin typeface="Arial" panose="020B0604020202020204" pitchFamily="34" charset="0"/>
                <a:ea typeface="黑体" panose="02010609060101010101" pitchFamily="49" charset="-122"/>
              </a:rPr>
              <a:t>测试过程中的常用度量</a:t>
            </a:r>
          </a:p>
        </p:txBody>
      </p:sp>
      <p:grpSp>
        <p:nvGrpSpPr>
          <p:cNvPr id="9226" name="Group 10">
            <a:extLst>
              <a:ext uri="{FF2B5EF4-FFF2-40B4-BE49-F238E27FC236}">
                <a16:creationId xmlns:a16="http://schemas.microsoft.com/office/drawing/2014/main" id="{D481E45C-D61D-49CC-BEAE-3B4171F692E6}"/>
              </a:ext>
            </a:extLst>
          </p:cNvPr>
          <p:cNvGrpSpPr>
            <a:grpSpLocks/>
          </p:cNvGrpSpPr>
          <p:nvPr/>
        </p:nvGrpSpPr>
        <p:grpSpPr bwMode="auto">
          <a:xfrm>
            <a:off x="7319964" y="376789"/>
            <a:ext cx="2979737" cy="1639708"/>
            <a:chOff x="1100" y="1163"/>
            <a:chExt cx="4337" cy="3004"/>
          </a:xfrm>
        </p:grpSpPr>
        <p:grpSp>
          <p:nvGrpSpPr>
            <p:cNvPr id="9227" name="Group 11">
              <a:extLst>
                <a:ext uri="{FF2B5EF4-FFF2-40B4-BE49-F238E27FC236}">
                  <a16:creationId xmlns:a16="http://schemas.microsoft.com/office/drawing/2014/main" id="{AB32E3B5-0F46-4EA7-ACD5-0FAD7C75489E}"/>
                </a:ext>
              </a:extLst>
            </p:cNvPr>
            <p:cNvGrpSpPr>
              <a:grpSpLocks/>
            </p:cNvGrpSpPr>
            <p:nvPr/>
          </p:nvGrpSpPr>
          <p:grpSpPr bwMode="auto">
            <a:xfrm>
              <a:off x="4429" y="2669"/>
              <a:ext cx="1008" cy="283"/>
              <a:chOff x="940" y="3157"/>
              <a:chExt cx="1008" cy="283"/>
            </a:xfrm>
          </p:grpSpPr>
          <p:sp>
            <p:nvSpPr>
              <p:cNvPr id="9228" name="Arc 12">
                <a:extLst>
                  <a:ext uri="{FF2B5EF4-FFF2-40B4-BE49-F238E27FC236}">
                    <a16:creationId xmlns:a16="http://schemas.microsoft.com/office/drawing/2014/main" id="{140E5141-4EE7-417F-9108-F1D7DD2DEC57}"/>
                  </a:ext>
                </a:extLst>
              </p:cNvPr>
              <p:cNvSpPr>
                <a:spLocks noChangeArrowheads="1"/>
              </p:cNvSpPr>
              <p:nvPr/>
            </p:nvSpPr>
            <p:spPr bwMode="auto">
              <a:xfrm rot="5400000">
                <a:off x="1301" y="2794"/>
                <a:ext cx="283" cy="1008"/>
              </a:xfrm>
              <a:custGeom>
                <a:avLst/>
                <a:gdLst>
                  <a:gd name="T0" fmla="*/ 230 w 21831"/>
                  <a:gd name="T1" fmla="*/ 0 h 43200"/>
                  <a:gd name="T2" fmla="*/ 21831 w 21831"/>
                  <a:gd name="T3" fmla="*/ 21600 h 43200"/>
                  <a:gd name="T4" fmla="*/ 231 w 21831"/>
                  <a:gd name="T5" fmla="*/ 43200 h 43200"/>
                  <a:gd name="T6" fmla="*/ 0 w 21831"/>
                  <a:gd name="T7" fmla="*/ 43198 h 43200"/>
                  <a:gd name="T8" fmla="*/ 230 w 21831"/>
                  <a:gd name="T9" fmla="*/ 0 h 43200"/>
                  <a:gd name="T10" fmla="*/ 21831 w 21831"/>
                  <a:gd name="T11" fmla="*/ 21600 h 43200"/>
                  <a:gd name="T12" fmla="*/ 231 w 21831"/>
                  <a:gd name="T13" fmla="*/ 43200 h 43200"/>
                  <a:gd name="T14" fmla="*/ 0 w 21831"/>
                  <a:gd name="T15" fmla="*/ 43198 h 43200"/>
                  <a:gd name="T16" fmla="*/ 231 w 21831"/>
                  <a:gd name="T17" fmla="*/ 21600 h 43200"/>
                  <a:gd name="T18" fmla="*/ 230 w 21831"/>
                  <a:gd name="T19" fmla="*/ 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31" h="43200" fill="none">
                    <a:moveTo>
                      <a:pt x="230" y="0"/>
                    </a:moveTo>
                    <a:cubicBezTo>
                      <a:pt x="12160" y="0"/>
                      <a:pt x="21831" y="9670"/>
                      <a:pt x="21831" y="21600"/>
                    </a:cubicBezTo>
                    <a:cubicBezTo>
                      <a:pt x="21831" y="33529"/>
                      <a:pt x="12160" y="43200"/>
                      <a:pt x="231" y="43200"/>
                    </a:cubicBezTo>
                    <a:cubicBezTo>
                      <a:pt x="153" y="43200"/>
                      <a:pt x="76" y="43199"/>
                      <a:pt x="0" y="43198"/>
                    </a:cubicBezTo>
                  </a:path>
                  <a:path w="21831" h="43200" stroke="0">
                    <a:moveTo>
                      <a:pt x="230" y="0"/>
                    </a:moveTo>
                    <a:cubicBezTo>
                      <a:pt x="12160" y="0"/>
                      <a:pt x="21831" y="9670"/>
                      <a:pt x="21831" y="21600"/>
                    </a:cubicBezTo>
                    <a:cubicBezTo>
                      <a:pt x="21831" y="33529"/>
                      <a:pt x="12160" y="43200"/>
                      <a:pt x="231" y="43200"/>
                    </a:cubicBezTo>
                    <a:cubicBezTo>
                      <a:pt x="153" y="43200"/>
                      <a:pt x="76" y="43199"/>
                      <a:pt x="0" y="43198"/>
                    </a:cubicBezTo>
                    <a:lnTo>
                      <a:pt x="231" y="21600"/>
                    </a:lnTo>
                    <a:lnTo>
                      <a:pt x="230" y="0"/>
                    </a:lnTo>
                    <a:close/>
                  </a:path>
                </a:pathLst>
              </a:custGeom>
              <a:solidFill>
                <a:srgbClr val="969696"/>
              </a:solidFill>
              <a:ln w="6350">
                <a:solidFill>
                  <a:schemeClr val="tx1"/>
                </a:solidFill>
                <a:round/>
                <a:headEnd/>
                <a:tailEnd/>
              </a:ln>
            </p:spPr>
            <p:txBody>
              <a:bodyPr/>
              <a:lstStyle/>
              <a:p>
                <a:endParaRPr lang="zh-CN" altLang="en-US"/>
              </a:p>
            </p:txBody>
          </p:sp>
          <p:sp>
            <p:nvSpPr>
              <p:cNvPr id="9229" name="Arc 13">
                <a:extLst>
                  <a:ext uri="{FF2B5EF4-FFF2-40B4-BE49-F238E27FC236}">
                    <a16:creationId xmlns:a16="http://schemas.microsoft.com/office/drawing/2014/main" id="{927944AC-04F4-4E2F-8D43-31ED80BCAEDC}"/>
                  </a:ext>
                </a:extLst>
              </p:cNvPr>
              <p:cNvSpPr>
                <a:spLocks noChangeArrowheads="1"/>
              </p:cNvSpPr>
              <p:nvPr/>
            </p:nvSpPr>
            <p:spPr bwMode="auto">
              <a:xfrm rot="5400000">
                <a:off x="1389" y="2706"/>
                <a:ext cx="107" cy="1008"/>
              </a:xfrm>
              <a:custGeom>
                <a:avLst/>
                <a:gdLst>
                  <a:gd name="T0" fmla="*/ 230 w 21831"/>
                  <a:gd name="T1" fmla="*/ 0 h 43200"/>
                  <a:gd name="T2" fmla="*/ 21831 w 21831"/>
                  <a:gd name="T3" fmla="*/ 21600 h 43200"/>
                  <a:gd name="T4" fmla="*/ 231 w 21831"/>
                  <a:gd name="T5" fmla="*/ 43200 h 43200"/>
                  <a:gd name="T6" fmla="*/ 0 w 21831"/>
                  <a:gd name="T7" fmla="*/ 43198 h 43200"/>
                  <a:gd name="T8" fmla="*/ 230 w 21831"/>
                  <a:gd name="T9" fmla="*/ 0 h 43200"/>
                  <a:gd name="T10" fmla="*/ 21831 w 21831"/>
                  <a:gd name="T11" fmla="*/ 21600 h 43200"/>
                  <a:gd name="T12" fmla="*/ 231 w 21831"/>
                  <a:gd name="T13" fmla="*/ 43200 h 43200"/>
                  <a:gd name="T14" fmla="*/ 0 w 21831"/>
                  <a:gd name="T15" fmla="*/ 43198 h 43200"/>
                  <a:gd name="T16" fmla="*/ 231 w 21831"/>
                  <a:gd name="T17" fmla="*/ 21600 h 43200"/>
                  <a:gd name="T18" fmla="*/ 230 w 21831"/>
                  <a:gd name="T19" fmla="*/ 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31" h="43200" fill="none">
                    <a:moveTo>
                      <a:pt x="230" y="0"/>
                    </a:moveTo>
                    <a:cubicBezTo>
                      <a:pt x="12160" y="0"/>
                      <a:pt x="21831" y="9670"/>
                      <a:pt x="21831" y="21600"/>
                    </a:cubicBezTo>
                    <a:cubicBezTo>
                      <a:pt x="21831" y="33529"/>
                      <a:pt x="12160" y="43200"/>
                      <a:pt x="231" y="43200"/>
                    </a:cubicBezTo>
                    <a:cubicBezTo>
                      <a:pt x="153" y="43200"/>
                      <a:pt x="76" y="43199"/>
                      <a:pt x="0" y="43198"/>
                    </a:cubicBezTo>
                  </a:path>
                  <a:path w="21831" h="43200" stroke="0">
                    <a:moveTo>
                      <a:pt x="230" y="0"/>
                    </a:moveTo>
                    <a:cubicBezTo>
                      <a:pt x="12160" y="0"/>
                      <a:pt x="21831" y="9670"/>
                      <a:pt x="21831" y="21600"/>
                    </a:cubicBezTo>
                    <a:cubicBezTo>
                      <a:pt x="21831" y="33529"/>
                      <a:pt x="12160" y="43200"/>
                      <a:pt x="231" y="43200"/>
                    </a:cubicBezTo>
                    <a:cubicBezTo>
                      <a:pt x="153" y="43200"/>
                      <a:pt x="76" y="43199"/>
                      <a:pt x="0" y="43198"/>
                    </a:cubicBezTo>
                    <a:lnTo>
                      <a:pt x="231" y="21600"/>
                    </a:lnTo>
                    <a:lnTo>
                      <a:pt x="230" y="0"/>
                    </a:lnTo>
                    <a:close/>
                  </a:path>
                </a:pathLst>
              </a:custGeom>
              <a:solidFill>
                <a:schemeClr val="bg1"/>
              </a:solidFill>
              <a:ln w="6350">
                <a:solidFill>
                  <a:schemeClr val="tx1"/>
                </a:solidFill>
                <a:round/>
                <a:headEnd/>
                <a:tailEnd/>
              </a:ln>
            </p:spPr>
            <p:txBody>
              <a:bodyPr/>
              <a:lstStyle/>
              <a:p>
                <a:endParaRPr lang="zh-CN" altLang="en-US"/>
              </a:p>
            </p:txBody>
          </p:sp>
        </p:grpSp>
        <p:grpSp>
          <p:nvGrpSpPr>
            <p:cNvPr id="9230" name="Group 14">
              <a:extLst>
                <a:ext uri="{FF2B5EF4-FFF2-40B4-BE49-F238E27FC236}">
                  <a16:creationId xmlns:a16="http://schemas.microsoft.com/office/drawing/2014/main" id="{AAED03E3-87D7-49E6-97D8-96296EE1BA39}"/>
                </a:ext>
              </a:extLst>
            </p:cNvPr>
            <p:cNvGrpSpPr>
              <a:grpSpLocks/>
            </p:cNvGrpSpPr>
            <p:nvPr/>
          </p:nvGrpSpPr>
          <p:grpSpPr bwMode="auto">
            <a:xfrm>
              <a:off x="4433" y="1654"/>
              <a:ext cx="994" cy="1018"/>
              <a:chOff x="4289" y="1518"/>
              <a:chExt cx="1010" cy="714"/>
            </a:xfrm>
          </p:grpSpPr>
          <p:sp>
            <p:nvSpPr>
              <p:cNvPr id="9231" name="Line 15">
                <a:extLst>
                  <a:ext uri="{FF2B5EF4-FFF2-40B4-BE49-F238E27FC236}">
                    <a16:creationId xmlns:a16="http://schemas.microsoft.com/office/drawing/2014/main" id="{B78316FA-F47C-410D-A57D-F4E24408EFCD}"/>
                  </a:ext>
                </a:extLst>
              </p:cNvPr>
              <p:cNvSpPr>
                <a:spLocks noChangeShapeType="1"/>
              </p:cNvSpPr>
              <p:nvPr/>
            </p:nvSpPr>
            <p:spPr bwMode="auto">
              <a:xfrm flipV="1">
                <a:off x="4289" y="1518"/>
                <a:ext cx="504" cy="714"/>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16">
                <a:extLst>
                  <a:ext uri="{FF2B5EF4-FFF2-40B4-BE49-F238E27FC236}">
                    <a16:creationId xmlns:a16="http://schemas.microsoft.com/office/drawing/2014/main" id="{A587A849-E335-4964-9F4C-1DA979653189}"/>
                  </a:ext>
                </a:extLst>
              </p:cNvPr>
              <p:cNvSpPr>
                <a:spLocks noChangeShapeType="1"/>
              </p:cNvSpPr>
              <p:nvPr/>
            </p:nvSpPr>
            <p:spPr bwMode="auto">
              <a:xfrm flipH="1" flipV="1">
                <a:off x="4795" y="1518"/>
                <a:ext cx="504" cy="714"/>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33" name="Arc 17">
              <a:extLst>
                <a:ext uri="{FF2B5EF4-FFF2-40B4-BE49-F238E27FC236}">
                  <a16:creationId xmlns:a16="http://schemas.microsoft.com/office/drawing/2014/main" id="{37957846-672A-4296-B883-E298C07E552E}"/>
                </a:ext>
              </a:extLst>
            </p:cNvPr>
            <p:cNvSpPr>
              <a:spLocks noChangeArrowheads="1"/>
            </p:cNvSpPr>
            <p:nvPr/>
          </p:nvSpPr>
          <p:spPr bwMode="auto">
            <a:xfrm rot="-2118591">
              <a:off x="4850" y="1517"/>
              <a:ext cx="121" cy="149"/>
            </a:xfrm>
            <a:custGeom>
              <a:avLst/>
              <a:gdLst>
                <a:gd name="T0" fmla="*/ 38237 w 39474"/>
                <a:gd name="T1" fmla="*/ 0 h 28802"/>
                <a:gd name="T2" fmla="*/ 39474 w 39474"/>
                <a:gd name="T3" fmla="*/ 7202 h 28802"/>
                <a:gd name="T4" fmla="*/ 17874 w 39474"/>
                <a:gd name="T5" fmla="*/ 28802 h 28802"/>
                <a:gd name="T6" fmla="*/ 0 w 39474"/>
                <a:gd name="T7" fmla="*/ 19329 h 28802"/>
                <a:gd name="T8" fmla="*/ 38237 w 39474"/>
                <a:gd name="T9" fmla="*/ 0 h 28802"/>
                <a:gd name="T10" fmla="*/ 39474 w 39474"/>
                <a:gd name="T11" fmla="*/ 7202 h 28802"/>
                <a:gd name="T12" fmla="*/ 17874 w 39474"/>
                <a:gd name="T13" fmla="*/ 28802 h 28802"/>
                <a:gd name="T14" fmla="*/ 0 w 39474"/>
                <a:gd name="T15" fmla="*/ 19329 h 28802"/>
                <a:gd name="T16" fmla="*/ 17874 w 39474"/>
                <a:gd name="T17" fmla="*/ 7202 h 28802"/>
                <a:gd name="T18" fmla="*/ 38237 w 39474"/>
                <a:gd name="T19" fmla="*/ 0 h 28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74" h="28802" fill="none">
                  <a:moveTo>
                    <a:pt x="38237" y="0"/>
                  </a:moveTo>
                  <a:cubicBezTo>
                    <a:pt x="39056" y="2313"/>
                    <a:pt x="39474" y="4748"/>
                    <a:pt x="39474" y="7202"/>
                  </a:cubicBezTo>
                  <a:cubicBezTo>
                    <a:pt x="39474" y="19131"/>
                    <a:pt x="29803" y="28802"/>
                    <a:pt x="17874" y="28802"/>
                  </a:cubicBezTo>
                  <a:cubicBezTo>
                    <a:pt x="10714" y="28802"/>
                    <a:pt x="4020" y="25254"/>
                    <a:pt x="0" y="19329"/>
                  </a:cubicBezTo>
                </a:path>
                <a:path w="39474" h="28802" stroke="0">
                  <a:moveTo>
                    <a:pt x="38237" y="0"/>
                  </a:moveTo>
                  <a:cubicBezTo>
                    <a:pt x="39056" y="2313"/>
                    <a:pt x="39474" y="4748"/>
                    <a:pt x="39474" y="7202"/>
                  </a:cubicBezTo>
                  <a:cubicBezTo>
                    <a:pt x="39474" y="19131"/>
                    <a:pt x="29803" y="28802"/>
                    <a:pt x="17874" y="28802"/>
                  </a:cubicBezTo>
                  <a:cubicBezTo>
                    <a:pt x="10714" y="28802"/>
                    <a:pt x="4020" y="25254"/>
                    <a:pt x="0" y="19329"/>
                  </a:cubicBezTo>
                  <a:lnTo>
                    <a:pt x="17874" y="7202"/>
                  </a:lnTo>
                  <a:lnTo>
                    <a:pt x="38237"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234" name="Group 18">
              <a:extLst>
                <a:ext uri="{FF2B5EF4-FFF2-40B4-BE49-F238E27FC236}">
                  <a16:creationId xmlns:a16="http://schemas.microsoft.com/office/drawing/2014/main" id="{DA06087B-6F1A-428C-955A-10F6768C3F89}"/>
                </a:ext>
              </a:extLst>
            </p:cNvPr>
            <p:cNvGrpSpPr>
              <a:grpSpLocks/>
            </p:cNvGrpSpPr>
            <p:nvPr/>
          </p:nvGrpSpPr>
          <p:grpSpPr bwMode="auto">
            <a:xfrm>
              <a:off x="1100" y="3053"/>
              <a:ext cx="1008" cy="283"/>
              <a:chOff x="940" y="3157"/>
              <a:chExt cx="1008" cy="283"/>
            </a:xfrm>
          </p:grpSpPr>
          <p:sp>
            <p:nvSpPr>
              <p:cNvPr id="9235" name="Arc 19">
                <a:extLst>
                  <a:ext uri="{FF2B5EF4-FFF2-40B4-BE49-F238E27FC236}">
                    <a16:creationId xmlns:a16="http://schemas.microsoft.com/office/drawing/2014/main" id="{B23A742D-E257-4B37-B79C-BE68C2A48648}"/>
                  </a:ext>
                </a:extLst>
              </p:cNvPr>
              <p:cNvSpPr>
                <a:spLocks noChangeArrowheads="1"/>
              </p:cNvSpPr>
              <p:nvPr/>
            </p:nvSpPr>
            <p:spPr bwMode="auto">
              <a:xfrm rot="5400000">
                <a:off x="1301" y="2794"/>
                <a:ext cx="283" cy="1008"/>
              </a:xfrm>
              <a:custGeom>
                <a:avLst/>
                <a:gdLst>
                  <a:gd name="T0" fmla="*/ 230 w 21831"/>
                  <a:gd name="T1" fmla="*/ 0 h 43200"/>
                  <a:gd name="T2" fmla="*/ 21831 w 21831"/>
                  <a:gd name="T3" fmla="*/ 21600 h 43200"/>
                  <a:gd name="T4" fmla="*/ 231 w 21831"/>
                  <a:gd name="T5" fmla="*/ 43200 h 43200"/>
                  <a:gd name="T6" fmla="*/ 0 w 21831"/>
                  <a:gd name="T7" fmla="*/ 43198 h 43200"/>
                  <a:gd name="T8" fmla="*/ 230 w 21831"/>
                  <a:gd name="T9" fmla="*/ 0 h 43200"/>
                  <a:gd name="T10" fmla="*/ 21831 w 21831"/>
                  <a:gd name="T11" fmla="*/ 21600 h 43200"/>
                  <a:gd name="T12" fmla="*/ 231 w 21831"/>
                  <a:gd name="T13" fmla="*/ 43200 h 43200"/>
                  <a:gd name="T14" fmla="*/ 0 w 21831"/>
                  <a:gd name="T15" fmla="*/ 43198 h 43200"/>
                  <a:gd name="T16" fmla="*/ 231 w 21831"/>
                  <a:gd name="T17" fmla="*/ 21600 h 43200"/>
                  <a:gd name="T18" fmla="*/ 230 w 21831"/>
                  <a:gd name="T19" fmla="*/ 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31" h="43200" fill="none">
                    <a:moveTo>
                      <a:pt x="230" y="0"/>
                    </a:moveTo>
                    <a:cubicBezTo>
                      <a:pt x="12160" y="0"/>
                      <a:pt x="21831" y="9670"/>
                      <a:pt x="21831" y="21600"/>
                    </a:cubicBezTo>
                    <a:cubicBezTo>
                      <a:pt x="21831" y="33529"/>
                      <a:pt x="12160" y="43200"/>
                      <a:pt x="231" y="43200"/>
                    </a:cubicBezTo>
                    <a:cubicBezTo>
                      <a:pt x="153" y="43200"/>
                      <a:pt x="76" y="43199"/>
                      <a:pt x="0" y="43198"/>
                    </a:cubicBezTo>
                  </a:path>
                  <a:path w="21831" h="43200" stroke="0">
                    <a:moveTo>
                      <a:pt x="230" y="0"/>
                    </a:moveTo>
                    <a:cubicBezTo>
                      <a:pt x="12160" y="0"/>
                      <a:pt x="21831" y="9670"/>
                      <a:pt x="21831" y="21600"/>
                    </a:cubicBezTo>
                    <a:cubicBezTo>
                      <a:pt x="21831" y="33529"/>
                      <a:pt x="12160" y="43200"/>
                      <a:pt x="231" y="43200"/>
                    </a:cubicBezTo>
                    <a:cubicBezTo>
                      <a:pt x="153" y="43200"/>
                      <a:pt x="76" y="43199"/>
                      <a:pt x="0" y="43198"/>
                    </a:cubicBezTo>
                    <a:lnTo>
                      <a:pt x="231" y="21600"/>
                    </a:lnTo>
                    <a:lnTo>
                      <a:pt x="230" y="0"/>
                    </a:lnTo>
                    <a:close/>
                  </a:path>
                </a:pathLst>
              </a:custGeom>
              <a:solidFill>
                <a:srgbClr val="969696"/>
              </a:solidFill>
              <a:ln w="6350">
                <a:solidFill>
                  <a:schemeClr val="tx1"/>
                </a:solidFill>
                <a:round/>
                <a:headEnd/>
                <a:tailEnd/>
              </a:ln>
            </p:spPr>
            <p:txBody>
              <a:bodyPr/>
              <a:lstStyle/>
              <a:p>
                <a:endParaRPr lang="zh-CN" altLang="en-US"/>
              </a:p>
            </p:txBody>
          </p:sp>
          <p:sp>
            <p:nvSpPr>
              <p:cNvPr id="9236" name="Arc 20">
                <a:extLst>
                  <a:ext uri="{FF2B5EF4-FFF2-40B4-BE49-F238E27FC236}">
                    <a16:creationId xmlns:a16="http://schemas.microsoft.com/office/drawing/2014/main" id="{81E19341-9000-45C6-9208-2E4C0EC50634}"/>
                  </a:ext>
                </a:extLst>
              </p:cNvPr>
              <p:cNvSpPr>
                <a:spLocks noChangeArrowheads="1"/>
              </p:cNvSpPr>
              <p:nvPr/>
            </p:nvSpPr>
            <p:spPr bwMode="auto">
              <a:xfrm rot="5400000">
                <a:off x="1389" y="2706"/>
                <a:ext cx="107" cy="1008"/>
              </a:xfrm>
              <a:custGeom>
                <a:avLst/>
                <a:gdLst>
                  <a:gd name="T0" fmla="*/ 230 w 21831"/>
                  <a:gd name="T1" fmla="*/ 0 h 43200"/>
                  <a:gd name="T2" fmla="*/ 21831 w 21831"/>
                  <a:gd name="T3" fmla="*/ 21600 h 43200"/>
                  <a:gd name="T4" fmla="*/ 231 w 21831"/>
                  <a:gd name="T5" fmla="*/ 43200 h 43200"/>
                  <a:gd name="T6" fmla="*/ 0 w 21831"/>
                  <a:gd name="T7" fmla="*/ 43198 h 43200"/>
                  <a:gd name="T8" fmla="*/ 230 w 21831"/>
                  <a:gd name="T9" fmla="*/ 0 h 43200"/>
                  <a:gd name="T10" fmla="*/ 21831 w 21831"/>
                  <a:gd name="T11" fmla="*/ 21600 h 43200"/>
                  <a:gd name="T12" fmla="*/ 231 w 21831"/>
                  <a:gd name="T13" fmla="*/ 43200 h 43200"/>
                  <a:gd name="T14" fmla="*/ 0 w 21831"/>
                  <a:gd name="T15" fmla="*/ 43198 h 43200"/>
                  <a:gd name="T16" fmla="*/ 231 w 21831"/>
                  <a:gd name="T17" fmla="*/ 21600 h 43200"/>
                  <a:gd name="T18" fmla="*/ 230 w 21831"/>
                  <a:gd name="T19" fmla="*/ 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31" h="43200" fill="none">
                    <a:moveTo>
                      <a:pt x="230" y="0"/>
                    </a:moveTo>
                    <a:cubicBezTo>
                      <a:pt x="12160" y="0"/>
                      <a:pt x="21831" y="9670"/>
                      <a:pt x="21831" y="21600"/>
                    </a:cubicBezTo>
                    <a:cubicBezTo>
                      <a:pt x="21831" y="33529"/>
                      <a:pt x="12160" y="43200"/>
                      <a:pt x="231" y="43200"/>
                    </a:cubicBezTo>
                    <a:cubicBezTo>
                      <a:pt x="153" y="43200"/>
                      <a:pt x="76" y="43199"/>
                      <a:pt x="0" y="43198"/>
                    </a:cubicBezTo>
                  </a:path>
                  <a:path w="21831" h="43200" stroke="0">
                    <a:moveTo>
                      <a:pt x="230" y="0"/>
                    </a:moveTo>
                    <a:cubicBezTo>
                      <a:pt x="12160" y="0"/>
                      <a:pt x="21831" y="9670"/>
                      <a:pt x="21831" y="21600"/>
                    </a:cubicBezTo>
                    <a:cubicBezTo>
                      <a:pt x="21831" y="33529"/>
                      <a:pt x="12160" y="43200"/>
                      <a:pt x="231" y="43200"/>
                    </a:cubicBezTo>
                    <a:cubicBezTo>
                      <a:pt x="153" y="43200"/>
                      <a:pt x="76" y="43199"/>
                      <a:pt x="0" y="43198"/>
                    </a:cubicBezTo>
                    <a:lnTo>
                      <a:pt x="231" y="21600"/>
                    </a:lnTo>
                    <a:lnTo>
                      <a:pt x="230" y="0"/>
                    </a:lnTo>
                    <a:close/>
                  </a:path>
                </a:pathLst>
              </a:custGeom>
              <a:solidFill>
                <a:schemeClr val="bg1"/>
              </a:solidFill>
              <a:ln w="6350">
                <a:solidFill>
                  <a:schemeClr val="tx1"/>
                </a:solidFill>
                <a:round/>
                <a:headEnd/>
                <a:tailEnd/>
              </a:ln>
            </p:spPr>
            <p:txBody>
              <a:bodyPr/>
              <a:lstStyle/>
              <a:p>
                <a:endParaRPr lang="zh-CN" altLang="en-US"/>
              </a:p>
            </p:txBody>
          </p:sp>
        </p:grpSp>
        <p:grpSp>
          <p:nvGrpSpPr>
            <p:cNvPr id="9237" name="Group 21">
              <a:extLst>
                <a:ext uri="{FF2B5EF4-FFF2-40B4-BE49-F238E27FC236}">
                  <a16:creationId xmlns:a16="http://schemas.microsoft.com/office/drawing/2014/main" id="{68EAF8EF-B75B-45CC-B421-57A3EF732C7C}"/>
                </a:ext>
              </a:extLst>
            </p:cNvPr>
            <p:cNvGrpSpPr>
              <a:grpSpLocks/>
            </p:cNvGrpSpPr>
            <p:nvPr/>
          </p:nvGrpSpPr>
          <p:grpSpPr bwMode="auto">
            <a:xfrm>
              <a:off x="1101" y="2038"/>
              <a:ext cx="1003" cy="1026"/>
              <a:chOff x="962" y="1902"/>
              <a:chExt cx="1010" cy="714"/>
            </a:xfrm>
          </p:grpSpPr>
          <p:sp>
            <p:nvSpPr>
              <p:cNvPr id="9238" name="Line 22">
                <a:extLst>
                  <a:ext uri="{FF2B5EF4-FFF2-40B4-BE49-F238E27FC236}">
                    <a16:creationId xmlns:a16="http://schemas.microsoft.com/office/drawing/2014/main" id="{461963DD-6888-4A49-84BD-51BCD337E5FC}"/>
                  </a:ext>
                </a:extLst>
              </p:cNvPr>
              <p:cNvSpPr>
                <a:spLocks noChangeShapeType="1"/>
              </p:cNvSpPr>
              <p:nvPr/>
            </p:nvSpPr>
            <p:spPr bwMode="auto">
              <a:xfrm flipV="1">
                <a:off x="962" y="1902"/>
                <a:ext cx="504" cy="714"/>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23">
                <a:extLst>
                  <a:ext uri="{FF2B5EF4-FFF2-40B4-BE49-F238E27FC236}">
                    <a16:creationId xmlns:a16="http://schemas.microsoft.com/office/drawing/2014/main" id="{B7D64DC2-B88B-4D9E-901F-EB862B9A830A}"/>
                  </a:ext>
                </a:extLst>
              </p:cNvPr>
              <p:cNvSpPr>
                <a:spLocks noChangeShapeType="1"/>
              </p:cNvSpPr>
              <p:nvPr/>
            </p:nvSpPr>
            <p:spPr bwMode="auto">
              <a:xfrm flipH="1" flipV="1">
                <a:off x="1468" y="1902"/>
                <a:ext cx="504" cy="714"/>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40" name="Arc 24">
              <a:extLst>
                <a:ext uri="{FF2B5EF4-FFF2-40B4-BE49-F238E27FC236}">
                  <a16:creationId xmlns:a16="http://schemas.microsoft.com/office/drawing/2014/main" id="{C0BFE2C5-8CCD-402F-B53C-F2A5A22F604A}"/>
                </a:ext>
              </a:extLst>
            </p:cNvPr>
            <p:cNvSpPr>
              <a:spLocks noChangeArrowheads="1"/>
            </p:cNvSpPr>
            <p:nvPr/>
          </p:nvSpPr>
          <p:spPr bwMode="auto">
            <a:xfrm rot="-2118591">
              <a:off x="1521" y="1901"/>
              <a:ext cx="121" cy="149"/>
            </a:xfrm>
            <a:custGeom>
              <a:avLst/>
              <a:gdLst>
                <a:gd name="T0" fmla="*/ 38237 w 39474"/>
                <a:gd name="T1" fmla="*/ 0 h 28802"/>
                <a:gd name="T2" fmla="*/ 39474 w 39474"/>
                <a:gd name="T3" fmla="*/ 7202 h 28802"/>
                <a:gd name="T4" fmla="*/ 17874 w 39474"/>
                <a:gd name="T5" fmla="*/ 28802 h 28802"/>
                <a:gd name="T6" fmla="*/ 0 w 39474"/>
                <a:gd name="T7" fmla="*/ 19329 h 28802"/>
                <a:gd name="T8" fmla="*/ 38237 w 39474"/>
                <a:gd name="T9" fmla="*/ 0 h 28802"/>
                <a:gd name="T10" fmla="*/ 39474 w 39474"/>
                <a:gd name="T11" fmla="*/ 7202 h 28802"/>
                <a:gd name="T12" fmla="*/ 17874 w 39474"/>
                <a:gd name="T13" fmla="*/ 28802 h 28802"/>
                <a:gd name="T14" fmla="*/ 0 w 39474"/>
                <a:gd name="T15" fmla="*/ 19329 h 28802"/>
                <a:gd name="T16" fmla="*/ 17874 w 39474"/>
                <a:gd name="T17" fmla="*/ 7202 h 28802"/>
                <a:gd name="T18" fmla="*/ 38237 w 39474"/>
                <a:gd name="T19" fmla="*/ 0 h 28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74" h="28802" fill="none">
                  <a:moveTo>
                    <a:pt x="38237" y="0"/>
                  </a:moveTo>
                  <a:cubicBezTo>
                    <a:pt x="39056" y="2313"/>
                    <a:pt x="39474" y="4748"/>
                    <a:pt x="39474" y="7202"/>
                  </a:cubicBezTo>
                  <a:cubicBezTo>
                    <a:pt x="39474" y="19131"/>
                    <a:pt x="29803" y="28802"/>
                    <a:pt x="17874" y="28802"/>
                  </a:cubicBezTo>
                  <a:cubicBezTo>
                    <a:pt x="10714" y="28802"/>
                    <a:pt x="4020" y="25254"/>
                    <a:pt x="0" y="19329"/>
                  </a:cubicBezTo>
                </a:path>
                <a:path w="39474" h="28802" stroke="0">
                  <a:moveTo>
                    <a:pt x="38237" y="0"/>
                  </a:moveTo>
                  <a:cubicBezTo>
                    <a:pt x="39056" y="2313"/>
                    <a:pt x="39474" y="4748"/>
                    <a:pt x="39474" y="7202"/>
                  </a:cubicBezTo>
                  <a:cubicBezTo>
                    <a:pt x="39474" y="19131"/>
                    <a:pt x="29803" y="28802"/>
                    <a:pt x="17874" y="28802"/>
                  </a:cubicBezTo>
                  <a:cubicBezTo>
                    <a:pt x="10714" y="28802"/>
                    <a:pt x="4020" y="25254"/>
                    <a:pt x="0" y="19329"/>
                  </a:cubicBezTo>
                  <a:lnTo>
                    <a:pt x="17874" y="7202"/>
                  </a:lnTo>
                  <a:lnTo>
                    <a:pt x="38237"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1" name="Oval 25">
              <a:extLst>
                <a:ext uri="{FF2B5EF4-FFF2-40B4-BE49-F238E27FC236}">
                  <a16:creationId xmlns:a16="http://schemas.microsoft.com/office/drawing/2014/main" id="{5F9781F1-E723-4A22-864F-5FCA6CAB5067}"/>
                </a:ext>
              </a:extLst>
            </p:cNvPr>
            <p:cNvSpPr>
              <a:spLocks noChangeArrowheads="1"/>
            </p:cNvSpPr>
            <p:nvPr/>
          </p:nvSpPr>
          <p:spPr bwMode="auto">
            <a:xfrm>
              <a:off x="2857" y="3453"/>
              <a:ext cx="776" cy="714"/>
            </a:xfrm>
            <a:prstGeom prst="ellipse">
              <a:avLst/>
            </a:prstGeom>
            <a:solidFill>
              <a:srgbClr val="5F5F5F"/>
            </a:solidFill>
            <a:ln w="6350">
              <a:solidFill>
                <a:schemeClr val="tx1"/>
              </a:solidFill>
              <a:round/>
              <a:headEnd/>
              <a:tailEnd/>
            </a:ln>
          </p:spPr>
          <p:txBody>
            <a:bodyPr lIns="0" tIns="0" rIns="0" bIns="0" anchor="ctr">
              <a:spAutoFit/>
            </a:bodyPr>
            <a:lstStyle/>
            <a:p>
              <a:endParaRPr lang="zh-CN" altLang="en-US"/>
            </a:p>
          </p:txBody>
        </p:sp>
        <p:sp>
          <p:nvSpPr>
            <p:cNvPr id="9242" name="Rectangle 26">
              <a:extLst>
                <a:ext uri="{FF2B5EF4-FFF2-40B4-BE49-F238E27FC236}">
                  <a16:creationId xmlns:a16="http://schemas.microsoft.com/office/drawing/2014/main" id="{D2912DDD-D263-4311-9C1E-AE05D5D5FE53}"/>
                </a:ext>
              </a:extLst>
            </p:cNvPr>
            <p:cNvSpPr>
              <a:spLocks noChangeArrowheads="1"/>
            </p:cNvSpPr>
            <p:nvPr/>
          </p:nvSpPr>
          <p:spPr bwMode="auto">
            <a:xfrm>
              <a:off x="2857" y="3532"/>
              <a:ext cx="0" cy="507"/>
            </a:xfrm>
            <a:prstGeom prst="rect">
              <a:avLst/>
            </a:prstGeom>
            <a:solidFill>
              <a:srgbClr val="5F5F5F"/>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spAutoFit/>
            </a:bodyPr>
            <a:lstStyle/>
            <a:p>
              <a:endParaRPr lang="zh-CN" altLang="en-US"/>
            </a:p>
          </p:txBody>
        </p:sp>
        <p:sp>
          <p:nvSpPr>
            <p:cNvPr id="9243" name="Rectangle 27">
              <a:extLst>
                <a:ext uri="{FF2B5EF4-FFF2-40B4-BE49-F238E27FC236}">
                  <a16:creationId xmlns:a16="http://schemas.microsoft.com/office/drawing/2014/main" id="{2E066044-8CCF-4F1D-93BB-2FBCF21A2FBF}"/>
                </a:ext>
              </a:extLst>
            </p:cNvPr>
            <p:cNvSpPr>
              <a:spLocks noChangeArrowheads="1"/>
            </p:cNvSpPr>
            <p:nvPr/>
          </p:nvSpPr>
          <p:spPr bwMode="auto">
            <a:xfrm>
              <a:off x="3585" y="3532"/>
              <a:ext cx="0" cy="507"/>
            </a:xfrm>
            <a:prstGeom prst="rect">
              <a:avLst/>
            </a:prstGeom>
            <a:solidFill>
              <a:srgbClr val="5F5F5F"/>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spAutoFit/>
            </a:bodyPr>
            <a:lstStyle/>
            <a:p>
              <a:endParaRPr lang="zh-CN" altLang="en-US"/>
            </a:p>
          </p:txBody>
        </p:sp>
        <p:sp>
          <p:nvSpPr>
            <p:cNvPr id="9244" name="Line 28">
              <a:extLst>
                <a:ext uri="{FF2B5EF4-FFF2-40B4-BE49-F238E27FC236}">
                  <a16:creationId xmlns:a16="http://schemas.microsoft.com/office/drawing/2014/main" id="{92B2146B-3480-4DD9-9A21-F7A4730136BD}"/>
                </a:ext>
              </a:extLst>
            </p:cNvPr>
            <p:cNvSpPr>
              <a:spLocks noChangeShapeType="1"/>
            </p:cNvSpPr>
            <p:nvPr/>
          </p:nvSpPr>
          <p:spPr bwMode="auto">
            <a:xfrm>
              <a:off x="2857" y="3758"/>
              <a:ext cx="0" cy="62"/>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Oval 29">
              <a:extLst>
                <a:ext uri="{FF2B5EF4-FFF2-40B4-BE49-F238E27FC236}">
                  <a16:creationId xmlns:a16="http://schemas.microsoft.com/office/drawing/2014/main" id="{D190A921-58BD-47A4-8C8D-5F0B90AA9B27}"/>
                </a:ext>
              </a:extLst>
            </p:cNvPr>
            <p:cNvSpPr>
              <a:spLocks noChangeArrowheads="1"/>
            </p:cNvSpPr>
            <p:nvPr/>
          </p:nvSpPr>
          <p:spPr bwMode="auto">
            <a:xfrm>
              <a:off x="2857" y="3403"/>
              <a:ext cx="776" cy="714"/>
            </a:xfrm>
            <a:prstGeom prst="ellipse">
              <a:avLst/>
            </a:prstGeom>
            <a:solidFill>
              <a:schemeClr val="accent2"/>
            </a:solidFill>
            <a:ln w="6350">
              <a:solidFill>
                <a:schemeClr val="tx1"/>
              </a:solidFill>
              <a:round/>
              <a:headEnd/>
              <a:tailEnd/>
            </a:ln>
          </p:spPr>
          <p:txBody>
            <a:bodyPr lIns="0" tIns="0" rIns="0" bIns="0" anchor="ctr">
              <a:spAutoFit/>
            </a:bodyPr>
            <a:lstStyle/>
            <a:p>
              <a:endParaRPr lang="zh-CN" altLang="en-US"/>
            </a:p>
          </p:txBody>
        </p:sp>
        <p:sp>
          <p:nvSpPr>
            <p:cNvPr id="9246" name="Line 30">
              <a:extLst>
                <a:ext uri="{FF2B5EF4-FFF2-40B4-BE49-F238E27FC236}">
                  <a16:creationId xmlns:a16="http://schemas.microsoft.com/office/drawing/2014/main" id="{AEF0C844-1D51-4F7C-91BF-112562A9F41E}"/>
                </a:ext>
              </a:extLst>
            </p:cNvPr>
            <p:cNvSpPr>
              <a:spLocks noChangeShapeType="1"/>
            </p:cNvSpPr>
            <p:nvPr/>
          </p:nvSpPr>
          <p:spPr bwMode="auto">
            <a:xfrm>
              <a:off x="3633" y="3758"/>
              <a:ext cx="0" cy="62"/>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Arc 31">
              <a:extLst>
                <a:ext uri="{FF2B5EF4-FFF2-40B4-BE49-F238E27FC236}">
                  <a16:creationId xmlns:a16="http://schemas.microsoft.com/office/drawing/2014/main" id="{7552CD42-9148-4A8B-898E-D3D7532D74DE}"/>
                </a:ext>
              </a:extLst>
            </p:cNvPr>
            <p:cNvSpPr>
              <a:spLocks noChangeArrowheads="1"/>
            </p:cNvSpPr>
            <p:nvPr/>
          </p:nvSpPr>
          <p:spPr bwMode="auto">
            <a:xfrm rot="5400000">
              <a:off x="3224" y="3731"/>
              <a:ext cx="58" cy="73"/>
            </a:xfrm>
            <a:custGeom>
              <a:avLst/>
              <a:gdLst>
                <a:gd name="T0" fmla="*/ 5472 w 27073"/>
                <a:gd name="T1" fmla="*/ 0 h 43200"/>
                <a:gd name="T2" fmla="*/ 27073 w 27073"/>
                <a:gd name="T3" fmla="*/ 21600 h 43200"/>
                <a:gd name="T4" fmla="*/ 5473 w 27073"/>
                <a:gd name="T5" fmla="*/ 43200 h 43200"/>
                <a:gd name="T6" fmla="*/ -1 w 27073"/>
                <a:gd name="T7" fmla="*/ 42495 h 43200"/>
                <a:gd name="T8" fmla="*/ 5472 w 27073"/>
                <a:gd name="T9" fmla="*/ 0 h 43200"/>
                <a:gd name="T10" fmla="*/ 27073 w 27073"/>
                <a:gd name="T11" fmla="*/ 21600 h 43200"/>
                <a:gd name="T12" fmla="*/ 5473 w 27073"/>
                <a:gd name="T13" fmla="*/ 43200 h 43200"/>
                <a:gd name="T14" fmla="*/ -1 w 27073"/>
                <a:gd name="T15" fmla="*/ 42495 h 43200"/>
                <a:gd name="T16" fmla="*/ 5473 w 27073"/>
                <a:gd name="T17" fmla="*/ 21600 h 43200"/>
                <a:gd name="T18" fmla="*/ 5472 w 27073"/>
                <a:gd name="T19" fmla="*/ 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73" h="43200" fill="none">
                  <a:moveTo>
                    <a:pt x="5472" y="0"/>
                  </a:moveTo>
                  <a:cubicBezTo>
                    <a:pt x="17402" y="0"/>
                    <a:pt x="27073" y="9670"/>
                    <a:pt x="27073" y="21600"/>
                  </a:cubicBezTo>
                  <a:cubicBezTo>
                    <a:pt x="27073" y="33529"/>
                    <a:pt x="17402" y="43200"/>
                    <a:pt x="5473" y="43200"/>
                  </a:cubicBezTo>
                  <a:cubicBezTo>
                    <a:pt x="3626" y="43200"/>
                    <a:pt x="1786" y="42963"/>
                    <a:pt x="-1" y="42495"/>
                  </a:cubicBezTo>
                </a:path>
                <a:path w="27073" h="43200" stroke="0">
                  <a:moveTo>
                    <a:pt x="5472" y="0"/>
                  </a:moveTo>
                  <a:cubicBezTo>
                    <a:pt x="17402" y="0"/>
                    <a:pt x="27073" y="9670"/>
                    <a:pt x="27073" y="21600"/>
                  </a:cubicBezTo>
                  <a:cubicBezTo>
                    <a:pt x="27073" y="33529"/>
                    <a:pt x="17402" y="43200"/>
                    <a:pt x="5473" y="43200"/>
                  </a:cubicBezTo>
                  <a:cubicBezTo>
                    <a:pt x="3626" y="43200"/>
                    <a:pt x="1786" y="42963"/>
                    <a:pt x="-1" y="42495"/>
                  </a:cubicBezTo>
                  <a:lnTo>
                    <a:pt x="5473" y="21600"/>
                  </a:lnTo>
                  <a:lnTo>
                    <a:pt x="5472" y="0"/>
                  </a:lnTo>
                  <a:close/>
                </a:path>
              </a:pathLst>
            </a:custGeom>
            <a:solidFill>
              <a:srgbClr val="969696"/>
            </a:solidFill>
            <a:ln w="6350">
              <a:solidFill>
                <a:schemeClr val="tx1"/>
              </a:solidFill>
              <a:round/>
              <a:headEnd/>
              <a:tailEnd/>
            </a:ln>
          </p:spPr>
          <p:txBody>
            <a:bodyPr/>
            <a:lstStyle/>
            <a:p>
              <a:endParaRPr lang="zh-CN" altLang="en-US"/>
            </a:p>
          </p:txBody>
        </p:sp>
        <p:sp>
          <p:nvSpPr>
            <p:cNvPr id="9248" name="Freeform 32">
              <a:extLst>
                <a:ext uri="{FF2B5EF4-FFF2-40B4-BE49-F238E27FC236}">
                  <a16:creationId xmlns:a16="http://schemas.microsoft.com/office/drawing/2014/main" id="{52BD57F2-8C8F-45E0-ACDF-47042F4FFC6D}"/>
                </a:ext>
              </a:extLst>
            </p:cNvPr>
            <p:cNvSpPr>
              <a:spLocks noChangeArrowheads="1"/>
            </p:cNvSpPr>
            <p:nvPr/>
          </p:nvSpPr>
          <p:spPr bwMode="auto">
            <a:xfrm>
              <a:off x="3217" y="1704"/>
              <a:ext cx="72" cy="2046"/>
            </a:xfrm>
            <a:custGeom>
              <a:avLst/>
              <a:gdLst>
                <a:gd name="T0" fmla="*/ 0 w 48"/>
                <a:gd name="T1" fmla="*/ 2256 h 2256"/>
                <a:gd name="T2" fmla="*/ 0 w 48"/>
                <a:gd name="T3" fmla="*/ 0 h 2256"/>
                <a:gd name="T4" fmla="*/ 48 w 48"/>
                <a:gd name="T5" fmla="*/ 0 h 2256"/>
                <a:gd name="T6" fmla="*/ 48 w 48"/>
                <a:gd name="T7" fmla="*/ 2256 h 2256"/>
              </a:gdLst>
              <a:ahLst/>
              <a:cxnLst>
                <a:cxn ang="0">
                  <a:pos x="T0" y="T1"/>
                </a:cxn>
                <a:cxn ang="0">
                  <a:pos x="T2" y="T3"/>
                </a:cxn>
                <a:cxn ang="0">
                  <a:pos x="T4" y="T5"/>
                </a:cxn>
                <a:cxn ang="0">
                  <a:pos x="T6" y="T7"/>
                </a:cxn>
              </a:cxnLst>
              <a:rect l="0" t="0" r="r" b="b"/>
              <a:pathLst>
                <a:path w="48" h="2256">
                  <a:moveTo>
                    <a:pt x="0" y="2256"/>
                  </a:moveTo>
                  <a:lnTo>
                    <a:pt x="0" y="0"/>
                  </a:lnTo>
                  <a:lnTo>
                    <a:pt x="48" y="0"/>
                  </a:lnTo>
                  <a:lnTo>
                    <a:pt x="48" y="2256"/>
                  </a:lnTo>
                </a:path>
              </a:pathLst>
            </a:custGeom>
            <a:solidFill>
              <a:srgbClr val="969696"/>
            </a:solidFill>
            <a:ln w="6350">
              <a:solidFill>
                <a:schemeClr val="tx1"/>
              </a:solidFill>
              <a:round/>
              <a:headEnd/>
              <a:tailEnd/>
            </a:ln>
          </p:spPr>
          <p:txBody>
            <a:bodyPr/>
            <a:lstStyle/>
            <a:p>
              <a:endParaRPr lang="zh-CN" altLang="en-US"/>
            </a:p>
          </p:txBody>
        </p:sp>
        <p:sp>
          <p:nvSpPr>
            <p:cNvPr id="9249" name="Rectangle 33">
              <a:extLst>
                <a:ext uri="{FF2B5EF4-FFF2-40B4-BE49-F238E27FC236}">
                  <a16:creationId xmlns:a16="http://schemas.microsoft.com/office/drawing/2014/main" id="{A1FFC981-4D1C-4A35-8100-0847B9F49A1B}"/>
                </a:ext>
              </a:extLst>
            </p:cNvPr>
            <p:cNvSpPr>
              <a:spLocks noChangeArrowheads="1"/>
            </p:cNvSpPr>
            <p:nvPr/>
          </p:nvSpPr>
          <p:spPr bwMode="auto">
            <a:xfrm rot="21240002">
              <a:off x="3251" y="1448"/>
              <a:ext cx="0" cy="507"/>
            </a:xfrm>
            <a:prstGeom prst="rect">
              <a:avLst/>
            </a:prstGeom>
            <a:solidFill>
              <a:srgbClr val="969696"/>
            </a:solidFill>
            <a:ln w="6350">
              <a:solidFill>
                <a:schemeClr val="tx1"/>
              </a:solidFill>
              <a:miter lim="800000"/>
              <a:headEnd/>
              <a:tailEnd/>
            </a:ln>
          </p:spPr>
          <p:txBody>
            <a:bodyPr wrap="none" lIns="0" tIns="0" rIns="0" bIns="0" anchor="ctr">
              <a:spAutoFit/>
            </a:bodyPr>
            <a:lstStyle/>
            <a:p>
              <a:endParaRPr lang="zh-CN" altLang="en-US"/>
            </a:p>
          </p:txBody>
        </p:sp>
        <p:sp>
          <p:nvSpPr>
            <p:cNvPr id="9250" name="Oval 34">
              <a:extLst>
                <a:ext uri="{FF2B5EF4-FFF2-40B4-BE49-F238E27FC236}">
                  <a16:creationId xmlns:a16="http://schemas.microsoft.com/office/drawing/2014/main" id="{83A7B983-86C6-43D6-8AD9-FF28513A3B55}"/>
                </a:ext>
              </a:extLst>
            </p:cNvPr>
            <p:cNvSpPr>
              <a:spLocks noChangeArrowheads="1"/>
            </p:cNvSpPr>
            <p:nvPr/>
          </p:nvSpPr>
          <p:spPr bwMode="auto">
            <a:xfrm>
              <a:off x="1554" y="1518"/>
              <a:ext cx="0" cy="714"/>
            </a:xfrm>
            <a:prstGeom prst="ellipse">
              <a:avLst/>
            </a:prstGeom>
            <a:solidFill>
              <a:srgbClr val="777777"/>
            </a:solidFill>
            <a:ln w="6350">
              <a:solidFill>
                <a:schemeClr val="tx1"/>
              </a:solidFill>
              <a:round/>
              <a:headEnd/>
              <a:tailEnd/>
            </a:ln>
          </p:spPr>
          <p:txBody>
            <a:bodyPr wrap="none" lIns="0" tIns="0" rIns="0" bIns="0" anchor="ctr">
              <a:spAutoFit/>
            </a:bodyPr>
            <a:lstStyle/>
            <a:p>
              <a:endParaRPr lang="zh-CN" altLang="en-US"/>
            </a:p>
          </p:txBody>
        </p:sp>
        <p:sp>
          <p:nvSpPr>
            <p:cNvPr id="9251" name="Oval 35">
              <a:extLst>
                <a:ext uri="{FF2B5EF4-FFF2-40B4-BE49-F238E27FC236}">
                  <a16:creationId xmlns:a16="http://schemas.microsoft.com/office/drawing/2014/main" id="{F0023E16-4CD1-4CFD-A30D-7C3F52B272B1}"/>
                </a:ext>
              </a:extLst>
            </p:cNvPr>
            <p:cNvSpPr>
              <a:spLocks noChangeArrowheads="1"/>
            </p:cNvSpPr>
            <p:nvPr/>
          </p:nvSpPr>
          <p:spPr bwMode="auto">
            <a:xfrm>
              <a:off x="4888" y="1163"/>
              <a:ext cx="0" cy="714"/>
            </a:xfrm>
            <a:prstGeom prst="ellipse">
              <a:avLst/>
            </a:prstGeom>
            <a:solidFill>
              <a:srgbClr val="777777"/>
            </a:solidFill>
            <a:ln w="6350">
              <a:solidFill>
                <a:schemeClr val="tx1"/>
              </a:solidFill>
              <a:round/>
              <a:headEnd/>
              <a:tailEnd/>
            </a:ln>
          </p:spPr>
          <p:txBody>
            <a:bodyPr wrap="none" lIns="0" tIns="0" rIns="0" bIns="0" anchor="ctr">
              <a:spAutoFit/>
            </a:bodyPr>
            <a:lstStyle/>
            <a:p>
              <a:endParaRPr lang="zh-CN" altLang="en-US"/>
            </a:p>
          </p:txBody>
        </p:sp>
        <p:sp>
          <p:nvSpPr>
            <p:cNvPr id="9252" name="Oval 36">
              <a:extLst>
                <a:ext uri="{FF2B5EF4-FFF2-40B4-BE49-F238E27FC236}">
                  <a16:creationId xmlns:a16="http://schemas.microsoft.com/office/drawing/2014/main" id="{3915EF53-9945-4E98-86C8-144478B2C43E}"/>
                </a:ext>
              </a:extLst>
            </p:cNvPr>
            <p:cNvSpPr>
              <a:spLocks noChangeArrowheads="1"/>
            </p:cNvSpPr>
            <p:nvPr/>
          </p:nvSpPr>
          <p:spPr bwMode="auto">
            <a:xfrm>
              <a:off x="3191" y="1344"/>
              <a:ext cx="118" cy="714"/>
            </a:xfrm>
            <a:prstGeom prst="ellipse">
              <a:avLst/>
            </a:prstGeom>
            <a:solidFill>
              <a:srgbClr val="5F5F5F"/>
            </a:solidFill>
            <a:ln w="6350">
              <a:solidFill>
                <a:schemeClr val="tx1"/>
              </a:solidFill>
              <a:round/>
              <a:headEnd/>
              <a:tailEnd/>
            </a:ln>
          </p:spPr>
          <p:txBody>
            <a:bodyPr lIns="0" tIns="0" rIns="0" bIns="0" anchor="ctr">
              <a:spAutoFit/>
            </a:bodyPr>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6">
            <a:extLst>
              <a:ext uri="{FF2B5EF4-FFF2-40B4-BE49-F238E27FC236}">
                <a16:creationId xmlns:a16="http://schemas.microsoft.com/office/drawing/2014/main" id="{A07C73AF-B56D-4948-9257-D696B4BC857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a:t>
            </a:r>
            <a:fld id="{7F4CE887-0D90-447D-A382-4FA81554A2CE}" type="slidenum">
              <a:rPr lang="en-US" altLang="zh-CN"/>
              <a:pPr/>
              <a:t>28</a:t>
            </a:fld>
            <a:endParaRPr lang="en-US" altLang="zh-CN"/>
          </a:p>
        </p:txBody>
      </p:sp>
      <p:sp>
        <p:nvSpPr>
          <p:cNvPr id="1331202" name="Rectangle 2">
            <a:extLst>
              <a:ext uri="{FF2B5EF4-FFF2-40B4-BE49-F238E27FC236}">
                <a16:creationId xmlns:a16="http://schemas.microsoft.com/office/drawing/2014/main" id="{C9EEE6E6-DF39-449D-B878-A7EB4967D3DD}"/>
              </a:ext>
            </a:extLst>
          </p:cNvPr>
          <p:cNvSpPr>
            <a:spLocks noGrp="1" noChangeArrowheads="1"/>
          </p:cNvSpPr>
          <p:nvPr>
            <p:ph type="title"/>
          </p:nvPr>
        </p:nvSpPr>
        <p:spPr/>
        <p:txBody>
          <a:bodyPr/>
          <a:lstStyle/>
          <a:p>
            <a:pPr eaLnBrk="1" hangingPunct="1">
              <a:defRPr/>
            </a:pPr>
            <a:r>
              <a:rPr kumimoji="1" lang="zh-CN" altLang="en-US" sz="3600" b="1">
                <a:effectLst>
                  <a:outerShdw blurRad="38100" dist="38100" dir="2700000" algn="tl">
                    <a:srgbClr val="C0C0C0"/>
                  </a:outerShdw>
                </a:effectLst>
              </a:rPr>
              <a:t>一、测试过程中的常用度量</a:t>
            </a:r>
          </a:p>
        </p:txBody>
      </p:sp>
      <p:sp>
        <p:nvSpPr>
          <p:cNvPr id="1331203" name="Rectangle 3">
            <a:extLst>
              <a:ext uri="{FF2B5EF4-FFF2-40B4-BE49-F238E27FC236}">
                <a16:creationId xmlns:a16="http://schemas.microsoft.com/office/drawing/2014/main" id="{C642F551-36BF-4C31-AE47-91DA63FE1E69}"/>
              </a:ext>
            </a:extLst>
          </p:cNvPr>
          <p:cNvSpPr>
            <a:spLocks noGrp="1" noChangeArrowheads="1"/>
          </p:cNvSpPr>
          <p:nvPr>
            <p:ph type="body" sz="half" idx="1"/>
          </p:nvPr>
        </p:nvSpPr>
        <p:spPr>
          <a:xfrm>
            <a:off x="2100264" y="954089"/>
            <a:ext cx="7839075" cy="5489575"/>
          </a:xfrm>
        </p:spPr>
        <p:txBody>
          <a:bodyPr/>
          <a:lstStyle/>
          <a:p>
            <a:pPr marL="533400" indent="-533400">
              <a:buNone/>
            </a:pPr>
            <a:r>
              <a:rPr lang="en-US" altLang="zh-CN">
                <a:latin typeface="宋体" panose="02010600030101010101" pitchFamily="2" charset="-122"/>
              </a:rPr>
              <a:t>1</a:t>
            </a:r>
            <a:r>
              <a:rPr lang="zh-CN" altLang="en-US">
                <a:latin typeface="宋体" panose="02010600030101010101" pitchFamily="2" charset="-122"/>
              </a:rPr>
              <a:t>、被测应用大小（软件大小）</a:t>
            </a:r>
          </a:p>
          <a:p>
            <a:pPr marL="1423988" lvl="1" indent="-533400"/>
            <a:r>
              <a:rPr lang="zh-CN" altLang="en-US">
                <a:latin typeface="宋体" panose="02010600030101010101" pitchFamily="2" charset="-122"/>
              </a:rPr>
              <a:t>以代码行数为单位</a:t>
            </a:r>
          </a:p>
          <a:p>
            <a:pPr marL="1423988" lvl="1" indent="-533400"/>
            <a:r>
              <a:rPr lang="zh-CN" altLang="en-US">
                <a:latin typeface="宋体" panose="02010600030101010101" pitchFamily="2" charset="-122"/>
              </a:rPr>
              <a:t>在面向对象编程中，还需收集对象及方法的消息</a:t>
            </a:r>
          </a:p>
          <a:p>
            <a:pPr marL="533400" indent="-533400">
              <a:buNone/>
            </a:pPr>
            <a:r>
              <a:rPr lang="en-US" altLang="zh-CN"/>
              <a:t>2</a:t>
            </a:r>
            <a:r>
              <a:rPr lang="zh-CN" altLang="en-US"/>
              <a:t>、 被测应用的复杂性</a:t>
            </a:r>
          </a:p>
          <a:p>
            <a:pPr marL="1423988" lvl="1" indent="-533400"/>
            <a:r>
              <a:rPr lang="zh-CN" altLang="en-US"/>
              <a:t>迭代</a:t>
            </a:r>
          </a:p>
          <a:p>
            <a:pPr marL="1423988" lvl="1" indent="-533400"/>
            <a:r>
              <a:rPr lang="zh-CN" altLang="en-US"/>
              <a:t>递归</a:t>
            </a:r>
          </a:p>
          <a:p>
            <a:pPr marL="1423988" lvl="1" indent="-533400"/>
            <a:r>
              <a:rPr lang="zh-CN" altLang="en-US"/>
              <a:t>条件转移点</a:t>
            </a:r>
          </a:p>
          <a:p>
            <a:pPr marL="1423988" lvl="1" indent="-533400"/>
            <a:r>
              <a:rPr lang="zh-CN" altLang="en-US"/>
              <a:t>功能点等</a:t>
            </a:r>
          </a:p>
          <a:p>
            <a:pPr marL="533400" indent="-533400">
              <a:buNone/>
            </a:pPr>
            <a:r>
              <a:rPr lang="zh-CN" altLang="en-US" sz="2400">
                <a:solidFill>
                  <a:srgbClr val="0033CC"/>
                </a:solidFill>
              </a:rPr>
              <a:t>由于实现技术不同，很难产生普遍适用的复杂性评估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203">
                                            <p:txEl>
                                              <p:pRg st="3" end="3"/>
                                            </p:txEl>
                                          </p:spTgt>
                                        </p:tgtEl>
                                        <p:attrNameLst>
                                          <p:attrName>style.visibility</p:attrName>
                                        </p:attrNameLst>
                                      </p:cBhvr>
                                      <p:to>
                                        <p:strVal val="visible"/>
                                      </p:to>
                                    </p:set>
                                    <p:animEffect transition="in" filter="blinds(horizontal)">
                                      <p:cBhvr>
                                        <p:cTn id="7" dur="500"/>
                                        <p:tgtEl>
                                          <p:spTgt spid="133120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03">
                                            <p:txEl>
                                              <p:pRg st="4" end="4"/>
                                            </p:txEl>
                                          </p:spTgt>
                                        </p:tgtEl>
                                        <p:attrNameLst>
                                          <p:attrName>style.visibility</p:attrName>
                                        </p:attrNameLst>
                                      </p:cBhvr>
                                      <p:to>
                                        <p:strVal val="visible"/>
                                      </p:to>
                                    </p:set>
                                    <p:animEffect transition="in" filter="blinds(horizontal)">
                                      <p:cBhvr>
                                        <p:cTn id="10" dur="500"/>
                                        <p:tgtEl>
                                          <p:spTgt spid="133120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203">
                                            <p:txEl>
                                              <p:pRg st="5" end="5"/>
                                            </p:txEl>
                                          </p:spTgt>
                                        </p:tgtEl>
                                        <p:attrNameLst>
                                          <p:attrName>style.visibility</p:attrName>
                                        </p:attrNameLst>
                                      </p:cBhvr>
                                      <p:to>
                                        <p:strVal val="visible"/>
                                      </p:to>
                                    </p:set>
                                    <p:animEffect transition="in" filter="blinds(horizontal)">
                                      <p:cBhvr>
                                        <p:cTn id="13" dur="500"/>
                                        <p:tgtEl>
                                          <p:spTgt spid="133120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31203">
                                            <p:txEl>
                                              <p:pRg st="6" end="6"/>
                                            </p:txEl>
                                          </p:spTgt>
                                        </p:tgtEl>
                                        <p:attrNameLst>
                                          <p:attrName>style.visibility</p:attrName>
                                        </p:attrNameLst>
                                      </p:cBhvr>
                                      <p:to>
                                        <p:strVal val="visible"/>
                                      </p:to>
                                    </p:set>
                                    <p:animEffect transition="in" filter="blinds(horizontal)">
                                      <p:cBhvr>
                                        <p:cTn id="16" dur="500"/>
                                        <p:tgtEl>
                                          <p:spTgt spid="133120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31203">
                                            <p:txEl>
                                              <p:pRg st="7" end="7"/>
                                            </p:txEl>
                                          </p:spTgt>
                                        </p:tgtEl>
                                        <p:attrNameLst>
                                          <p:attrName>style.visibility</p:attrName>
                                        </p:attrNameLst>
                                      </p:cBhvr>
                                      <p:to>
                                        <p:strVal val="visible"/>
                                      </p:to>
                                    </p:set>
                                    <p:animEffect transition="in" filter="blinds(horizontal)">
                                      <p:cBhvr>
                                        <p:cTn id="19" dur="500"/>
                                        <p:tgtEl>
                                          <p:spTgt spid="133120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31203">
                                            <p:txEl>
                                              <p:pRg st="8" end="8"/>
                                            </p:txEl>
                                          </p:spTgt>
                                        </p:tgtEl>
                                        <p:attrNameLst>
                                          <p:attrName>style.visibility</p:attrName>
                                        </p:attrNameLst>
                                      </p:cBhvr>
                                      <p:to>
                                        <p:strVal val="visible"/>
                                      </p:to>
                                    </p:set>
                                    <p:animEffect transition="in" filter="blinds(horizontal)">
                                      <p:cBhvr>
                                        <p:cTn id="22" dur="500"/>
                                        <p:tgtEl>
                                          <p:spTgt spid="133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6">
            <a:extLst>
              <a:ext uri="{FF2B5EF4-FFF2-40B4-BE49-F238E27FC236}">
                <a16:creationId xmlns:a16="http://schemas.microsoft.com/office/drawing/2014/main" id="{A2C8ACD8-9F27-4F3D-8FF6-AB87FB14AAB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a:t>
            </a:r>
            <a:fld id="{C27CC89A-A028-4998-BAB5-1B3FE1236FAF}" type="slidenum">
              <a:rPr lang="en-US" altLang="zh-CN"/>
              <a:pPr/>
              <a:t>29</a:t>
            </a:fld>
            <a:endParaRPr lang="en-US" altLang="zh-CN"/>
          </a:p>
        </p:txBody>
      </p:sp>
      <p:sp>
        <p:nvSpPr>
          <p:cNvPr id="1865730" name="Rectangle 2">
            <a:extLst>
              <a:ext uri="{FF2B5EF4-FFF2-40B4-BE49-F238E27FC236}">
                <a16:creationId xmlns:a16="http://schemas.microsoft.com/office/drawing/2014/main" id="{6EF2214E-C197-4CCB-AD14-97AF5599A4A8}"/>
              </a:ext>
            </a:extLst>
          </p:cNvPr>
          <p:cNvSpPr>
            <a:spLocks noGrp="1" noChangeArrowheads="1"/>
          </p:cNvSpPr>
          <p:nvPr>
            <p:ph type="title"/>
          </p:nvPr>
        </p:nvSpPr>
        <p:spPr/>
        <p:txBody>
          <a:bodyPr/>
          <a:lstStyle/>
          <a:p>
            <a:pPr marL="685800" indent="-685800">
              <a:defRPr/>
            </a:pPr>
            <a:r>
              <a:rPr kumimoji="1" lang="zh-CN" altLang="en-US" sz="3600" b="1">
                <a:effectLst>
                  <a:outerShdw blurRad="38100" dist="38100" dir="2700000" algn="tl">
                    <a:srgbClr val="C0C0C0"/>
                  </a:outerShdw>
                </a:effectLst>
              </a:rPr>
              <a:t>一、测试过程中的常用度量</a:t>
            </a:r>
          </a:p>
        </p:txBody>
      </p:sp>
      <p:sp>
        <p:nvSpPr>
          <p:cNvPr id="1865731" name="Rectangle 3">
            <a:extLst>
              <a:ext uri="{FF2B5EF4-FFF2-40B4-BE49-F238E27FC236}">
                <a16:creationId xmlns:a16="http://schemas.microsoft.com/office/drawing/2014/main" id="{5C50E73A-7A5C-4137-8CD9-9D115ED62256}"/>
              </a:ext>
            </a:extLst>
          </p:cNvPr>
          <p:cNvSpPr>
            <a:spLocks noGrp="1" noChangeArrowheads="1"/>
          </p:cNvSpPr>
          <p:nvPr>
            <p:ph type="body" sz="half" idx="1"/>
          </p:nvPr>
        </p:nvSpPr>
        <p:spPr>
          <a:xfrm>
            <a:off x="2100264" y="954089"/>
            <a:ext cx="7839075" cy="5489575"/>
          </a:xfrm>
        </p:spPr>
        <p:txBody>
          <a:bodyPr/>
          <a:lstStyle/>
          <a:p>
            <a:pPr marL="533400" indent="-533400">
              <a:buNone/>
            </a:pPr>
            <a:r>
              <a:rPr lang="en-US" altLang="zh-CN">
                <a:latin typeface="宋体" panose="02010600030101010101" pitchFamily="2" charset="-122"/>
              </a:rPr>
              <a:t>3</a:t>
            </a:r>
            <a:r>
              <a:rPr lang="zh-CN" altLang="en-US">
                <a:latin typeface="宋体" panose="02010600030101010101" pitchFamily="2" charset="-122"/>
              </a:rPr>
              <a:t>、</a:t>
            </a:r>
            <a:r>
              <a:rPr lang="zh-CN" altLang="en-US"/>
              <a:t>被测应用中花费的成本</a:t>
            </a:r>
          </a:p>
          <a:p>
            <a:pPr marL="1423988" lvl="1" indent="-533400"/>
            <a:r>
              <a:rPr lang="zh-CN" altLang="en-US"/>
              <a:t>度量指花费的成本</a:t>
            </a:r>
            <a:r>
              <a:rPr lang="en-US" altLang="zh-CN"/>
              <a:t>/</a:t>
            </a:r>
            <a:r>
              <a:rPr lang="zh-CN" altLang="en-US"/>
              <a:t>测试软件的特定部分及其相关文档所花费的人力</a:t>
            </a:r>
          </a:p>
          <a:p>
            <a:pPr marL="1423988" lvl="1" indent="-533400"/>
            <a:r>
              <a:rPr lang="zh-CN" altLang="en-US"/>
              <a:t>这个度量通常是按照一个月的工资来计算，</a:t>
            </a:r>
          </a:p>
          <a:p>
            <a:pPr marL="1423988" lvl="1" indent="-533400"/>
            <a:r>
              <a:rPr lang="zh-CN" altLang="en-US"/>
              <a:t>包括进行测试的人员所花费的时间以及从事测试任务的主管所花费的时间。</a:t>
            </a:r>
          </a:p>
          <a:p>
            <a:pPr marL="533400" indent="-533400">
              <a:buNone/>
            </a:pPr>
            <a:r>
              <a:rPr lang="en-US" altLang="zh-CN"/>
              <a:t>4</a:t>
            </a:r>
            <a:r>
              <a:rPr lang="zh-CN" altLang="en-US"/>
              <a:t>、测试中所发现的缺陷</a:t>
            </a:r>
          </a:p>
          <a:p>
            <a:pPr marL="1423988" lvl="1" indent="-533400"/>
            <a:r>
              <a:rPr lang="zh-CN" altLang="en-US"/>
              <a:t>发现的缺陷数及缺陷的严重程度</a:t>
            </a:r>
          </a:p>
          <a:p>
            <a:pPr marL="1423988" lvl="1" indent="-533400"/>
            <a:r>
              <a:rPr lang="zh-CN" altLang="en-US"/>
              <a:t>可分三个等级</a:t>
            </a:r>
          </a:p>
          <a:p>
            <a:pPr marL="2060575" lvl="2" indent="-457200"/>
            <a:r>
              <a:rPr lang="zh-CN" altLang="en-US"/>
              <a:t>危险的</a:t>
            </a:r>
          </a:p>
          <a:p>
            <a:pPr marL="2060575" lvl="2" indent="-457200"/>
            <a:r>
              <a:rPr lang="zh-CN" altLang="en-US"/>
              <a:t>严重的</a:t>
            </a:r>
          </a:p>
          <a:p>
            <a:pPr marL="2060575" lvl="2" indent="-457200"/>
            <a:r>
              <a:rPr lang="zh-CN" altLang="en-US"/>
              <a:t>轻微的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5731">
                                            <p:txEl>
                                              <p:pRg st="4" end="4"/>
                                            </p:txEl>
                                          </p:spTgt>
                                        </p:tgtEl>
                                        <p:attrNameLst>
                                          <p:attrName>style.visibility</p:attrName>
                                        </p:attrNameLst>
                                      </p:cBhvr>
                                      <p:to>
                                        <p:strVal val="visible"/>
                                      </p:to>
                                    </p:set>
                                    <p:animEffect transition="in" filter="blinds(horizontal)">
                                      <p:cBhvr>
                                        <p:cTn id="7" dur="500"/>
                                        <p:tgtEl>
                                          <p:spTgt spid="186573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65731">
                                            <p:txEl>
                                              <p:pRg st="5" end="5"/>
                                            </p:txEl>
                                          </p:spTgt>
                                        </p:tgtEl>
                                        <p:attrNameLst>
                                          <p:attrName>style.visibility</p:attrName>
                                        </p:attrNameLst>
                                      </p:cBhvr>
                                      <p:to>
                                        <p:strVal val="visible"/>
                                      </p:to>
                                    </p:set>
                                    <p:animEffect transition="in" filter="blinds(horizontal)">
                                      <p:cBhvr>
                                        <p:cTn id="10" dur="500"/>
                                        <p:tgtEl>
                                          <p:spTgt spid="1865731">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65731">
                                            <p:txEl>
                                              <p:pRg st="6" end="6"/>
                                            </p:txEl>
                                          </p:spTgt>
                                        </p:tgtEl>
                                        <p:attrNameLst>
                                          <p:attrName>style.visibility</p:attrName>
                                        </p:attrNameLst>
                                      </p:cBhvr>
                                      <p:to>
                                        <p:strVal val="visible"/>
                                      </p:to>
                                    </p:set>
                                    <p:animEffect transition="in" filter="blinds(horizontal)">
                                      <p:cBhvr>
                                        <p:cTn id="13" dur="500"/>
                                        <p:tgtEl>
                                          <p:spTgt spid="1865731">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65731">
                                            <p:txEl>
                                              <p:pRg st="7" end="7"/>
                                            </p:txEl>
                                          </p:spTgt>
                                        </p:tgtEl>
                                        <p:attrNameLst>
                                          <p:attrName>style.visibility</p:attrName>
                                        </p:attrNameLst>
                                      </p:cBhvr>
                                      <p:to>
                                        <p:strVal val="visible"/>
                                      </p:to>
                                    </p:set>
                                    <p:animEffect transition="in" filter="blinds(horizontal)">
                                      <p:cBhvr>
                                        <p:cTn id="16" dur="500"/>
                                        <p:tgtEl>
                                          <p:spTgt spid="1865731">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65731">
                                            <p:txEl>
                                              <p:pRg st="8" end="8"/>
                                            </p:txEl>
                                          </p:spTgt>
                                        </p:tgtEl>
                                        <p:attrNameLst>
                                          <p:attrName>style.visibility</p:attrName>
                                        </p:attrNameLst>
                                      </p:cBhvr>
                                      <p:to>
                                        <p:strVal val="visible"/>
                                      </p:to>
                                    </p:set>
                                    <p:animEffect transition="in" filter="blinds(horizontal)">
                                      <p:cBhvr>
                                        <p:cTn id="19" dur="500"/>
                                        <p:tgtEl>
                                          <p:spTgt spid="1865731">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65731">
                                            <p:txEl>
                                              <p:pRg st="9" end="9"/>
                                            </p:txEl>
                                          </p:spTgt>
                                        </p:tgtEl>
                                        <p:attrNameLst>
                                          <p:attrName>style.visibility</p:attrName>
                                        </p:attrNameLst>
                                      </p:cBhvr>
                                      <p:to>
                                        <p:strVal val="visible"/>
                                      </p:to>
                                    </p:set>
                                    <p:animEffect transition="in" filter="blinds(horizontal)">
                                      <p:cBhvr>
                                        <p:cTn id="22" dur="500"/>
                                        <p:tgtEl>
                                          <p:spTgt spid="1865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3D7B074-FE6B-4EB2-AAC6-F9906DE23334}"/>
              </a:ext>
            </a:extLst>
          </p:cNvPr>
          <p:cNvSpPr>
            <a:spLocks noGrp="1"/>
          </p:cNvSpPr>
          <p:nvPr>
            <p:ph type="sldNum" sz="quarter" idx="12"/>
          </p:nvPr>
        </p:nvSpPr>
        <p:spPr/>
        <p:txBody>
          <a:bodyPr/>
          <a:lstStyle/>
          <a:p>
            <a:r>
              <a:rPr lang="zh-CN" altLang="zh-CN"/>
              <a:t>NO.</a:t>
            </a:r>
            <a:fld id="{EC4FFBFE-4E37-4A92-AC35-072CC2800DD3}" type="slidenum">
              <a:rPr lang="zh-CN" altLang="zh-CN"/>
              <a:pPr/>
              <a:t>3</a:t>
            </a:fld>
            <a:endParaRPr lang="zh-CN" altLang="zh-CN"/>
          </a:p>
        </p:txBody>
      </p:sp>
      <p:sp>
        <p:nvSpPr>
          <p:cNvPr id="19458" name="Rectangle 2">
            <a:extLst>
              <a:ext uri="{FF2B5EF4-FFF2-40B4-BE49-F238E27FC236}">
                <a16:creationId xmlns:a16="http://schemas.microsoft.com/office/drawing/2014/main" id="{17022757-AC1A-42C8-B75C-91067FE8E4A4}"/>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19459" name="Rectangle 3">
            <a:extLst>
              <a:ext uri="{FF2B5EF4-FFF2-40B4-BE49-F238E27FC236}">
                <a16:creationId xmlns:a16="http://schemas.microsoft.com/office/drawing/2014/main" id="{3DB9CC42-F815-438C-9BE8-3838E3224B7A}"/>
              </a:ext>
            </a:extLst>
          </p:cNvPr>
          <p:cNvSpPr>
            <a:spLocks noGrp="1" noChangeArrowheads="1"/>
          </p:cNvSpPr>
          <p:nvPr>
            <p:ph idx="1"/>
          </p:nvPr>
        </p:nvSpPr>
        <p:spPr>
          <a:xfrm>
            <a:off x="1811338" y="1304925"/>
            <a:ext cx="7772400" cy="4114800"/>
          </a:xfrm>
        </p:spPr>
        <p:txBody>
          <a:bodyPr/>
          <a:lstStyle/>
          <a:p>
            <a:r>
              <a:rPr lang="zh-CN" altLang="zh-CN"/>
              <a:t>需求定义的不完善：</a:t>
            </a:r>
          </a:p>
        </p:txBody>
      </p:sp>
      <p:sp>
        <p:nvSpPr>
          <p:cNvPr id="19460" name="Rectangle 4">
            <a:extLst>
              <a:ext uri="{FF2B5EF4-FFF2-40B4-BE49-F238E27FC236}">
                <a16:creationId xmlns:a16="http://schemas.microsoft.com/office/drawing/2014/main" id="{68FDF6D4-34D1-415C-B6A0-BC815E969B4F}"/>
              </a:ext>
            </a:extLst>
          </p:cNvPr>
          <p:cNvSpPr>
            <a:spLocks noChangeArrowheads="1"/>
          </p:cNvSpPr>
          <p:nvPr/>
        </p:nvSpPr>
        <p:spPr bwMode="auto">
          <a:xfrm>
            <a:off x="2387601" y="2168525"/>
            <a:ext cx="7921625"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需求的不完备定义</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需求的错误性定义</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缺少至关重要的需求</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包括了不必要的需求或者是在近期不需要的功能</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6">
            <a:extLst>
              <a:ext uri="{FF2B5EF4-FFF2-40B4-BE49-F238E27FC236}">
                <a16:creationId xmlns:a16="http://schemas.microsoft.com/office/drawing/2014/main" id="{8C13BEF2-77C3-4F76-B369-BBC0B0591FF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a:t>
            </a:r>
            <a:fld id="{3A535660-612F-4315-AC0B-B6CF157134B2}" type="slidenum">
              <a:rPr lang="en-US" altLang="zh-CN"/>
              <a:pPr/>
              <a:t>30</a:t>
            </a:fld>
            <a:endParaRPr lang="en-US" altLang="zh-CN"/>
          </a:p>
        </p:txBody>
      </p:sp>
      <p:sp>
        <p:nvSpPr>
          <p:cNvPr id="1867778" name="Rectangle 2">
            <a:extLst>
              <a:ext uri="{FF2B5EF4-FFF2-40B4-BE49-F238E27FC236}">
                <a16:creationId xmlns:a16="http://schemas.microsoft.com/office/drawing/2014/main" id="{3B850274-F240-4C12-B0EF-FD9B391215F1}"/>
              </a:ext>
            </a:extLst>
          </p:cNvPr>
          <p:cNvSpPr>
            <a:spLocks noGrp="1" noChangeArrowheads="1"/>
          </p:cNvSpPr>
          <p:nvPr>
            <p:ph type="title"/>
          </p:nvPr>
        </p:nvSpPr>
        <p:spPr/>
        <p:txBody>
          <a:bodyPr/>
          <a:lstStyle/>
          <a:p>
            <a:pPr marL="685800" indent="-685800">
              <a:defRPr/>
            </a:pPr>
            <a:r>
              <a:rPr kumimoji="1" lang="zh-CN" altLang="en-US" sz="3600" b="1">
                <a:effectLst>
                  <a:outerShdw blurRad="38100" dist="38100" dir="2700000" algn="tl">
                    <a:srgbClr val="C0C0C0"/>
                  </a:outerShdw>
                </a:effectLst>
              </a:rPr>
              <a:t>一、测试过程中的常用度量</a:t>
            </a:r>
          </a:p>
        </p:txBody>
      </p:sp>
      <p:sp>
        <p:nvSpPr>
          <p:cNvPr id="1867779" name="Rectangle 3">
            <a:extLst>
              <a:ext uri="{FF2B5EF4-FFF2-40B4-BE49-F238E27FC236}">
                <a16:creationId xmlns:a16="http://schemas.microsoft.com/office/drawing/2014/main" id="{9682D40D-CEBC-45AC-A392-176E6E634CB7}"/>
              </a:ext>
            </a:extLst>
          </p:cNvPr>
          <p:cNvSpPr>
            <a:spLocks noGrp="1" noChangeArrowheads="1"/>
          </p:cNvSpPr>
          <p:nvPr>
            <p:ph type="body" sz="half" idx="1"/>
          </p:nvPr>
        </p:nvSpPr>
        <p:spPr>
          <a:xfrm>
            <a:off x="2100264" y="954089"/>
            <a:ext cx="7839075" cy="5489575"/>
          </a:xfrm>
        </p:spPr>
        <p:txBody>
          <a:bodyPr/>
          <a:lstStyle/>
          <a:p>
            <a:pPr marL="533400" indent="-533400">
              <a:buNone/>
            </a:pPr>
            <a:r>
              <a:rPr lang="en-US" altLang="zh-CN" sz="2400"/>
              <a:t>5. </a:t>
            </a:r>
            <a:r>
              <a:rPr lang="zh-CN" altLang="en-US" sz="2400"/>
              <a:t>测试开发过程</a:t>
            </a:r>
          </a:p>
          <a:p>
            <a:pPr marL="533400" indent="-533400">
              <a:buNone/>
            </a:pPr>
            <a:r>
              <a:rPr lang="zh-CN" altLang="en-US" sz="2400">
                <a:solidFill>
                  <a:srgbClr val="003399"/>
                </a:solidFill>
              </a:rPr>
              <a:t>       这个度量方法适合</a:t>
            </a:r>
            <a:r>
              <a:rPr lang="zh-CN" altLang="en-US" sz="2400">
                <a:solidFill>
                  <a:schemeClr val="hlink"/>
                </a:solidFill>
              </a:rPr>
              <a:t>用测试工具来产生</a:t>
            </a:r>
            <a:r>
              <a:rPr lang="zh-CN" altLang="en-US" sz="2400">
                <a:solidFill>
                  <a:srgbClr val="003399"/>
                </a:solidFill>
              </a:rPr>
              <a:t>。也可以考验已经报告但未修改的缺陷数和由开发人员随时更正缺陷的过程。</a:t>
            </a:r>
          </a:p>
          <a:p>
            <a:pPr marL="533400" indent="-533400">
              <a:buNone/>
            </a:pPr>
            <a:r>
              <a:rPr lang="en-US" altLang="zh-CN" sz="2400"/>
              <a:t>6. </a:t>
            </a:r>
            <a:r>
              <a:rPr lang="zh-CN" altLang="en-US" sz="2400"/>
              <a:t>软件开发和测试的难度</a:t>
            </a:r>
          </a:p>
          <a:p>
            <a:pPr marL="533400" indent="-533400">
              <a:buNone/>
            </a:pPr>
            <a:r>
              <a:rPr lang="zh-CN" altLang="en-US" sz="2400">
                <a:solidFill>
                  <a:srgbClr val="003399"/>
                </a:solidFill>
              </a:rPr>
              <a:t>        可以通过把项目分解为子项目，采用</a:t>
            </a:r>
            <a:r>
              <a:rPr lang="zh-CN" altLang="en-US" sz="2400">
                <a:solidFill>
                  <a:schemeClr val="hlink"/>
                </a:solidFill>
              </a:rPr>
              <a:t>定性</a:t>
            </a:r>
            <a:r>
              <a:rPr lang="zh-CN" altLang="en-US" sz="2400">
                <a:solidFill>
                  <a:srgbClr val="003399"/>
                </a:solidFill>
              </a:rPr>
              <a:t>的方法度量</a:t>
            </a:r>
          </a:p>
          <a:p>
            <a:pPr marL="1423988" lvl="1" indent="-533400">
              <a:buClr>
                <a:schemeClr val="hlink"/>
              </a:buClr>
              <a:buFont typeface="Wingdings" panose="05000000000000000000" pitchFamily="2" charset="2"/>
              <a:buAutoNum type="alphaLcPeriod"/>
            </a:pPr>
            <a:r>
              <a:rPr lang="zh-CN" altLang="en-US"/>
              <a:t>被测应用的需求是否稳定</a:t>
            </a:r>
          </a:p>
          <a:p>
            <a:pPr marL="1423988" lvl="1" indent="-533400">
              <a:buClr>
                <a:schemeClr val="hlink"/>
              </a:buClr>
              <a:buFont typeface="Wingdings" panose="05000000000000000000" pitchFamily="2" charset="2"/>
              <a:buAutoNum type="alphaLcPeriod"/>
            </a:pPr>
            <a:r>
              <a:rPr lang="zh-CN" altLang="en-US"/>
              <a:t>测试人员的经验级别</a:t>
            </a:r>
          </a:p>
          <a:p>
            <a:pPr marL="1423988" lvl="1" indent="-533400">
              <a:buClr>
                <a:schemeClr val="hlink"/>
              </a:buClr>
              <a:buFont typeface="Wingdings" panose="05000000000000000000" pitchFamily="2" charset="2"/>
              <a:buAutoNum type="alphaLcPeriod"/>
            </a:pPr>
            <a:r>
              <a:rPr lang="zh-CN" altLang="en-US"/>
              <a:t>测试人员对测试技术的熟悉程度</a:t>
            </a:r>
          </a:p>
          <a:p>
            <a:pPr marL="1423988" lvl="1" indent="-533400">
              <a:buClr>
                <a:schemeClr val="hlink"/>
              </a:buClr>
              <a:buFont typeface="Wingdings" panose="05000000000000000000" pitchFamily="2" charset="2"/>
              <a:buAutoNum type="alphaLcPeriod"/>
            </a:pPr>
            <a:r>
              <a:rPr lang="zh-CN" altLang="en-US"/>
              <a:t>测试过程中使用的设备的难易程度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7779">
                                            <p:txEl>
                                              <p:pRg st="2" end="2"/>
                                            </p:txEl>
                                          </p:spTgt>
                                        </p:tgtEl>
                                        <p:attrNameLst>
                                          <p:attrName>style.visibility</p:attrName>
                                        </p:attrNameLst>
                                      </p:cBhvr>
                                      <p:to>
                                        <p:strVal val="visible"/>
                                      </p:to>
                                    </p:set>
                                    <p:animEffect transition="in" filter="blinds(horizontal)">
                                      <p:cBhvr>
                                        <p:cTn id="7" dur="500"/>
                                        <p:tgtEl>
                                          <p:spTgt spid="18677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67779">
                                            <p:txEl>
                                              <p:pRg st="3" end="3"/>
                                            </p:txEl>
                                          </p:spTgt>
                                        </p:tgtEl>
                                        <p:attrNameLst>
                                          <p:attrName>style.visibility</p:attrName>
                                        </p:attrNameLst>
                                      </p:cBhvr>
                                      <p:to>
                                        <p:strVal val="visible"/>
                                      </p:to>
                                    </p:set>
                                    <p:animEffect transition="in" filter="blinds(horizontal)">
                                      <p:cBhvr>
                                        <p:cTn id="10" dur="500"/>
                                        <p:tgtEl>
                                          <p:spTgt spid="18677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67779">
                                            <p:txEl>
                                              <p:pRg st="4" end="4"/>
                                            </p:txEl>
                                          </p:spTgt>
                                        </p:tgtEl>
                                        <p:attrNameLst>
                                          <p:attrName>style.visibility</p:attrName>
                                        </p:attrNameLst>
                                      </p:cBhvr>
                                      <p:to>
                                        <p:strVal val="visible"/>
                                      </p:to>
                                    </p:set>
                                    <p:animEffect transition="in" filter="blinds(horizontal)">
                                      <p:cBhvr>
                                        <p:cTn id="13" dur="500"/>
                                        <p:tgtEl>
                                          <p:spTgt spid="186777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67779">
                                            <p:txEl>
                                              <p:pRg st="5" end="5"/>
                                            </p:txEl>
                                          </p:spTgt>
                                        </p:tgtEl>
                                        <p:attrNameLst>
                                          <p:attrName>style.visibility</p:attrName>
                                        </p:attrNameLst>
                                      </p:cBhvr>
                                      <p:to>
                                        <p:strVal val="visible"/>
                                      </p:to>
                                    </p:set>
                                    <p:animEffect transition="in" filter="blinds(horizontal)">
                                      <p:cBhvr>
                                        <p:cTn id="16" dur="500"/>
                                        <p:tgtEl>
                                          <p:spTgt spid="186777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67779">
                                            <p:txEl>
                                              <p:pRg st="6" end="6"/>
                                            </p:txEl>
                                          </p:spTgt>
                                        </p:tgtEl>
                                        <p:attrNameLst>
                                          <p:attrName>style.visibility</p:attrName>
                                        </p:attrNameLst>
                                      </p:cBhvr>
                                      <p:to>
                                        <p:strVal val="visible"/>
                                      </p:to>
                                    </p:set>
                                    <p:animEffect transition="in" filter="blinds(horizontal)">
                                      <p:cBhvr>
                                        <p:cTn id="19" dur="500"/>
                                        <p:tgtEl>
                                          <p:spTgt spid="1867779">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67779">
                                            <p:txEl>
                                              <p:pRg st="7" end="7"/>
                                            </p:txEl>
                                          </p:spTgt>
                                        </p:tgtEl>
                                        <p:attrNameLst>
                                          <p:attrName>style.visibility</p:attrName>
                                        </p:attrNameLst>
                                      </p:cBhvr>
                                      <p:to>
                                        <p:strVal val="visible"/>
                                      </p:to>
                                    </p:set>
                                    <p:animEffect transition="in" filter="blinds(horizontal)">
                                      <p:cBhvr>
                                        <p:cTn id="22" dur="500"/>
                                        <p:tgtEl>
                                          <p:spTgt spid="1867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6">
            <a:extLst>
              <a:ext uri="{FF2B5EF4-FFF2-40B4-BE49-F238E27FC236}">
                <a16:creationId xmlns:a16="http://schemas.microsoft.com/office/drawing/2014/main" id="{6357DBDC-9788-4272-BD13-313DE0A94D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a:t>
            </a:r>
            <a:fld id="{993A4845-C4D9-4407-99C8-86A66568DBCB}" type="slidenum">
              <a:rPr lang="en-US" altLang="zh-CN"/>
              <a:pPr/>
              <a:t>31</a:t>
            </a:fld>
            <a:endParaRPr lang="en-US" altLang="zh-CN"/>
          </a:p>
        </p:txBody>
      </p:sp>
      <p:sp>
        <p:nvSpPr>
          <p:cNvPr id="1869826" name="Rectangle 2">
            <a:extLst>
              <a:ext uri="{FF2B5EF4-FFF2-40B4-BE49-F238E27FC236}">
                <a16:creationId xmlns:a16="http://schemas.microsoft.com/office/drawing/2014/main" id="{746EC22F-03F8-4EAD-86EB-2A682BC69E19}"/>
              </a:ext>
            </a:extLst>
          </p:cNvPr>
          <p:cNvSpPr>
            <a:spLocks noGrp="1" noChangeArrowheads="1"/>
          </p:cNvSpPr>
          <p:nvPr>
            <p:ph type="title"/>
          </p:nvPr>
        </p:nvSpPr>
        <p:spPr/>
        <p:txBody>
          <a:bodyPr/>
          <a:lstStyle/>
          <a:p>
            <a:pPr marL="685800" indent="-685800">
              <a:defRPr/>
            </a:pPr>
            <a:r>
              <a:rPr kumimoji="1" lang="zh-CN" altLang="en-US" sz="3600" b="1">
                <a:effectLst>
                  <a:outerShdw blurRad="38100" dist="38100" dir="2700000" algn="tl">
                    <a:srgbClr val="C0C0C0"/>
                  </a:outerShdw>
                </a:effectLst>
              </a:rPr>
              <a:t>一、测试过程中的常用度量</a:t>
            </a:r>
          </a:p>
        </p:txBody>
      </p:sp>
      <p:sp>
        <p:nvSpPr>
          <p:cNvPr id="1869827" name="Rectangle 3">
            <a:extLst>
              <a:ext uri="{FF2B5EF4-FFF2-40B4-BE49-F238E27FC236}">
                <a16:creationId xmlns:a16="http://schemas.microsoft.com/office/drawing/2014/main" id="{D421F618-10C5-4159-8963-2AFFC745A5DF}"/>
              </a:ext>
            </a:extLst>
          </p:cNvPr>
          <p:cNvSpPr>
            <a:spLocks noGrp="1" noChangeArrowheads="1"/>
          </p:cNvSpPr>
          <p:nvPr>
            <p:ph type="body" sz="half" idx="1"/>
          </p:nvPr>
        </p:nvSpPr>
        <p:spPr>
          <a:xfrm>
            <a:off x="2100264" y="954089"/>
            <a:ext cx="7839075" cy="5489575"/>
          </a:xfrm>
        </p:spPr>
        <p:txBody>
          <a:bodyPr/>
          <a:lstStyle/>
          <a:p>
            <a:pPr marL="533400" indent="-533400">
              <a:buNone/>
            </a:pPr>
            <a:r>
              <a:rPr lang="en-US" altLang="zh-CN" sz="2400"/>
              <a:t>7</a:t>
            </a:r>
            <a:r>
              <a:rPr lang="zh-CN" altLang="en-US" sz="2400"/>
              <a:t>．花费在通信上的人力</a:t>
            </a:r>
          </a:p>
          <a:p>
            <a:pPr marL="533400" indent="-533400"/>
            <a:r>
              <a:rPr lang="zh-CN" altLang="en-US" sz="2400">
                <a:solidFill>
                  <a:srgbClr val="003399"/>
                </a:solidFill>
              </a:rPr>
              <a:t>由于项目对组织上和物理上不同的实体存在的依赖，因而带来了一些限制，通信度量就是用于描述项目组上约束的特征。</a:t>
            </a:r>
          </a:p>
          <a:p>
            <a:pPr marL="533400" indent="-533400"/>
            <a:r>
              <a:rPr lang="zh-CN" altLang="en-US" sz="2400">
                <a:solidFill>
                  <a:srgbClr val="003399"/>
                </a:solidFill>
              </a:rPr>
              <a:t>这个度量对于在地理位置上不同的地点进行开发和测试的公司很有用。</a:t>
            </a:r>
          </a:p>
          <a:p>
            <a:pPr marL="533400" indent="-533400">
              <a:buNone/>
            </a:pPr>
            <a:r>
              <a:rPr lang="en-US" altLang="zh-CN" sz="2400"/>
              <a:t>8. </a:t>
            </a:r>
            <a:r>
              <a:rPr lang="zh-CN" altLang="en-US" sz="2400"/>
              <a:t>客户发现的全部缺陷</a:t>
            </a:r>
          </a:p>
          <a:p>
            <a:pPr marL="533400" indent="-533400"/>
            <a:r>
              <a:rPr lang="zh-CN" altLang="en-US" sz="2400">
                <a:solidFill>
                  <a:srgbClr val="003399"/>
                </a:solidFill>
              </a:rPr>
              <a:t>这个值应该在被测应用提交后的一个标准时间后（如三个或六个月）持续地记录下来。如果在测试度量中使用严重等级来记录所发现的全部缺陷，在这个度量中也应该采用同样的严重等级。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9827">
                                            <p:txEl>
                                              <p:pRg st="3" end="3"/>
                                            </p:txEl>
                                          </p:spTgt>
                                        </p:tgtEl>
                                        <p:attrNameLst>
                                          <p:attrName>style.visibility</p:attrName>
                                        </p:attrNameLst>
                                      </p:cBhvr>
                                      <p:to>
                                        <p:strVal val="visible"/>
                                      </p:to>
                                    </p:set>
                                    <p:animEffect transition="in" filter="blinds(horizontal)">
                                      <p:cBhvr>
                                        <p:cTn id="7" dur="500"/>
                                        <p:tgtEl>
                                          <p:spTgt spid="186982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69827">
                                            <p:txEl>
                                              <p:pRg st="4" end="4"/>
                                            </p:txEl>
                                          </p:spTgt>
                                        </p:tgtEl>
                                        <p:attrNameLst>
                                          <p:attrName>style.visibility</p:attrName>
                                        </p:attrNameLst>
                                      </p:cBhvr>
                                      <p:to>
                                        <p:strVal val="visible"/>
                                      </p:to>
                                    </p:set>
                                    <p:animEffect transition="in" filter="blinds(horizontal)">
                                      <p:cBhvr>
                                        <p:cTn id="10" dur="500"/>
                                        <p:tgtEl>
                                          <p:spTgt spid="186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6">
            <a:extLst>
              <a:ext uri="{FF2B5EF4-FFF2-40B4-BE49-F238E27FC236}">
                <a16:creationId xmlns:a16="http://schemas.microsoft.com/office/drawing/2014/main" id="{A19A0061-73E4-4A82-BCD0-21F0D11871E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a:t>
            </a:r>
            <a:fld id="{AF40B6B8-722E-4DE8-8EF7-AE6A3352ED99}" type="slidenum">
              <a:rPr lang="en-US" altLang="zh-CN"/>
              <a:pPr/>
              <a:t>32</a:t>
            </a:fld>
            <a:endParaRPr lang="en-US" altLang="zh-CN"/>
          </a:p>
        </p:txBody>
      </p:sp>
      <p:sp>
        <p:nvSpPr>
          <p:cNvPr id="1871874" name="Rectangle 2">
            <a:extLst>
              <a:ext uri="{FF2B5EF4-FFF2-40B4-BE49-F238E27FC236}">
                <a16:creationId xmlns:a16="http://schemas.microsoft.com/office/drawing/2014/main" id="{A844C4C4-CF17-4ACA-975F-BD867753866A}"/>
              </a:ext>
            </a:extLst>
          </p:cNvPr>
          <p:cNvSpPr>
            <a:spLocks noGrp="1" noChangeArrowheads="1"/>
          </p:cNvSpPr>
          <p:nvPr>
            <p:ph type="title"/>
          </p:nvPr>
        </p:nvSpPr>
        <p:spPr/>
        <p:txBody>
          <a:bodyPr/>
          <a:lstStyle/>
          <a:p>
            <a:pPr marL="685800" indent="-685800">
              <a:defRPr/>
            </a:pPr>
            <a:r>
              <a:rPr kumimoji="1" lang="zh-CN" altLang="en-US" sz="3600" b="1">
                <a:effectLst>
                  <a:outerShdw blurRad="38100" dist="38100" dir="2700000" algn="tl">
                    <a:srgbClr val="C0C0C0"/>
                  </a:outerShdw>
                </a:effectLst>
              </a:rPr>
              <a:t>一、测试过程中的常用度量</a:t>
            </a:r>
          </a:p>
        </p:txBody>
      </p:sp>
      <p:sp>
        <p:nvSpPr>
          <p:cNvPr id="1871875" name="Rectangle 3">
            <a:extLst>
              <a:ext uri="{FF2B5EF4-FFF2-40B4-BE49-F238E27FC236}">
                <a16:creationId xmlns:a16="http://schemas.microsoft.com/office/drawing/2014/main" id="{06DE6EEF-A12A-4735-BF0F-4138608E8A74}"/>
              </a:ext>
            </a:extLst>
          </p:cNvPr>
          <p:cNvSpPr>
            <a:spLocks noGrp="1" noChangeArrowheads="1"/>
          </p:cNvSpPr>
          <p:nvPr>
            <p:ph type="body" sz="half" idx="1"/>
          </p:nvPr>
        </p:nvSpPr>
        <p:spPr>
          <a:xfrm>
            <a:off x="2100264" y="954089"/>
            <a:ext cx="7839075" cy="5489575"/>
          </a:xfrm>
        </p:spPr>
        <p:txBody>
          <a:bodyPr>
            <a:normAutofit lnSpcReduction="10000"/>
          </a:bodyPr>
          <a:lstStyle/>
          <a:p>
            <a:pPr marL="533400" indent="-533400">
              <a:buNone/>
            </a:pPr>
            <a:r>
              <a:rPr lang="en-US" altLang="zh-CN" sz="2400"/>
              <a:t>9. </a:t>
            </a:r>
            <a:r>
              <a:rPr lang="zh-CN" altLang="en-US" sz="2400"/>
              <a:t>缺陷检测有效性百分比</a:t>
            </a:r>
          </a:p>
          <a:p>
            <a:pPr marL="533400" indent="-533400"/>
            <a:r>
              <a:rPr lang="zh-CN" altLang="en-US" sz="2000">
                <a:solidFill>
                  <a:srgbClr val="003399"/>
                </a:solidFill>
              </a:rPr>
              <a:t>这个计算度量将提供完成的测试过程有效性的一个指标</a:t>
            </a:r>
            <a:r>
              <a:rPr lang="en-US" altLang="zh-CN" sz="2000">
                <a:solidFill>
                  <a:srgbClr val="003399"/>
                </a:solidFill>
              </a:rPr>
              <a:t>.</a:t>
            </a:r>
            <a:r>
              <a:rPr lang="zh-CN" altLang="en-US" sz="2000">
                <a:solidFill>
                  <a:srgbClr val="003399"/>
                </a:solidFill>
              </a:rPr>
              <a:t>计算方法如下：</a:t>
            </a:r>
          </a:p>
          <a:p>
            <a:pPr marL="533400" indent="-533400"/>
            <a:r>
              <a:rPr lang="en-US" altLang="zh-CN" sz="2000">
                <a:solidFill>
                  <a:schemeClr val="hlink"/>
                </a:solidFill>
              </a:rPr>
              <a:t>DDE</a:t>
            </a:r>
            <a:r>
              <a:rPr lang="zh-CN" altLang="en-US" sz="2000">
                <a:solidFill>
                  <a:schemeClr val="hlink"/>
                </a:solidFill>
              </a:rPr>
              <a:t>＝（</a:t>
            </a:r>
            <a:r>
              <a:rPr lang="en-US" altLang="zh-CN" sz="2000">
                <a:solidFill>
                  <a:schemeClr val="hlink"/>
                </a:solidFill>
              </a:rPr>
              <a:t>TDFT/(TDFC+TDFT)</a:t>
            </a:r>
            <a:r>
              <a:rPr lang="zh-CN" altLang="en-US" sz="2000">
                <a:solidFill>
                  <a:schemeClr val="hlink"/>
                </a:solidFill>
              </a:rPr>
              <a:t>）*</a:t>
            </a:r>
            <a:r>
              <a:rPr lang="en-US" altLang="zh-CN" sz="2000">
                <a:solidFill>
                  <a:schemeClr val="hlink"/>
                </a:solidFill>
              </a:rPr>
              <a:t>100</a:t>
            </a:r>
          </a:p>
          <a:p>
            <a:pPr marL="533400" indent="-533400"/>
            <a:r>
              <a:rPr lang="zh-CN" altLang="en-US" sz="2000">
                <a:solidFill>
                  <a:srgbClr val="003399"/>
                </a:solidFill>
              </a:rPr>
              <a:t>其中：</a:t>
            </a:r>
          </a:p>
          <a:p>
            <a:pPr marL="1423988" lvl="1" indent="-533400"/>
            <a:r>
              <a:rPr lang="en-US" altLang="zh-CN" sz="2000">
                <a:solidFill>
                  <a:srgbClr val="0033CC"/>
                </a:solidFill>
              </a:rPr>
              <a:t>DDE</a:t>
            </a:r>
            <a:r>
              <a:rPr lang="zh-CN" altLang="en-US" sz="2000">
                <a:solidFill>
                  <a:srgbClr val="0033CC"/>
                </a:solidFill>
              </a:rPr>
              <a:t>为缺陷检测有效性百分比</a:t>
            </a:r>
          </a:p>
          <a:p>
            <a:pPr marL="1423988" lvl="1" indent="-533400"/>
            <a:r>
              <a:rPr lang="en-US" altLang="zh-CN" sz="2000">
                <a:solidFill>
                  <a:srgbClr val="0033CC"/>
                </a:solidFill>
              </a:rPr>
              <a:t>TDFT</a:t>
            </a:r>
            <a:r>
              <a:rPr lang="zh-CN" altLang="en-US" sz="2000">
                <a:solidFill>
                  <a:srgbClr val="0033CC"/>
                </a:solidFill>
              </a:rPr>
              <a:t>为测试过程中发现的全部缺陷</a:t>
            </a:r>
          </a:p>
          <a:p>
            <a:pPr marL="1423988" lvl="1" indent="-533400"/>
            <a:r>
              <a:rPr lang="en-US" altLang="zh-CN" sz="2000">
                <a:solidFill>
                  <a:srgbClr val="0033CC"/>
                </a:solidFill>
              </a:rPr>
              <a:t>TDFC</a:t>
            </a:r>
            <a:r>
              <a:rPr lang="zh-CN" altLang="en-US" sz="2000">
                <a:solidFill>
                  <a:srgbClr val="0033CC"/>
                </a:solidFill>
              </a:rPr>
              <a:t>为客户发现的全部缺陷</a:t>
            </a:r>
          </a:p>
          <a:p>
            <a:pPr marL="533400" indent="-533400">
              <a:buNone/>
            </a:pPr>
            <a:r>
              <a:rPr lang="en-US" altLang="zh-CN" sz="2400"/>
              <a:t>10. </a:t>
            </a:r>
            <a:r>
              <a:rPr lang="zh-CN" altLang="en-US" sz="2400"/>
              <a:t>缺陷排除有效性百分比</a:t>
            </a:r>
          </a:p>
          <a:p>
            <a:pPr marL="533400" indent="-533400"/>
            <a:r>
              <a:rPr lang="zh-CN" altLang="en-US" sz="2000">
                <a:solidFill>
                  <a:srgbClr val="003399"/>
                </a:solidFill>
              </a:rPr>
              <a:t>这个度量将提供在取出缺陷后测试任务有效性的一个指标。计算方法如下：</a:t>
            </a:r>
          </a:p>
          <a:p>
            <a:pPr marL="533400" indent="-533400"/>
            <a:r>
              <a:rPr lang="en-US" altLang="zh-CN" sz="2000">
                <a:solidFill>
                  <a:schemeClr val="hlink"/>
                </a:solidFill>
              </a:rPr>
              <a:t>DRE</a:t>
            </a:r>
            <a:r>
              <a:rPr lang="zh-CN" altLang="en-US" sz="2000">
                <a:solidFill>
                  <a:schemeClr val="hlink"/>
                </a:solidFill>
              </a:rPr>
              <a:t>＝</a:t>
            </a:r>
            <a:r>
              <a:rPr lang="en-US" altLang="zh-CN" sz="2000">
                <a:solidFill>
                  <a:schemeClr val="hlink"/>
                </a:solidFill>
              </a:rPr>
              <a:t>(TDCT/TDFT)*100</a:t>
            </a:r>
          </a:p>
          <a:p>
            <a:pPr marL="533400" indent="-533400"/>
            <a:r>
              <a:rPr lang="zh-CN" altLang="en-US" sz="2000">
                <a:solidFill>
                  <a:srgbClr val="003399"/>
                </a:solidFill>
              </a:rPr>
              <a:t>其中：</a:t>
            </a:r>
          </a:p>
          <a:p>
            <a:pPr marL="1423988" lvl="1" indent="-533400"/>
            <a:r>
              <a:rPr lang="en-US" altLang="zh-CN" sz="2000">
                <a:solidFill>
                  <a:srgbClr val="0033CC"/>
                </a:solidFill>
              </a:rPr>
              <a:t>DRE</a:t>
            </a:r>
            <a:r>
              <a:rPr lang="zh-CN" altLang="en-US" sz="2000">
                <a:solidFill>
                  <a:srgbClr val="0033CC"/>
                </a:solidFill>
              </a:rPr>
              <a:t>为缺陷排除百分比</a:t>
            </a:r>
          </a:p>
          <a:p>
            <a:pPr marL="1423988" lvl="1" indent="-533400"/>
            <a:r>
              <a:rPr lang="en-US" altLang="zh-CN" sz="2000">
                <a:solidFill>
                  <a:srgbClr val="0033CC"/>
                </a:solidFill>
              </a:rPr>
              <a:t>TDCT</a:t>
            </a:r>
            <a:r>
              <a:rPr lang="zh-CN" altLang="en-US" sz="2000">
                <a:solidFill>
                  <a:srgbClr val="0033CC"/>
                </a:solidFill>
              </a:rPr>
              <a:t>为测试中改正的全部缺陷</a:t>
            </a:r>
          </a:p>
          <a:p>
            <a:pPr marL="1423988" lvl="1" indent="-533400"/>
            <a:r>
              <a:rPr lang="en-US" altLang="zh-CN" sz="2000">
                <a:solidFill>
                  <a:srgbClr val="0033CC"/>
                </a:solidFill>
              </a:rPr>
              <a:t>TDFT</a:t>
            </a:r>
            <a:r>
              <a:rPr lang="zh-CN" altLang="en-US" sz="2000">
                <a:solidFill>
                  <a:srgbClr val="0033CC"/>
                </a:solidFill>
              </a:rPr>
              <a:t>为测试中发现的全部缺陷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1875">
                                            <p:txEl>
                                              <p:pRg st="7" end="7"/>
                                            </p:txEl>
                                          </p:spTgt>
                                        </p:tgtEl>
                                        <p:attrNameLst>
                                          <p:attrName>style.visibility</p:attrName>
                                        </p:attrNameLst>
                                      </p:cBhvr>
                                      <p:to>
                                        <p:strVal val="visible"/>
                                      </p:to>
                                    </p:set>
                                    <p:animEffect transition="in" filter="blinds(horizontal)">
                                      <p:cBhvr>
                                        <p:cTn id="7" dur="500"/>
                                        <p:tgtEl>
                                          <p:spTgt spid="1871875">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71875">
                                            <p:txEl>
                                              <p:pRg st="8" end="8"/>
                                            </p:txEl>
                                          </p:spTgt>
                                        </p:tgtEl>
                                        <p:attrNameLst>
                                          <p:attrName>style.visibility</p:attrName>
                                        </p:attrNameLst>
                                      </p:cBhvr>
                                      <p:to>
                                        <p:strVal val="visible"/>
                                      </p:to>
                                    </p:set>
                                    <p:animEffect transition="in" filter="blinds(horizontal)">
                                      <p:cBhvr>
                                        <p:cTn id="10" dur="500"/>
                                        <p:tgtEl>
                                          <p:spTgt spid="1871875">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71875">
                                            <p:txEl>
                                              <p:pRg st="9" end="9"/>
                                            </p:txEl>
                                          </p:spTgt>
                                        </p:tgtEl>
                                        <p:attrNameLst>
                                          <p:attrName>style.visibility</p:attrName>
                                        </p:attrNameLst>
                                      </p:cBhvr>
                                      <p:to>
                                        <p:strVal val="visible"/>
                                      </p:to>
                                    </p:set>
                                    <p:animEffect transition="in" filter="blinds(horizontal)">
                                      <p:cBhvr>
                                        <p:cTn id="13" dur="500"/>
                                        <p:tgtEl>
                                          <p:spTgt spid="1871875">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71875">
                                            <p:txEl>
                                              <p:pRg st="10" end="10"/>
                                            </p:txEl>
                                          </p:spTgt>
                                        </p:tgtEl>
                                        <p:attrNameLst>
                                          <p:attrName>style.visibility</p:attrName>
                                        </p:attrNameLst>
                                      </p:cBhvr>
                                      <p:to>
                                        <p:strVal val="visible"/>
                                      </p:to>
                                    </p:set>
                                    <p:animEffect transition="in" filter="blinds(horizontal)">
                                      <p:cBhvr>
                                        <p:cTn id="16" dur="500"/>
                                        <p:tgtEl>
                                          <p:spTgt spid="1871875">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71875">
                                            <p:txEl>
                                              <p:pRg st="11" end="11"/>
                                            </p:txEl>
                                          </p:spTgt>
                                        </p:tgtEl>
                                        <p:attrNameLst>
                                          <p:attrName>style.visibility</p:attrName>
                                        </p:attrNameLst>
                                      </p:cBhvr>
                                      <p:to>
                                        <p:strVal val="visible"/>
                                      </p:to>
                                    </p:set>
                                    <p:animEffect transition="in" filter="blinds(horizontal)">
                                      <p:cBhvr>
                                        <p:cTn id="19" dur="500"/>
                                        <p:tgtEl>
                                          <p:spTgt spid="1871875">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71875">
                                            <p:txEl>
                                              <p:pRg st="12" end="12"/>
                                            </p:txEl>
                                          </p:spTgt>
                                        </p:tgtEl>
                                        <p:attrNameLst>
                                          <p:attrName>style.visibility</p:attrName>
                                        </p:attrNameLst>
                                      </p:cBhvr>
                                      <p:to>
                                        <p:strVal val="visible"/>
                                      </p:to>
                                    </p:set>
                                    <p:animEffect transition="in" filter="blinds(horizontal)">
                                      <p:cBhvr>
                                        <p:cTn id="22" dur="500"/>
                                        <p:tgtEl>
                                          <p:spTgt spid="1871875">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871875">
                                            <p:txEl>
                                              <p:pRg st="13" end="13"/>
                                            </p:txEl>
                                          </p:spTgt>
                                        </p:tgtEl>
                                        <p:attrNameLst>
                                          <p:attrName>style.visibility</p:attrName>
                                        </p:attrNameLst>
                                      </p:cBhvr>
                                      <p:to>
                                        <p:strVal val="visible"/>
                                      </p:to>
                                    </p:set>
                                    <p:animEffect transition="in" filter="blinds(horizontal)">
                                      <p:cBhvr>
                                        <p:cTn id="25" dur="500"/>
                                        <p:tgtEl>
                                          <p:spTgt spid="18718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6">
            <a:extLst>
              <a:ext uri="{FF2B5EF4-FFF2-40B4-BE49-F238E27FC236}">
                <a16:creationId xmlns:a16="http://schemas.microsoft.com/office/drawing/2014/main" id="{359EA378-B954-4C54-BC32-CE88688515C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NO.</a:t>
            </a:r>
            <a:fld id="{FBC8C723-6912-4256-BA6A-D91CAD5E5FBE}" type="slidenum">
              <a:rPr lang="en-US" altLang="zh-CN"/>
              <a:pPr/>
              <a:t>33</a:t>
            </a:fld>
            <a:endParaRPr lang="en-US" altLang="zh-CN"/>
          </a:p>
        </p:txBody>
      </p:sp>
      <p:sp>
        <p:nvSpPr>
          <p:cNvPr id="1873922" name="Rectangle 2">
            <a:extLst>
              <a:ext uri="{FF2B5EF4-FFF2-40B4-BE49-F238E27FC236}">
                <a16:creationId xmlns:a16="http://schemas.microsoft.com/office/drawing/2014/main" id="{D6DC5CD9-F8A5-467B-95C0-FED4B5833C7B}"/>
              </a:ext>
            </a:extLst>
          </p:cNvPr>
          <p:cNvSpPr>
            <a:spLocks noGrp="1" noChangeArrowheads="1"/>
          </p:cNvSpPr>
          <p:nvPr>
            <p:ph type="title"/>
          </p:nvPr>
        </p:nvSpPr>
        <p:spPr/>
        <p:txBody>
          <a:bodyPr/>
          <a:lstStyle/>
          <a:p>
            <a:pPr marL="685800" indent="-685800">
              <a:defRPr/>
            </a:pPr>
            <a:r>
              <a:rPr kumimoji="1" lang="zh-CN" altLang="en-US" sz="3600" b="1">
                <a:effectLst>
                  <a:outerShdw blurRad="38100" dist="38100" dir="2700000" algn="tl">
                    <a:srgbClr val="C0C0C0"/>
                  </a:outerShdw>
                </a:effectLst>
              </a:rPr>
              <a:t>一、测试过程中的常用度量</a:t>
            </a:r>
          </a:p>
        </p:txBody>
      </p:sp>
      <p:sp>
        <p:nvSpPr>
          <p:cNvPr id="21507" name="Rectangle 3">
            <a:extLst>
              <a:ext uri="{FF2B5EF4-FFF2-40B4-BE49-F238E27FC236}">
                <a16:creationId xmlns:a16="http://schemas.microsoft.com/office/drawing/2014/main" id="{E8C183CC-558B-4211-9A9F-76F4839BA805}"/>
              </a:ext>
            </a:extLst>
          </p:cNvPr>
          <p:cNvSpPr>
            <a:spLocks noGrp="1" noChangeArrowheads="1"/>
          </p:cNvSpPr>
          <p:nvPr>
            <p:ph type="body" sz="half" idx="1"/>
          </p:nvPr>
        </p:nvSpPr>
        <p:spPr>
          <a:xfrm>
            <a:off x="2100264" y="954089"/>
            <a:ext cx="7839075" cy="5489575"/>
          </a:xfrm>
        </p:spPr>
        <p:txBody>
          <a:bodyPr/>
          <a:lstStyle/>
          <a:p>
            <a:pPr marL="533400" indent="-533400">
              <a:buNone/>
            </a:pPr>
            <a:r>
              <a:rPr lang="en-US" altLang="zh-CN"/>
              <a:t>11. </a:t>
            </a:r>
            <a:r>
              <a:rPr lang="zh-CN" altLang="en-US"/>
              <a:t>测试用例设计效率百分比</a:t>
            </a:r>
          </a:p>
          <a:p>
            <a:pPr marL="533400" indent="-533400"/>
            <a:r>
              <a:rPr lang="zh-CN" altLang="en-US">
                <a:solidFill>
                  <a:srgbClr val="003399"/>
                </a:solidFill>
              </a:rPr>
              <a:t>这个度量将提供有关测试设计用例设计过程有效性的信息。计算方法如下：</a:t>
            </a:r>
          </a:p>
          <a:p>
            <a:pPr marL="533400" indent="-533400"/>
            <a:r>
              <a:rPr lang="en-US" altLang="zh-CN">
                <a:solidFill>
                  <a:schemeClr val="hlink"/>
                </a:solidFill>
              </a:rPr>
              <a:t>TDE</a:t>
            </a:r>
            <a:r>
              <a:rPr lang="zh-CN" altLang="en-US">
                <a:solidFill>
                  <a:schemeClr val="hlink"/>
                </a:solidFill>
              </a:rPr>
              <a:t>＝（</a:t>
            </a:r>
            <a:r>
              <a:rPr lang="en-US" altLang="zh-CN">
                <a:solidFill>
                  <a:schemeClr val="hlink"/>
                </a:solidFill>
              </a:rPr>
              <a:t>TDFC/NTC</a:t>
            </a:r>
            <a:r>
              <a:rPr lang="zh-CN" altLang="en-US">
                <a:solidFill>
                  <a:schemeClr val="hlink"/>
                </a:solidFill>
              </a:rPr>
              <a:t>）*</a:t>
            </a:r>
            <a:r>
              <a:rPr lang="en-US" altLang="zh-CN">
                <a:solidFill>
                  <a:schemeClr val="hlink"/>
                </a:solidFill>
              </a:rPr>
              <a:t>100</a:t>
            </a:r>
          </a:p>
          <a:p>
            <a:pPr marL="533400" indent="-533400"/>
            <a:r>
              <a:rPr lang="zh-CN" altLang="en-US">
                <a:solidFill>
                  <a:srgbClr val="003399"/>
                </a:solidFill>
              </a:rPr>
              <a:t>其中：</a:t>
            </a:r>
          </a:p>
          <a:p>
            <a:pPr marL="1423988" lvl="1" indent="-533400"/>
            <a:r>
              <a:rPr lang="en-US" altLang="zh-CN">
                <a:solidFill>
                  <a:srgbClr val="0033CC"/>
                </a:solidFill>
              </a:rPr>
              <a:t>TDE</a:t>
            </a:r>
            <a:r>
              <a:rPr lang="zh-CN" altLang="en-US">
                <a:solidFill>
                  <a:srgbClr val="0033CC"/>
                </a:solidFill>
              </a:rPr>
              <a:t>为测试用例设计效率百分比</a:t>
            </a:r>
          </a:p>
          <a:p>
            <a:pPr marL="1423988" lvl="1" indent="-533400"/>
            <a:r>
              <a:rPr lang="en-US" altLang="zh-CN">
                <a:solidFill>
                  <a:srgbClr val="0033CC"/>
                </a:solidFill>
              </a:rPr>
              <a:t>TDFC</a:t>
            </a:r>
            <a:r>
              <a:rPr lang="zh-CN" altLang="en-US">
                <a:solidFill>
                  <a:srgbClr val="0033CC"/>
                </a:solidFill>
              </a:rPr>
              <a:t>为测试发现的全部缺陷</a:t>
            </a:r>
          </a:p>
          <a:p>
            <a:pPr marL="1423988" lvl="1" indent="-533400"/>
            <a:r>
              <a:rPr lang="en-US" altLang="zh-CN">
                <a:solidFill>
                  <a:srgbClr val="0033CC"/>
                </a:solidFill>
              </a:rPr>
              <a:t>NTC</a:t>
            </a:r>
            <a:r>
              <a:rPr lang="zh-CN" altLang="en-US">
                <a:solidFill>
                  <a:srgbClr val="0033CC"/>
                </a:solidFill>
              </a:rPr>
              <a:t>为运行的测试用例数</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a:extLst>
              <a:ext uri="{FF2B5EF4-FFF2-40B4-BE49-F238E27FC236}">
                <a16:creationId xmlns:a16="http://schemas.microsoft.com/office/drawing/2014/main" id="{67C0C1CE-F025-48FE-A01E-AC97180886A0}"/>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6F814F11-D2F8-448D-8BE9-0F28726CDE6E}" type="slidenum">
              <a:rPr kumimoji="0" lang="en-US" altLang="zh-CN" sz="1400"/>
              <a:pPr eaLnBrk="1" hangingPunct="1">
                <a:buFontTx/>
                <a:buNone/>
              </a:pPr>
              <a:t>34</a:t>
            </a:fld>
            <a:endParaRPr kumimoji="0" lang="en-US" altLang="zh-CN" sz="1400"/>
          </a:p>
        </p:txBody>
      </p:sp>
      <p:sp>
        <p:nvSpPr>
          <p:cNvPr id="2215938" name="Rectangle 2">
            <a:extLst>
              <a:ext uri="{FF2B5EF4-FFF2-40B4-BE49-F238E27FC236}">
                <a16:creationId xmlns:a16="http://schemas.microsoft.com/office/drawing/2014/main" id="{8145DC61-F43A-4B43-9269-2BF744CB8637}"/>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15939" name="Rectangle 3">
            <a:extLst>
              <a:ext uri="{FF2B5EF4-FFF2-40B4-BE49-F238E27FC236}">
                <a16:creationId xmlns:a16="http://schemas.microsoft.com/office/drawing/2014/main" id="{5EC3088B-010D-4714-96EB-D24537C468D6}"/>
              </a:ext>
            </a:extLst>
          </p:cNvPr>
          <p:cNvSpPr>
            <a:spLocks noGrp="1" noChangeArrowheads="1"/>
          </p:cNvSpPr>
          <p:nvPr>
            <p:ph type="body" idx="1"/>
          </p:nvPr>
        </p:nvSpPr>
        <p:spPr>
          <a:xfrm>
            <a:off x="1992314" y="1501775"/>
            <a:ext cx="8370887" cy="4806950"/>
          </a:xfrm>
          <a:noFill/>
        </p:spPr>
        <p:txBody>
          <a:bodyPr>
            <a:normAutofit lnSpcReduction="10000"/>
          </a:bodyPr>
          <a:lstStyle/>
          <a:p>
            <a:pPr marL="533400" indent="-533400">
              <a:lnSpc>
                <a:spcPct val="120000"/>
              </a:lnSpc>
              <a:spcBef>
                <a:spcPct val="40000"/>
              </a:spcBef>
              <a:buNone/>
            </a:pPr>
            <a:r>
              <a:rPr lang="en-US" altLang="zh-CN" sz="2000"/>
              <a:t>1</a:t>
            </a:r>
            <a:r>
              <a:rPr lang="zh-CN" altLang="en-US" sz="2000"/>
              <a:t>、背景</a:t>
            </a:r>
          </a:p>
          <a:p>
            <a:pPr marL="533400" indent="-533400">
              <a:lnSpc>
                <a:spcPct val="120000"/>
              </a:lnSpc>
              <a:spcBef>
                <a:spcPct val="40000"/>
              </a:spcBef>
            </a:pPr>
            <a:r>
              <a:rPr lang="zh-CN" altLang="en-US" sz="2000">
                <a:solidFill>
                  <a:srgbClr val="0033CC"/>
                </a:solidFill>
              </a:rPr>
              <a:t>通常，软件测试的工作量很大（据统计，测试会占用到</a:t>
            </a:r>
            <a:r>
              <a:rPr lang="en-US" altLang="zh-CN" sz="2000">
                <a:solidFill>
                  <a:srgbClr val="0033CC"/>
                </a:solidFill>
              </a:rPr>
              <a:t>40%</a:t>
            </a:r>
            <a:r>
              <a:rPr lang="zh-CN" altLang="en-US" sz="2000">
                <a:solidFill>
                  <a:srgbClr val="0033CC"/>
                </a:solidFill>
              </a:rPr>
              <a:t>的开发时间；一些可靠性要求非常高的软件，测试时间甚至占到开发时间的</a:t>
            </a:r>
            <a:r>
              <a:rPr lang="en-US" altLang="zh-CN" sz="2000">
                <a:solidFill>
                  <a:srgbClr val="0033CC"/>
                </a:solidFill>
              </a:rPr>
              <a:t>60%</a:t>
            </a:r>
            <a:r>
              <a:rPr lang="zh-CN" altLang="en-US" sz="2000">
                <a:solidFill>
                  <a:srgbClr val="0033CC"/>
                </a:solidFill>
              </a:rPr>
              <a:t>）。而测试中的许多操作是</a:t>
            </a:r>
            <a:r>
              <a:rPr lang="zh-CN" altLang="en-US" sz="2000">
                <a:solidFill>
                  <a:schemeClr val="hlink"/>
                </a:solidFill>
              </a:rPr>
              <a:t>重复性</a:t>
            </a:r>
            <a:r>
              <a:rPr lang="zh-CN" altLang="en-US" sz="2000">
                <a:solidFill>
                  <a:srgbClr val="0033CC"/>
                </a:solidFill>
              </a:rPr>
              <a:t>的、</a:t>
            </a:r>
            <a:r>
              <a:rPr lang="zh-CN" altLang="en-US" sz="2000">
                <a:solidFill>
                  <a:schemeClr val="hlink"/>
                </a:solidFill>
              </a:rPr>
              <a:t>非智力性</a:t>
            </a:r>
            <a:r>
              <a:rPr lang="zh-CN" altLang="en-US" sz="2000">
                <a:solidFill>
                  <a:srgbClr val="0033CC"/>
                </a:solidFill>
              </a:rPr>
              <a:t>的和</a:t>
            </a:r>
            <a:r>
              <a:rPr lang="zh-CN" altLang="en-US" sz="2000">
                <a:solidFill>
                  <a:schemeClr val="hlink"/>
                </a:solidFill>
              </a:rPr>
              <a:t>非创造性</a:t>
            </a:r>
            <a:r>
              <a:rPr lang="zh-CN" altLang="en-US" sz="2000">
                <a:solidFill>
                  <a:srgbClr val="0033CC"/>
                </a:solidFill>
              </a:rPr>
              <a:t>的，并要求做</a:t>
            </a:r>
            <a:r>
              <a:rPr lang="zh-CN" altLang="en-US" sz="2000">
                <a:solidFill>
                  <a:schemeClr val="hlink"/>
                </a:solidFill>
              </a:rPr>
              <a:t>准确细致</a:t>
            </a:r>
            <a:r>
              <a:rPr lang="zh-CN" altLang="en-US" sz="2000">
                <a:solidFill>
                  <a:srgbClr val="0033CC"/>
                </a:solidFill>
              </a:rPr>
              <a:t>的工作，计算机就最适合于代替人工去完成这样的任务。</a:t>
            </a:r>
          </a:p>
          <a:p>
            <a:pPr marL="533400" indent="-533400">
              <a:lnSpc>
                <a:spcPct val="120000"/>
              </a:lnSpc>
              <a:spcBef>
                <a:spcPct val="40000"/>
              </a:spcBef>
            </a:pPr>
            <a:r>
              <a:rPr lang="zh-CN" altLang="en-US" sz="2000">
                <a:solidFill>
                  <a:srgbClr val="0033CC"/>
                </a:solidFill>
              </a:rPr>
              <a:t>软件自动化测试是相对手工测试而存在的，主要是通过所开发的软件测试工具、脚本等来实现，具有良好的</a:t>
            </a:r>
            <a:r>
              <a:rPr lang="zh-CN" altLang="en-US" sz="2000">
                <a:solidFill>
                  <a:schemeClr val="hlink"/>
                </a:solidFill>
              </a:rPr>
              <a:t>可操作性</a:t>
            </a:r>
            <a:r>
              <a:rPr lang="zh-CN" altLang="en-US" sz="2000">
                <a:solidFill>
                  <a:srgbClr val="0033CC"/>
                </a:solidFill>
              </a:rPr>
              <a:t>、</a:t>
            </a:r>
            <a:r>
              <a:rPr lang="zh-CN" altLang="en-US" sz="2000">
                <a:solidFill>
                  <a:schemeClr val="hlink"/>
                </a:solidFill>
              </a:rPr>
              <a:t>可重复性</a:t>
            </a:r>
            <a:r>
              <a:rPr lang="zh-CN" altLang="en-US" sz="2000">
                <a:solidFill>
                  <a:srgbClr val="0033CC"/>
                </a:solidFill>
              </a:rPr>
              <a:t>和</a:t>
            </a:r>
            <a:r>
              <a:rPr lang="zh-CN" altLang="en-US" sz="2000">
                <a:solidFill>
                  <a:schemeClr val="hlink"/>
                </a:solidFill>
              </a:rPr>
              <a:t>高效率</a:t>
            </a:r>
            <a:r>
              <a:rPr lang="zh-CN" altLang="en-US" sz="2000">
                <a:solidFill>
                  <a:srgbClr val="0033CC"/>
                </a:solidFill>
              </a:rPr>
              <a:t>等特点。</a:t>
            </a:r>
          </a:p>
          <a:p>
            <a:pPr marL="533400" indent="-533400">
              <a:lnSpc>
                <a:spcPct val="120000"/>
              </a:lnSpc>
              <a:spcBef>
                <a:spcPct val="40000"/>
              </a:spcBef>
            </a:pPr>
            <a:r>
              <a:rPr lang="zh-CN" altLang="en-US" sz="2000">
                <a:solidFill>
                  <a:srgbClr val="0033CC"/>
                </a:solidFill>
              </a:rPr>
              <a:t>要理解为什么要进行自动化测试，可以从两个方面考虑：</a:t>
            </a:r>
          </a:p>
          <a:p>
            <a:pPr marL="914400" lvl="1" indent="-457200">
              <a:lnSpc>
                <a:spcPct val="120000"/>
              </a:lnSpc>
              <a:spcBef>
                <a:spcPct val="40000"/>
              </a:spcBef>
              <a:buClr>
                <a:schemeClr val="hlink"/>
              </a:buClr>
              <a:buFont typeface="Wingdings" panose="05000000000000000000" pitchFamily="2" charset="2"/>
              <a:buChar char="Ø"/>
            </a:pPr>
            <a:r>
              <a:rPr lang="zh-CN" altLang="en-US" sz="2000">
                <a:solidFill>
                  <a:srgbClr val="0033CC"/>
                </a:solidFill>
              </a:rPr>
              <a:t>一是手工测试的局限性；</a:t>
            </a:r>
          </a:p>
          <a:p>
            <a:pPr marL="914400" lvl="1" indent="-457200">
              <a:lnSpc>
                <a:spcPct val="120000"/>
              </a:lnSpc>
              <a:spcBef>
                <a:spcPct val="40000"/>
              </a:spcBef>
              <a:buClr>
                <a:schemeClr val="hlink"/>
              </a:buClr>
              <a:buFont typeface="Wingdings" panose="05000000000000000000" pitchFamily="2" charset="2"/>
              <a:buChar char="Ø"/>
            </a:pPr>
            <a:r>
              <a:rPr lang="zh-CN" altLang="en-US" sz="2000">
                <a:solidFill>
                  <a:srgbClr val="0033CC"/>
                </a:solidFill>
              </a:rPr>
              <a:t>二是软件自动化测试所带来的好处。</a:t>
            </a:r>
          </a:p>
        </p:txBody>
      </p:sp>
      <p:sp>
        <p:nvSpPr>
          <p:cNvPr id="6149" name="Rectangle 4">
            <a:extLst>
              <a:ext uri="{FF2B5EF4-FFF2-40B4-BE49-F238E27FC236}">
                <a16:creationId xmlns:a16="http://schemas.microsoft.com/office/drawing/2014/main" id="{78412497-9192-4247-ACEA-BAE2DEE9C057}"/>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（一）意义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15939">
                                            <p:txEl>
                                              <p:pRg st="0" end="0"/>
                                            </p:txEl>
                                          </p:spTgt>
                                        </p:tgtEl>
                                        <p:attrNameLst>
                                          <p:attrName>style.visibility</p:attrName>
                                        </p:attrNameLst>
                                      </p:cBhvr>
                                      <p:to>
                                        <p:strVal val="visible"/>
                                      </p:to>
                                    </p:set>
                                    <p:animEffect transition="in" filter="wipe(left)">
                                      <p:cBhvr>
                                        <p:cTn id="7" dur="500"/>
                                        <p:tgtEl>
                                          <p:spTgt spid="221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5939">
                                            <p:txEl>
                                              <p:pRg st="1" end="1"/>
                                            </p:txEl>
                                          </p:spTgt>
                                        </p:tgtEl>
                                        <p:attrNameLst>
                                          <p:attrName>style.visibility</p:attrName>
                                        </p:attrNameLst>
                                      </p:cBhvr>
                                      <p:to>
                                        <p:strVal val="visible"/>
                                      </p:to>
                                    </p:set>
                                    <p:animEffect transition="in" filter="wipe(left)">
                                      <p:cBhvr>
                                        <p:cTn id="12" dur="500"/>
                                        <p:tgtEl>
                                          <p:spTgt spid="221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5939">
                                            <p:txEl>
                                              <p:pRg st="2" end="2"/>
                                            </p:txEl>
                                          </p:spTgt>
                                        </p:tgtEl>
                                        <p:attrNameLst>
                                          <p:attrName>style.visibility</p:attrName>
                                        </p:attrNameLst>
                                      </p:cBhvr>
                                      <p:to>
                                        <p:strVal val="visible"/>
                                      </p:to>
                                    </p:set>
                                    <p:animEffect transition="in" filter="wipe(left)">
                                      <p:cBhvr>
                                        <p:cTn id="17" dur="500"/>
                                        <p:tgtEl>
                                          <p:spTgt spid="2215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5939">
                                            <p:txEl>
                                              <p:pRg st="3" end="3"/>
                                            </p:txEl>
                                          </p:spTgt>
                                        </p:tgtEl>
                                        <p:attrNameLst>
                                          <p:attrName>style.visibility</p:attrName>
                                        </p:attrNameLst>
                                      </p:cBhvr>
                                      <p:to>
                                        <p:strVal val="visible"/>
                                      </p:to>
                                    </p:set>
                                    <p:animEffect transition="in" filter="wipe(left)">
                                      <p:cBhvr>
                                        <p:cTn id="22" dur="500"/>
                                        <p:tgtEl>
                                          <p:spTgt spid="221593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15939">
                                            <p:txEl>
                                              <p:pRg st="4" end="4"/>
                                            </p:txEl>
                                          </p:spTgt>
                                        </p:tgtEl>
                                        <p:attrNameLst>
                                          <p:attrName>style.visibility</p:attrName>
                                        </p:attrNameLst>
                                      </p:cBhvr>
                                      <p:to>
                                        <p:strVal val="visible"/>
                                      </p:to>
                                    </p:set>
                                    <p:animEffect transition="in" filter="wipe(left)">
                                      <p:cBhvr>
                                        <p:cTn id="25" dur="500"/>
                                        <p:tgtEl>
                                          <p:spTgt spid="2215939">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15939">
                                            <p:txEl>
                                              <p:pRg st="5" end="5"/>
                                            </p:txEl>
                                          </p:spTgt>
                                        </p:tgtEl>
                                        <p:attrNameLst>
                                          <p:attrName>style.visibility</p:attrName>
                                        </p:attrNameLst>
                                      </p:cBhvr>
                                      <p:to>
                                        <p:strVal val="visible"/>
                                      </p:to>
                                    </p:set>
                                    <p:animEffect transition="in" filter="wipe(left)">
                                      <p:cBhvr>
                                        <p:cTn id="28" dur="500"/>
                                        <p:tgtEl>
                                          <p:spTgt spid="2215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59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a:extLst>
              <a:ext uri="{FF2B5EF4-FFF2-40B4-BE49-F238E27FC236}">
                <a16:creationId xmlns:a16="http://schemas.microsoft.com/office/drawing/2014/main" id="{0472FA0B-A4F3-46BB-95E2-354ADA9ED703}"/>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B47973F3-202E-47D7-B7F3-9B2E19154055}" type="slidenum">
              <a:rPr kumimoji="0" lang="en-US" altLang="zh-CN" sz="1400"/>
              <a:pPr eaLnBrk="1" hangingPunct="1">
                <a:buFontTx/>
                <a:buNone/>
              </a:pPr>
              <a:t>35</a:t>
            </a:fld>
            <a:endParaRPr kumimoji="0" lang="en-US" altLang="zh-CN" sz="1400"/>
          </a:p>
        </p:txBody>
      </p:sp>
      <p:sp>
        <p:nvSpPr>
          <p:cNvPr id="1882114" name="Rectangle 2">
            <a:extLst>
              <a:ext uri="{FF2B5EF4-FFF2-40B4-BE49-F238E27FC236}">
                <a16:creationId xmlns:a16="http://schemas.microsoft.com/office/drawing/2014/main" id="{874534C6-53F5-4BE5-9AD4-57E5A5D3D436}"/>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1882118" name="Rectangle 6">
            <a:extLst>
              <a:ext uri="{FF2B5EF4-FFF2-40B4-BE49-F238E27FC236}">
                <a16:creationId xmlns:a16="http://schemas.microsoft.com/office/drawing/2014/main" id="{C28B4723-6F40-45AB-9DBF-93D09EED961B}"/>
              </a:ext>
            </a:extLst>
          </p:cNvPr>
          <p:cNvSpPr>
            <a:spLocks noGrp="1" noChangeArrowheads="1"/>
          </p:cNvSpPr>
          <p:nvPr>
            <p:ph type="body" idx="1"/>
          </p:nvPr>
        </p:nvSpPr>
        <p:spPr>
          <a:xfrm>
            <a:off x="1992314" y="1501775"/>
            <a:ext cx="8370887" cy="4806950"/>
          </a:xfrm>
          <a:noFill/>
        </p:spPr>
        <p:txBody>
          <a:bodyPr/>
          <a:lstStyle/>
          <a:p>
            <a:pPr marL="533400" indent="-533400">
              <a:buNone/>
            </a:pPr>
            <a:r>
              <a:rPr lang="en-US" altLang="zh-CN" sz="2400"/>
              <a:t>2</a:t>
            </a:r>
            <a:r>
              <a:rPr lang="zh-CN" altLang="en-US" sz="2400"/>
              <a:t>、手工测试的局限性</a:t>
            </a:r>
          </a:p>
          <a:p>
            <a:pPr marL="914400" lvl="1" indent="-457200">
              <a:lnSpc>
                <a:spcPct val="80000"/>
              </a:lnSpc>
              <a:buClr>
                <a:schemeClr val="hlink"/>
              </a:buClr>
              <a:buFont typeface="Wingdings" panose="05000000000000000000" pitchFamily="2" charset="2"/>
              <a:buAutoNum type="alphaLcPeriod"/>
            </a:pPr>
            <a:r>
              <a:rPr lang="zh-CN" altLang="en-US">
                <a:solidFill>
                  <a:srgbClr val="0033CC"/>
                </a:solidFill>
              </a:rPr>
              <a:t>通过手工测试无法做到覆盖所有代码路径</a:t>
            </a:r>
            <a:r>
              <a:rPr lang="en-US" altLang="zh-CN">
                <a:solidFill>
                  <a:srgbClr val="0033CC"/>
                </a:solidFill>
              </a:rPr>
              <a:t>;</a:t>
            </a:r>
          </a:p>
          <a:p>
            <a:pPr marL="914400" lvl="1" indent="-457200">
              <a:lnSpc>
                <a:spcPct val="80000"/>
              </a:lnSpc>
              <a:buClr>
                <a:schemeClr val="hlink"/>
              </a:buClr>
              <a:buFont typeface="Wingdings" panose="05000000000000000000" pitchFamily="2" charset="2"/>
              <a:buAutoNum type="alphaLcPeriod"/>
            </a:pPr>
            <a:r>
              <a:rPr lang="zh-CN" altLang="en-US">
                <a:solidFill>
                  <a:srgbClr val="0033CC"/>
                </a:solidFill>
              </a:rPr>
              <a:t>许多与时序、死锁、资源冲突、多线程等有关的错误通过手工测试很难捕捉到</a:t>
            </a:r>
          </a:p>
          <a:p>
            <a:pPr marL="914400" lvl="1" indent="-457200">
              <a:lnSpc>
                <a:spcPct val="80000"/>
              </a:lnSpc>
              <a:buClr>
                <a:schemeClr val="hlink"/>
              </a:buClr>
              <a:buFont typeface="Wingdings" panose="05000000000000000000" pitchFamily="2" charset="2"/>
              <a:buAutoNum type="alphaLcPeriod"/>
            </a:pPr>
            <a:r>
              <a:rPr lang="zh-CN" altLang="en-US">
                <a:solidFill>
                  <a:srgbClr val="0033CC"/>
                </a:solidFill>
              </a:rPr>
              <a:t>在系统负载、性能测试时，需要模拟大量数据、或大量并发用户等各种应用场合时，也很难通过手工测试来进行</a:t>
            </a:r>
          </a:p>
          <a:p>
            <a:pPr marL="914400" lvl="1" indent="-457200">
              <a:lnSpc>
                <a:spcPct val="80000"/>
              </a:lnSpc>
              <a:buClr>
                <a:schemeClr val="hlink"/>
              </a:buClr>
              <a:buFont typeface="Wingdings" panose="05000000000000000000" pitchFamily="2" charset="2"/>
              <a:buAutoNum type="alphaLcPeriod"/>
            </a:pPr>
            <a:r>
              <a:rPr lang="zh-CN" altLang="en-US">
                <a:solidFill>
                  <a:srgbClr val="0033CC"/>
                </a:solidFill>
              </a:rPr>
              <a:t>在进行系统可靠性时，需要模拟系统运行十年、几十年，以验证系统能否稳定运行，也是手工测试无法模拟的。</a:t>
            </a:r>
          </a:p>
          <a:p>
            <a:pPr marL="914400" lvl="1" indent="-457200">
              <a:lnSpc>
                <a:spcPct val="80000"/>
              </a:lnSpc>
              <a:buClr>
                <a:schemeClr val="hlink"/>
              </a:buClr>
              <a:buFont typeface="Wingdings" panose="05000000000000000000" pitchFamily="2" charset="2"/>
              <a:buAutoNum type="alphaLcPeriod"/>
            </a:pPr>
            <a:r>
              <a:rPr lang="zh-CN" altLang="en-US">
                <a:solidFill>
                  <a:srgbClr val="0033CC"/>
                </a:solidFill>
              </a:rPr>
              <a:t>如果有大量（几千）的测试用例，需要在短时间内完成，手工测试又怎么办呢？</a:t>
            </a:r>
          </a:p>
          <a:p>
            <a:pPr marL="914400" lvl="1" indent="-457200">
              <a:lnSpc>
                <a:spcPct val="80000"/>
              </a:lnSpc>
              <a:buClr>
                <a:schemeClr val="hlink"/>
              </a:buClr>
              <a:buFont typeface="Wingdings" panose="05000000000000000000" pitchFamily="2" charset="2"/>
              <a:buAutoNum type="alphaLcPeriod"/>
            </a:pPr>
            <a:r>
              <a:rPr lang="zh-CN" altLang="en-US">
                <a:solidFill>
                  <a:srgbClr val="0033CC"/>
                </a:solidFill>
              </a:rPr>
              <a:t>测试可以发现错误，并不能表明程序的正确性。 </a:t>
            </a:r>
          </a:p>
        </p:txBody>
      </p:sp>
      <p:sp>
        <p:nvSpPr>
          <p:cNvPr id="7173" name="Rectangle 9">
            <a:extLst>
              <a:ext uri="{FF2B5EF4-FFF2-40B4-BE49-F238E27FC236}">
                <a16:creationId xmlns:a16="http://schemas.microsoft.com/office/drawing/2014/main" id="{7582FDD0-79F2-463A-B7CD-5B1482E9E651}"/>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（一）意义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82118">
                                            <p:txEl>
                                              <p:pRg st="0" end="0"/>
                                            </p:txEl>
                                          </p:spTgt>
                                        </p:tgtEl>
                                        <p:attrNameLst>
                                          <p:attrName>style.visibility</p:attrName>
                                        </p:attrNameLst>
                                      </p:cBhvr>
                                      <p:to>
                                        <p:strVal val="visible"/>
                                      </p:to>
                                    </p:set>
                                    <p:animEffect transition="in" filter="wipe(left)">
                                      <p:cBhvr>
                                        <p:cTn id="7" dur="500"/>
                                        <p:tgtEl>
                                          <p:spTgt spid="18821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82118">
                                            <p:txEl>
                                              <p:pRg st="1" end="1"/>
                                            </p:txEl>
                                          </p:spTgt>
                                        </p:tgtEl>
                                        <p:attrNameLst>
                                          <p:attrName>style.visibility</p:attrName>
                                        </p:attrNameLst>
                                      </p:cBhvr>
                                      <p:to>
                                        <p:strVal val="visible"/>
                                      </p:to>
                                    </p:set>
                                    <p:animEffect transition="in" filter="blinds(horizontal)">
                                      <p:cBhvr>
                                        <p:cTn id="12" dur="500"/>
                                        <p:tgtEl>
                                          <p:spTgt spid="18821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82118">
                                            <p:txEl>
                                              <p:pRg st="2" end="2"/>
                                            </p:txEl>
                                          </p:spTgt>
                                        </p:tgtEl>
                                        <p:attrNameLst>
                                          <p:attrName>style.visibility</p:attrName>
                                        </p:attrNameLst>
                                      </p:cBhvr>
                                      <p:to>
                                        <p:strVal val="visible"/>
                                      </p:to>
                                    </p:set>
                                    <p:animEffect transition="in" filter="blinds(horizontal)">
                                      <p:cBhvr>
                                        <p:cTn id="17" dur="500"/>
                                        <p:tgtEl>
                                          <p:spTgt spid="18821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82118">
                                            <p:txEl>
                                              <p:pRg st="3" end="3"/>
                                            </p:txEl>
                                          </p:spTgt>
                                        </p:tgtEl>
                                        <p:attrNameLst>
                                          <p:attrName>style.visibility</p:attrName>
                                        </p:attrNameLst>
                                      </p:cBhvr>
                                      <p:to>
                                        <p:strVal val="visible"/>
                                      </p:to>
                                    </p:set>
                                    <p:animEffect transition="in" filter="blinds(horizontal)">
                                      <p:cBhvr>
                                        <p:cTn id="22" dur="500"/>
                                        <p:tgtEl>
                                          <p:spTgt spid="18821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82118">
                                            <p:txEl>
                                              <p:pRg st="4" end="4"/>
                                            </p:txEl>
                                          </p:spTgt>
                                        </p:tgtEl>
                                        <p:attrNameLst>
                                          <p:attrName>style.visibility</p:attrName>
                                        </p:attrNameLst>
                                      </p:cBhvr>
                                      <p:to>
                                        <p:strVal val="visible"/>
                                      </p:to>
                                    </p:set>
                                    <p:animEffect transition="in" filter="blinds(horizontal)">
                                      <p:cBhvr>
                                        <p:cTn id="27" dur="500"/>
                                        <p:tgtEl>
                                          <p:spTgt spid="18821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82118">
                                            <p:txEl>
                                              <p:pRg st="5" end="5"/>
                                            </p:txEl>
                                          </p:spTgt>
                                        </p:tgtEl>
                                        <p:attrNameLst>
                                          <p:attrName>style.visibility</p:attrName>
                                        </p:attrNameLst>
                                      </p:cBhvr>
                                      <p:to>
                                        <p:strVal val="visible"/>
                                      </p:to>
                                    </p:set>
                                    <p:animEffect transition="in" filter="blinds(horizontal)">
                                      <p:cBhvr>
                                        <p:cTn id="32" dur="500"/>
                                        <p:tgtEl>
                                          <p:spTgt spid="18821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82118">
                                            <p:txEl>
                                              <p:pRg st="6" end="6"/>
                                            </p:txEl>
                                          </p:spTgt>
                                        </p:tgtEl>
                                        <p:attrNameLst>
                                          <p:attrName>style.visibility</p:attrName>
                                        </p:attrNameLst>
                                      </p:cBhvr>
                                      <p:to>
                                        <p:strVal val="visible"/>
                                      </p:to>
                                    </p:set>
                                    <p:animEffect transition="in" filter="blinds(horizontal)">
                                      <p:cBhvr>
                                        <p:cTn id="37" dur="500"/>
                                        <p:tgtEl>
                                          <p:spTgt spid="18821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211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7C015461-57B8-4DE8-8F44-1790D1F82A41}"/>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FE5D4E61-10EB-4FCF-AC16-16BE0147B6FF}" type="slidenum">
              <a:rPr kumimoji="0" lang="en-US" altLang="zh-CN" sz="1400"/>
              <a:pPr eaLnBrk="1" hangingPunct="1">
                <a:buFontTx/>
                <a:buNone/>
              </a:pPr>
              <a:t>36</a:t>
            </a:fld>
            <a:endParaRPr kumimoji="0" lang="en-US" altLang="zh-CN" sz="1400"/>
          </a:p>
        </p:txBody>
      </p:sp>
      <p:sp>
        <p:nvSpPr>
          <p:cNvPr id="2217986" name="Rectangle 2">
            <a:extLst>
              <a:ext uri="{FF2B5EF4-FFF2-40B4-BE49-F238E27FC236}">
                <a16:creationId xmlns:a16="http://schemas.microsoft.com/office/drawing/2014/main" id="{D29FFCE0-10E2-47CE-81D6-765E6339A8BB}"/>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17987" name="Rectangle 3">
            <a:extLst>
              <a:ext uri="{FF2B5EF4-FFF2-40B4-BE49-F238E27FC236}">
                <a16:creationId xmlns:a16="http://schemas.microsoft.com/office/drawing/2014/main" id="{DDB20D4B-359C-4A37-B368-26E4C3C63B17}"/>
              </a:ext>
            </a:extLst>
          </p:cNvPr>
          <p:cNvSpPr>
            <a:spLocks noGrp="1" noChangeArrowheads="1"/>
          </p:cNvSpPr>
          <p:nvPr>
            <p:ph type="body" idx="1"/>
          </p:nvPr>
        </p:nvSpPr>
        <p:spPr>
          <a:xfrm>
            <a:off x="1992314" y="1501776"/>
            <a:ext cx="8370887" cy="5167313"/>
          </a:xfrm>
          <a:noFill/>
        </p:spPr>
        <p:txBody>
          <a:bodyPr/>
          <a:lstStyle/>
          <a:p>
            <a:pPr marL="533400" indent="-533400">
              <a:buNone/>
            </a:pPr>
            <a:r>
              <a:rPr lang="en-US" altLang="zh-CN" sz="2400"/>
              <a:t>3</a:t>
            </a:r>
            <a:r>
              <a:rPr lang="zh-CN" altLang="en-US" sz="2400"/>
              <a:t>、自动化测试的好处</a:t>
            </a:r>
          </a:p>
          <a:p>
            <a:pPr marL="914400" lvl="1" indent="-457200">
              <a:lnSpc>
                <a:spcPct val="105000"/>
              </a:lnSpc>
              <a:buClr>
                <a:schemeClr val="hlink"/>
              </a:buClr>
              <a:buFont typeface="Wingdings" panose="05000000000000000000" pitchFamily="2" charset="2"/>
              <a:buAutoNum type="alphaLcPeriod"/>
            </a:pPr>
            <a:r>
              <a:rPr lang="zh-CN" altLang="en-US" sz="2000">
                <a:solidFill>
                  <a:srgbClr val="0033CC"/>
                </a:solidFill>
              </a:rPr>
              <a:t>缩短软件开发测试周期，可以让产品更快投放市场。</a:t>
            </a:r>
          </a:p>
          <a:p>
            <a:pPr marL="914400" lvl="1" indent="-457200">
              <a:lnSpc>
                <a:spcPct val="105000"/>
              </a:lnSpc>
              <a:buClr>
                <a:schemeClr val="hlink"/>
              </a:buClr>
              <a:buFont typeface="Wingdings" panose="05000000000000000000" pitchFamily="2" charset="2"/>
              <a:buAutoNum type="alphaLcPeriod"/>
            </a:pPr>
            <a:r>
              <a:rPr lang="zh-CN" altLang="en-US" sz="2000">
                <a:solidFill>
                  <a:srgbClr val="0033CC"/>
                </a:solidFill>
              </a:rPr>
              <a:t>测试效率高，充分利用硬件资源。</a:t>
            </a:r>
          </a:p>
          <a:p>
            <a:pPr marL="914400" lvl="1" indent="-457200">
              <a:lnSpc>
                <a:spcPct val="105000"/>
              </a:lnSpc>
              <a:buClr>
                <a:schemeClr val="hlink"/>
              </a:buClr>
              <a:buFont typeface="Wingdings" panose="05000000000000000000" pitchFamily="2" charset="2"/>
              <a:buAutoNum type="alphaLcPeriod"/>
            </a:pPr>
            <a:r>
              <a:rPr lang="zh-CN" altLang="en-US" sz="2000">
                <a:solidFill>
                  <a:srgbClr val="0033CC"/>
                </a:solidFill>
              </a:rPr>
              <a:t>节省人力资源，降低测试成本。</a:t>
            </a:r>
          </a:p>
          <a:p>
            <a:pPr marL="914400" lvl="1" indent="-457200">
              <a:lnSpc>
                <a:spcPct val="105000"/>
              </a:lnSpc>
              <a:buClr>
                <a:schemeClr val="hlink"/>
              </a:buClr>
              <a:buFont typeface="Wingdings" panose="05000000000000000000" pitchFamily="2" charset="2"/>
              <a:buAutoNum type="alphaLcPeriod"/>
            </a:pPr>
            <a:r>
              <a:rPr lang="zh-CN" altLang="en-US" sz="2000">
                <a:solidFill>
                  <a:srgbClr val="0033CC"/>
                </a:solidFill>
              </a:rPr>
              <a:t>增强测试的稳定性和可靠性。</a:t>
            </a:r>
          </a:p>
          <a:p>
            <a:pPr marL="914400" lvl="1" indent="-457200">
              <a:lnSpc>
                <a:spcPct val="105000"/>
              </a:lnSpc>
              <a:buClr>
                <a:schemeClr val="hlink"/>
              </a:buClr>
              <a:buFont typeface="Wingdings" panose="05000000000000000000" pitchFamily="2" charset="2"/>
              <a:buAutoNum type="alphaLcPeriod"/>
            </a:pPr>
            <a:r>
              <a:rPr lang="zh-CN" altLang="en-US" sz="2000">
                <a:solidFill>
                  <a:srgbClr val="0033CC"/>
                </a:solidFill>
              </a:rPr>
              <a:t>提高软件测试的准确度和精确度，增加软件信任度。</a:t>
            </a:r>
          </a:p>
          <a:p>
            <a:pPr marL="914400" lvl="1" indent="-457200">
              <a:lnSpc>
                <a:spcPct val="105000"/>
              </a:lnSpc>
              <a:buClr>
                <a:schemeClr val="hlink"/>
              </a:buClr>
              <a:buFont typeface="Wingdings" panose="05000000000000000000" pitchFamily="2" charset="2"/>
              <a:buAutoNum type="alphaLcPeriod"/>
            </a:pPr>
            <a:r>
              <a:rPr lang="zh-CN" altLang="en-US" sz="2000">
                <a:solidFill>
                  <a:srgbClr val="0033CC"/>
                </a:solidFill>
              </a:rPr>
              <a:t>软件测试工具使测试工作相对比较容易，但能产生更高质量的测试结果。</a:t>
            </a:r>
          </a:p>
          <a:p>
            <a:pPr marL="914400" lvl="1" indent="-457200">
              <a:lnSpc>
                <a:spcPct val="105000"/>
              </a:lnSpc>
              <a:buClr>
                <a:schemeClr val="hlink"/>
              </a:buClr>
              <a:buFont typeface="Wingdings" panose="05000000000000000000" pitchFamily="2" charset="2"/>
              <a:buAutoNum type="alphaLcPeriod"/>
            </a:pPr>
            <a:r>
              <a:rPr lang="zh-CN" altLang="en-US" sz="2000">
                <a:solidFill>
                  <a:srgbClr val="0033CC"/>
                </a:solidFill>
              </a:rPr>
              <a:t>手工不能做的事情，自动化测试能做，如负载、性能测试。</a:t>
            </a:r>
          </a:p>
          <a:p>
            <a:pPr marL="533400" indent="-533400">
              <a:lnSpc>
                <a:spcPct val="105000"/>
              </a:lnSpc>
              <a:spcBef>
                <a:spcPct val="30000"/>
              </a:spcBef>
              <a:spcAft>
                <a:spcPct val="5000"/>
              </a:spcAft>
              <a:buClr>
                <a:schemeClr val="hlink"/>
              </a:buClr>
              <a:buNone/>
            </a:pPr>
            <a:r>
              <a:rPr lang="zh-CN" altLang="en-US" sz="2000">
                <a:solidFill>
                  <a:srgbClr val="0033CC"/>
                </a:solidFill>
              </a:rPr>
              <a:t>        </a:t>
            </a:r>
            <a:r>
              <a:rPr lang="zh-CN" altLang="en-US" sz="2000">
                <a:solidFill>
                  <a:srgbClr val="006600"/>
                </a:solidFill>
              </a:rPr>
              <a:t>软件测试实行自动化进程，绝不是因为厌烦了重复的测试工作，而是因为测试工作的需要，更准确地说是</a:t>
            </a:r>
            <a:r>
              <a:rPr lang="zh-CN" altLang="en-US" sz="2000">
                <a:solidFill>
                  <a:schemeClr val="hlink"/>
                </a:solidFill>
              </a:rPr>
              <a:t>回归测试</a:t>
            </a:r>
            <a:r>
              <a:rPr lang="zh-CN" altLang="en-US" sz="2000">
                <a:solidFill>
                  <a:srgbClr val="006600"/>
                </a:solidFill>
              </a:rPr>
              <a:t>和</a:t>
            </a:r>
            <a:r>
              <a:rPr lang="zh-CN" altLang="en-US" sz="2000">
                <a:solidFill>
                  <a:schemeClr val="hlink"/>
                </a:solidFill>
              </a:rPr>
              <a:t>系统测试</a:t>
            </a:r>
            <a:r>
              <a:rPr lang="zh-CN" altLang="en-US" sz="2000">
                <a:solidFill>
                  <a:srgbClr val="006600"/>
                </a:solidFill>
              </a:rPr>
              <a:t>的需要。</a:t>
            </a:r>
          </a:p>
        </p:txBody>
      </p:sp>
      <p:sp>
        <p:nvSpPr>
          <p:cNvPr id="8197" name="Rectangle 4">
            <a:extLst>
              <a:ext uri="{FF2B5EF4-FFF2-40B4-BE49-F238E27FC236}">
                <a16:creationId xmlns:a16="http://schemas.microsoft.com/office/drawing/2014/main" id="{8210F5D0-0E8A-4279-A633-600A5E958C08}"/>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（一）意义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17987">
                                            <p:txEl>
                                              <p:pRg st="0" end="0"/>
                                            </p:txEl>
                                          </p:spTgt>
                                        </p:tgtEl>
                                        <p:attrNameLst>
                                          <p:attrName>style.visibility</p:attrName>
                                        </p:attrNameLst>
                                      </p:cBhvr>
                                      <p:to>
                                        <p:strVal val="visible"/>
                                      </p:to>
                                    </p:set>
                                    <p:animEffect transition="in" filter="wipe(left)">
                                      <p:cBhvr>
                                        <p:cTn id="7" dur="500"/>
                                        <p:tgtEl>
                                          <p:spTgt spid="221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7987">
                                            <p:txEl>
                                              <p:pRg st="1" end="1"/>
                                            </p:txEl>
                                          </p:spTgt>
                                        </p:tgtEl>
                                        <p:attrNameLst>
                                          <p:attrName>style.visibility</p:attrName>
                                        </p:attrNameLst>
                                      </p:cBhvr>
                                      <p:to>
                                        <p:strVal val="visible"/>
                                      </p:to>
                                    </p:set>
                                    <p:animEffect transition="in" filter="blinds(horizontal)">
                                      <p:cBhvr>
                                        <p:cTn id="12" dur="500"/>
                                        <p:tgtEl>
                                          <p:spTgt spid="221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7987">
                                            <p:txEl>
                                              <p:pRg st="2" end="2"/>
                                            </p:txEl>
                                          </p:spTgt>
                                        </p:tgtEl>
                                        <p:attrNameLst>
                                          <p:attrName>style.visibility</p:attrName>
                                        </p:attrNameLst>
                                      </p:cBhvr>
                                      <p:to>
                                        <p:strVal val="visible"/>
                                      </p:to>
                                    </p:set>
                                    <p:animEffect transition="in" filter="blinds(horizontal)">
                                      <p:cBhvr>
                                        <p:cTn id="17" dur="500"/>
                                        <p:tgtEl>
                                          <p:spTgt spid="221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7987">
                                            <p:txEl>
                                              <p:pRg st="3" end="3"/>
                                            </p:txEl>
                                          </p:spTgt>
                                        </p:tgtEl>
                                        <p:attrNameLst>
                                          <p:attrName>style.visibility</p:attrName>
                                        </p:attrNameLst>
                                      </p:cBhvr>
                                      <p:to>
                                        <p:strVal val="visible"/>
                                      </p:to>
                                    </p:set>
                                    <p:animEffect transition="in" filter="blinds(horizontal)">
                                      <p:cBhvr>
                                        <p:cTn id="22" dur="500"/>
                                        <p:tgtEl>
                                          <p:spTgt spid="221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17987">
                                            <p:txEl>
                                              <p:pRg st="4" end="4"/>
                                            </p:txEl>
                                          </p:spTgt>
                                        </p:tgtEl>
                                        <p:attrNameLst>
                                          <p:attrName>style.visibility</p:attrName>
                                        </p:attrNameLst>
                                      </p:cBhvr>
                                      <p:to>
                                        <p:strVal val="visible"/>
                                      </p:to>
                                    </p:set>
                                    <p:animEffect transition="in" filter="blinds(horizontal)">
                                      <p:cBhvr>
                                        <p:cTn id="27" dur="500"/>
                                        <p:tgtEl>
                                          <p:spTgt spid="221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17987">
                                            <p:txEl>
                                              <p:pRg st="5" end="5"/>
                                            </p:txEl>
                                          </p:spTgt>
                                        </p:tgtEl>
                                        <p:attrNameLst>
                                          <p:attrName>style.visibility</p:attrName>
                                        </p:attrNameLst>
                                      </p:cBhvr>
                                      <p:to>
                                        <p:strVal val="visible"/>
                                      </p:to>
                                    </p:set>
                                    <p:animEffect transition="in" filter="blinds(horizontal)">
                                      <p:cBhvr>
                                        <p:cTn id="32" dur="500"/>
                                        <p:tgtEl>
                                          <p:spTgt spid="221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17987">
                                            <p:txEl>
                                              <p:pRg st="6" end="6"/>
                                            </p:txEl>
                                          </p:spTgt>
                                        </p:tgtEl>
                                        <p:attrNameLst>
                                          <p:attrName>style.visibility</p:attrName>
                                        </p:attrNameLst>
                                      </p:cBhvr>
                                      <p:to>
                                        <p:strVal val="visible"/>
                                      </p:to>
                                    </p:set>
                                    <p:animEffect transition="in" filter="blinds(horizontal)">
                                      <p:cBhvr>
                                        <p:cTn id="37" dur="500"/>
                                        <p:tgtEl>
                                          <p:spTgt spid="2217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217987">
                                            <p:txEl>
                                              <p:pRg st="7" end="7"/>
                                            </p:txEl>
                                          </p:spTgt>
                                        </p:tgtEl>
                                        <p:attrNameLst>
                                          <p:attrName>style.visibility</p:attrName>
                                        </p:attrNameLst>
                                      </p:cBhvr>
                                      <p:to>
                                        <p:strVal val="visible"/>
                                      </p:to>
                                    </p:set>
                                    <p:animEffect transition="in" filter="blinds(horizontal)">
                                      <p:cBhvr>
                                        <p:cTn id="42" dur="500"/>
                                        <p:tgtEl>
                                          <p:spTgt spid="2217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17987">
                                            <p:txEl>
                                              <p:pRg st="8" end="8"/>
                                            </p:txEl>
                                          </p:spTgt>
                                        </p:tgtEl>
                                        <p:attrNameLst>
                                          <p:attrName>style.visibility</p:attrName>
                                        </p:attrNameLst>
                                      </p:cBhvr>
                                      <p:to>
                                        <p:strVal val="visible"/>
                                      </p:to>
                                    </p:set>
                                    <p:animEffect transition="in" filter="blinds(horizontal)">
                                      <p:cBhvr>
                                        <p:cTn id="47" dur="500"/>
                                        <p:tgtEl>
                                          <p:spTgt spid="2217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98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6">
            <a:extLst>
              <a:ext uri="{FF2B5EF4-FFF2-40B4-BE49-F238E27FC236}">
                <a16:creationId xmlns:a16="http://schemas.microsoft.com/office/drawing/2014/main" id="{34C7AAFC-5965-4CED-9FB9-C807659B28DE}"/>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2A6D8952-BE08-403A-B473-A63921F6CD61}" type="slidenum">
              <a:rPr kumimoji="0" lang="en-US" altLang="zh-CN" sz="1400"/>
              <a:pPr eaLnBrk="1" hangingPunct="1">
                <a:buFontTx/>
                <a:buNone/>
              </a:pPr>
              <a:t>37</a:t>
            </a:fld>
            <a:endParaRPr kumimoji="0" lang="en-US" altLang="zh-CN" sz="1400"/>
          </a:p>
        </p:txBody>
      </p:sp>
      <p:sp>
        <p:nvSpPr>
          <p:cNvPr id="2220034" name="Rectangle 2">
            <a:extLst>
              <a:ext uri="{FF2B5EF4-FFF2-40B4-BE49-F238E27FC236}">
                <a16:creationId xmlns:a16="http://schemas.microsoft.com/office/drawing/2014/main" id="{81F72596-717C-415D-9F46-2456485B1660}"/>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9220" name="Rectangle 4">
            <a:extLst>
              <a:ext uri="{FF2B5EF4-FFF2-40B4-BE49-F238E27FC236}">
                <a16:creationId xmlns:a16="http://schemas.microsoft.com/office/drawing/2014/main" id="{5DB05AFC-546B-4AEF-8106-EF9650F5950F}"/>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（一）意义</a:t>
            </a:r>
          </a:p>
        </p:txBody>
      </p:sp>
      <p:grpSp>
        <p:nvGrpSpPr>
          <p:cNvPr id="9221" name="Group 6">
            <a:extLst>
              <a:ext uri="{FF2B5EF4-FFF2-40B4-BE49-F238E27FC236}">
                <a16:creationId xmlns:a16="http://schemas.microsoft.com/office/drawing/2014/main" id="{E1DFAB5B-E1B0-4537-B8D9-ABED3D255A60}"/>
              </a:ext>
            </a:extLst>
          </p:cNvPr>
          <p:cNvGrpSpPr>
            <a:grpSpLocks/>
          </p:cNvGrpSpPr>
          <p:nvPr/>
        </p:nvGrpSpPr>
        <p:grpSpPr bwMode="auto">
          <a:xfrm>
            <a:off x="2227264" y="2454276"/>
            <a:ext cx="3068637" cy="2120901"/>
            <a:chOff x="1859" y="1150"/>
            <a:chExt cx="1686" cy="1336"/>
          </a:xfrm>
        </p:grpSpPr>
        <p:graphicFrame>
          <p:nvGraphicFramePr>
            <p:cNvPr id="9236" name="Object 7">
              <a:extLst>
                <a:ext uri="{FF2B5EF4-FFF2-40B4-BE49-F238E27FC236}">
                  <a16:creationId xmlns:a16="http://schemas.microsoft.com/office/drawing/2014/main" id="{13F19724-2154-4ABD-98D2-D3C75ED4461C}"/>
                </a:ext>
              </a:extLst>
            </p:cNvPr>
            <p:cNvGraphicFramePr>
              <a:graphicFrameLocks/>
            </p:cNvGraphicFramePr>
            <p:nvPr/>
          </p:nvGraphicFramePr>
          <p:xfrm>
            <a:off x="2133" y="1150"/>
            <a:ext cx="933" cy="979"/>
          </p:xfrm>
          <a:graphic>
            <a:graphicData uri="http://schemas.openxmlformats.org/presentationml/2006/ole">
              <mc:AlternateContent xmlns:mc="http://schemas.openxmlformats.org/markup-compatibility/2006">
                <mc:Choice xmlns:v="urn:schemas-microsoft-com:vml" Requires="v">
                  <p:oleObj spid="_x0000_s8195" r:id="rId4" imgW="376029" imgH="394079" progId="">
                    <p:embed/>
                  </p:oleObj>
                </mc:Choice>
                <mc:Fallback>
                  <p:oleObj r:id="rId4" imgW="376029" imgH="394079" progId="">
                    <p:embed/>
                    <p:pic>
                      <p:nvPicPr>
                        <p:cNvPr id="9236" name="Object 7">
                          <a:extLst>
                            <a:ext uri="{FF2B5EF4-FFF2-40B4-BE49-F238E27FC236}">
                              <a16:creationId xmlns:a16="http://schemas.microsoft.com/office/drawing/2014/main" id="{13F19724-2154-4ABD-98D2-D3C75ED4461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 y="1150"/>
                          <a:ext cx="933"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7" name="Rectangle 8">
              <a:extLst>
                <a:ext uri="{FF2B5EF4-FFF2-40B4-BE49-F238E27FC236}">
                  <a16:creationId xmlns:a16="http://schemas.microsoft.com/office/drawing/2014/main" id="{AB902461-FF6A-487A-8003-6F6E43F17748}"/>
                </a:ext>
              </a:extLst>
            </p:cNvPr>
            <p:cNvSpPr>
              <a:spLocks noChangeArrowheads="1"/>
            </p:cNvSpPr>
            <p:nvPr/>
          </p:nvSpPr>
          <p:spPr bwMode="auto">
            <a:xfrm>
              <a:off x="1859" y="2195"/>
              <a:ext cx="16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28600" indent="-228600"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zh-CN" altLang="en-US" sz="2400">
                  <a:solidFill>
                    <a:srgbClr val="3366FF"/>
                  </a:solidFill>
                  <a:latin typeface="Arial" panose="020B0604020202020204" pitchFamily="34" charset="0"/>
                </a:rPr>
                <a:t>手工测试</a:t>
              </a:r>
            </a:p>
          </p:txBody>
        </p:sp>
      </p:grpSp>
      <p:sp>
        <p:nvSpPr>
          <p:cNvPr id="9222" name="Rectangle 9">
            <a:extLst>
              <a:ext uri="{FF2B5EF4-FFF2-40B4-BE49-F238E27FC236}">
                <a16:creationId xmlns:a16="http://schemas.microsoft.com/office/drawing/2014/main" id="{48C39DFE-0E54-4DF0-A6B9-F2C37146C31E}"/>
              </a:ext>
            </a:extLst>
          </p:cNvPr>
          <p:cNvSpPr>
            <a:spLocks noChangeArrowheads="1"/>
          </p:cNvSpPr>
          <p:nvPr/>
        </p:nvSpPr>
        <p:spPr bwMode="auto">
          <a:xfrm>
            <a:off x="2278064" y="4518025"/>
            <a:ext cx="324008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28600" indent="-228600"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a:buClrTx/>
              <a:buFontTx/>
              <a:buChar char="•"/>
            </a:pPr>
            <a:r>
              <a:rPr kumimoji="0" lang="zh-CN" altLang="en-US" sz="2000">
                <a:solidFill>
                  <a:schemeClr val="tx1"/>
                </a:solidFill>
                <a:latin typeface="Arial" panose="020B0604020202020204" pitchFamily="34" charset="0"/>
              </a:rPr>
              <a:t>耗费时间</a:t>
            </a:r>
          </a:p>
          <a:p>
            <a:pPr>
              <a:buClrTx/>
              <a:buFontTx/>
              <a:buChar char="•"/>
            </a:pPr>
            <a:r>
              <a:rPr kumimoji="0" lang="zh-CN" altLang="en-US" sz="2000">
                <a:solidFill>
                  <a:schemeClr val="tx1"/>
                </a:solidFill>
                <a:latin typeface="Arial" panose="020B0604020202020204" pitchFamily="34" charset="0"/>
              </a:rPr>
              <a:t>低可靠性</a:t>
            </a:r>
          </a:p>
          <a:p>
            <a:pPr>
              <a:buClrTx/>
              <a:buFontTx/>
              <a:buChar char="•"/>
            </a:pPr>
            <a:r>
              <a:rPr kumimoji="0" lang="zh-CN" altLang="en-US" sz="2000">
                <a:solidFill>
                  <a:schemeClr val="tx1"/>
                </a:solidFill>
                <a:latin typeface="Arial" panose="020B0604020202020204" pitchFamily="34" charset="0"/>
              </a:rPr>
              <a:t>人力资源</a:t>
            </a:r>
          </a:p>
          <a:p>
            <a:pPr>
              <a:buClrTx/>
              <a:buFontTx/>
              <a:buChar char="•"/>
            </a:pPr>
            <a:r>
              <a:rPr kumimoji="0" lang="zh-CN" altLang="en-US" sz="2000">
                <a:solidFill>
                  <a:schemeClr val="tx1"/>
                </a:solidFill>
                <a:latin typeface="Arial" panose="020B0604020202020204" pitchFamily="34" charset="0"/>
              </a:rPr>
              <a:t>不一致性</a:t>
            </a:r>
          </a:p>
          <a:p>
            <a:pPr>
              <a:buClrTx/>
              <a:buFontTx/>
              <a:buChar char="•"/>
            </a:pPr>
            <a:r>
              <a:rPr kumimoji="0" lang="zh-CN" altLang="en-US" sz="2000">
                <a:solidFill>
                  <a:schemeClr val="tx1"/>
                </a:solidFill>
                <a:latin typeface="Arial" panose="020B0604020202020204" pitchFamily="34" charset="0"/>
              </a:rPr>
              <a:t>仅对于一次性的测试有益</a:t>
            </a:r>
          </a:p>
        </p:txBody>
      </p:sp>
      <p:sp>
        <p:nvSpPr>
          <p:cNvPr id="9223" name="Rectangle 10">
            <a:extLst>
              <a:ext uri="{FF2B5EF4-FFF2-40B4-BE49-F238E27FC236}">
                <a16:creationId xmlns:a16="http://schemas.microsoft.com/office/drawing/2014/main" id="{160F07AB-779D-44B1-BD1C-80E43B2C0F6F}"/>
              </a:ext>
            </a:extLst>
          </p:cNvPr>
          <p:cNvSpPr>
            <a:spLocks noChangeArrowheads="1"/>
          </p:cNvSpPr>
          <p:nvPr/>
        </p:nvSpPr>
        <p:spPr bwMode="auto">
          <a:xfrm>
            <a:off x="6022976" y="4518026"/>
            <a:ext cx="2741613" cy="193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28600" indent="-228600"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a:buClr>
                <a:srgbClr val="66FF33"/>
              </a:buClr>
              <a:buSzPct val="120000"/>
              <a:buFont typeface="Wingdings" panose="05000000000000000000" pitchFamily="2" charset="2"/>
              <a:buChar char="ü"/>
            </a:pPr>
            <a:r>
              <a:rPr kumimoji="0" lang="en-US" altLang="zh-CN" sz="2000">
                <a:solidFill>
                  <a:schemeClr val="tx1"/>
                </a:solidFill>
                <a:latin typeface="Arial" panose="020B0604020202020204" pitchFamily="34" charset="0"/>
              </a:rPr>
              <a:t> </a:t>
            </a:r>
            <a:r>
              <a:rPr kumimoji="0" lang="zh-CN" altLang="en-US" sz="2000">
                <a:solidFill>
                  <a:schemeClr val="tx1"/>
                </a:solidFill>
                <a:latin typeface="Arial" panose="020B0604020202020204" pitchFamily="34" charset="0"/>
              </a:rPr>
              <a:t>速度</a:t>
            </a:r>
          </a:p>
          <a:p>
            <a:pPr>
              <a:buClr>
                <a:srgbClr val="66FF33"/>
              </a:buClr>
              <a:buSzPct val="120000"/>
              <a:buFont typeface="Wingdings" panose="05000000000000000000" pitchFamily="2" charset="2"/>
              <a:buChar char="ü"/>
            </a:pPr>
            <a:r>
              <a:rPr kumimoji="0" lang="zh-CN" altLang="en-US" sz="2000">
                <a:solidFill>
                  <a:schemeClr val="tx1"/>
                </a:solidFill>
                <a:latin typeface="Arial" panose="020B0604020202020204" pitchFamily="34" charset="0"/>
              </a:rPr>
              <a:t> 可重复</a:t>
            </a:r>
          </a:p>
          <a:p>
            <a:pPr>
              <a:buClr>
                <a:srgbClr val="66FF33"/>
              </a:buClr>
              <a:buSzPct val="120000"/>
              <a:buFont typeface="Wingdings" panose="05000000000000000000" pitchFamily="2" charset="2"/>
              <a:buChar char="ü"/>
            </a:pPr>
            <a:r>
              <a:rPr kumimoji="0" lang="zh-CN" altLang="en-US" sz="2000">
                <a:solidFill>
                  <a:schemeClr val="tx1"/>
                </a:solidFill>
                <a:latin typeface="Arial" panose="020B0604020202020204" pitchFamily="34" charset="0"/>
              </a:rPr>
              <a:t> 覆盖率</a:t>
            </a:r>
          </a:p>
          <a:p>
            <a:pPr>
              <a:buClr>
                <a:srgbClr val="66FF33"/>
              </a:buClr>
              <a:buSzPct val="120000"/>
              <a:buFont typeface="Wingdings" panose="05000000000000000000" pitchFamily="2" charset="2"/>
              <a:buChar char="ü"/>
            </a:pPr>
            <a:r>
              <a:rPr kumimoji="0" lang="zh-CN" altLang="en-US" sz="2000">
                <a:solidFill>
                  <a:schemeClr val="tx1"/>
                </a:solidFill>
                <a:latin typeface="Arial" panose="020B0604020202020204" pitchFamily="34" charset="0"/>
              </a:rPr>
              <a:t> 可靠</a:t>
            </a:r>
          </a:p>
          <a:p>
            <a:pPr>
              <a:buClr>
                <a:srgbClr val="66FF33"/>
              </a:buClr>
              <a:buSzPct val="120000"/>
              <a:buFont typeface="Wingdings" panose="05000000000000000000" pitchFamily="2" charset="2"/>
              <a:buChar char="ü"/>
            </a:pPr>
            <a:r>
              <a:rPr kumimoji="0" lang="zh-CN" altLang="en-US" sz="2000">
                <a:solidFill>
                  <a:schemeClr val="tx1"/>
                </a:solidFill>
                <a:latin typeface="Arial" panose="020B0604020202020204" pitchFamily="34" charset="0"/>
              </a:rPr>
              <a:t> 可以再度使用</a:t>
            </a:r>
          </a:p>
          <a:p>
            <a:pPr>
              <a:buClr>
                <a:srgbClr val="66FF33"/>
              </a:buClr>
              <a:buSzPct val="120000"/>
              <a:buFont typeface="Wingdings" panose="05000000000000000000" pitchFamily="2" charset="2"/>
              <a:buChar char="ü"/>
            </a:pPr>
            <a:r>
              <a:rPr kumimoji="0" lang="zh-CN" altLang="en-US" sz="2000">
                <a:solidFill>
                  <a:schemeClr val="tx1"/>
                </a:solidFill>
                <a:latin typeface="Arial" panose="020B0604020202020204" pitchFamily="34" charset="0"/>
              </a:rPr>
              <a:t> 重复测试节省时间</a:t>
            </a:r>
          </a:p>
        </p:txBody>
      </p:sp>
      <p:grpSp>
        <p:nvGrpSpPr>
          <p:cNvPr id="9224" name="Group 11">
            <a:extLst>
              <a:ext uri="{FF2B5EF4-FFF2-40B4-BE49-F238E27FC236}">
                <a16:creationId xmlns:a16="http://schemas.microsoft.com/office/drawing/2014/main" id="{A0865CA9-FCD3-492B-9471-D1F3CA998921}"/>
              </a:ext>
            </a:extLst>
          </p:cNvPr>
          <p:cNvGrpSpPr>
            <a:grpSpLocks/>
          </p:cNvGrpSpPr>
          <p:nvPr/>
        </p:nvGrpSpPr>
        <p:grpSpPr bwMode="auto">
          <a:xfrm>
            <a:off x="6599238" y="2504606"/>
            <a:ext cx="1706562" cy="2004727"/>
            <a:chOff x="3944" y="1054"/>
            <a:chExt cx="1332" cy="1501"/>
          </a:xfrm>
        </p:grpSpPr>
        <p:sp>
          <p:nvSpPr>
            <p:cNvPr id="9227" name="Rectangle 12">
              <a:extLst>
                <a:ext uri="{FF2B5EF4-FFF2-40B4-BE49-F238E27FC236}">
                  <a16:creationId xmlns:a16="http://schemas.microsoft.com/office/drawing/2014/main" id="{407271DE-3D0D-4D2B-A409-38360E088911}"/>
                </a:ext>
              </a:extLst>
            </p:cNvPr>
            <p:cNvSpPr>
              <a:spLocks noChangeArrowheads="1"/>
            </p:cNvSpPr>
            <p:nvPr/>
          </p:nvSpPr>
          <p:spPr bwMode="auto">
            <a:xfrm>
              <a:off x="4113" y="2209"/>
              <a:ext cx="11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2400">
                  <a:solidFill>
                    <a:srgbClr val="3366FF"/>
                  </a:solidFill>
                  <a:latin typeface="Arial" panose="020B0604020202020204" pitchFamily="34" charset="0"/>
                </a:rPr>
                <a:t>自动测试</a:t>
              </a:r>
            </a:p>
          </p:txBody>
        </p:sp>
        <p:grpSp>
          <p:nvGrpSpPr>
            <p:cNvPr id="9228" name="Group 13">
              <a:extLst>
                <a:ext uri="{FF2B5EF4-FFF2-40B4-BE49-F238E27FC236}">
                  <a16:creationId xmlns:a16="http://schemas.microsoft.com/office/drawing/2014/main" id="{9A5ECFAB-9165-404E-AFE6-6C7E2B9D517D}"/>
                </a:ext>
              </a:extLst>
            </p:cNvPr>
            <p:cNvGrpSpPr>
              <a:grpSpLocks/>
            </p:cNvGrpSpPr>
            <p:nvPr/>
          </p:nvGrpSpPr>
          <p:grpSpPr bwMode="auto">
            <a:xfrm>
              <a:off x="4090" y="1054"/>
              <a:ext cx="1112" cy="1062"/>
              <a:chOff x="4090" y="1054"/>
              <a:chExt cx="1112" cy="1062"/>
            </a:xfrm>
          </p:grpSpPr>
          <p:pic>
            <p:nvPicPr>
              <p:cNvPr id="9230" name="Picture 14">
                <a:extLst>
                  <a:ext uri="{FF2B5EF4-FFF2-40B4-BE49-F238E27FC236}">
                    <a16:creationId xmlns:a16="http://schemas.microsoft.com/office/drawing/2014/main" id="{87C1B195-6C73-4365-8B3C-EE2099356E9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4" y="1059"/>
                <a:ext cx="1104" cy="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9231" name="Freeform 15">
                <a:extLst>
                  <a:ext uri="{FF2B5EF4-FFF2-40B4-BE49-F238E27FC236}">
                    <a16:creationId xmlns:a16="http://schemas.microsoft.com/office/drawing/2014/main" id="{346A6FDC-0E4B-4A81-B17C-CC81CC4F4BD7}"/>
                  </a:ext>
                </a:extLst>
              </p:cNvPr>
              <p:cNvSpPr>
                <a:spLocks/>
              </p:cNvSpPr>
              <p:nvPr/>
            </p:nvSpPr>
            <p:spPr bwMode="auto">
              <a:xfrm>
                <a:off x="4477" y="1768"/>
                <a:ext cx="53" cy="47"/>
              </a:xfrm>
              <a:custGeom>
                <a:avLst/>
                <a:gdLst>
                  <a:gd name="T0" fmla="*/ 16 w 53"/>
                  <a:gd name="T1" fmla="*/ 0 h 35"/>
                  <a:gd name="T2" fmla="*/ 0 w 53"/>
                  <a:gd name="T3" fmla="*/ 83 h 35"/>
                  <a:gd name="T4" fmla="*/ 53 w 53"/>
                  <a:gd name="T5" fmla="*/ 85 h 35"/>
                  <a:gd name="T6" fmla="*/ 53 w 53"/>
                  <a:gd name="T7" fmla="*/ 58 h 35"/>
                  <a:gd name="T8" fmla="*/ 22 w 53"/>
                  <a:gd name="T9" fmla="*/ 62 h 35"/>
                  <a:gd name="T10" fmla="*/ 16 w 53"/>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35">
                    <a:moveTo>
                      <a:pt x="16" y="0"/>
                    </a:moveTo>
                    <a:lnTo>
                      <a:pt x="0" y="34"/>
                    </a:lnTo>
                    <a:lnTo>
                      <a:pt x="53" y="35"/>
                    </a:lnTo>
                    <a:lnTo>
                      <a:pt x="53" y="24"/>
                    </a:lnTo>
                    <a:lnTo>
                      <a:pt x="22" y="25"/>
                    </a:lnTo>
                    <a:lnTo>
                      <a:pt x="16" y="0"/>
                    </a:ln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232" name="Group 16">
                <a:extLst>
                  <a:ext uri="{FF2B5EF4-FFF2-40B4-BE49-F238E27FC236}">
                    <a16:creationId xmlns:a16="http://schemas.microsoft.com/office/drawing/2014/main" id="{2ACF6C9A-157D-40C8-A434-F852A4487317}"/>
                  </a:ext>
                </a:extLst>
              </p:cNvPr>
              <p:cNvGrpSpPr>
                <a:grpSpLocks/>
              </p:cNvGrpSpPr>
              <p:nvPr/>
            </p:nvGrpSpPr>
            <p:grpSpPr bwMode="auto">
              <a:xfrm>
                <a:off x="4090" y="1054"/>
                <a:ext cx="1112" cy="1062"/>
                <a:chOff x="4090" y="1054"/>
                <a:chExt cx="1112" cy="1062"/>
              </a:xfrm>
            </p:grpSpPr>
            <p:sp useBgFill="1">
              <p:nvSpPr>
                <p:cNvPr id="9233" name="Freeform 17">
                  <a:extLst>
                    <a:ext uri="{FF2B5EF4-FFF2-40B4-BE49-F238E27FC236}">
                      <a16:creationId xmlns:a16="http://schemas.microsoft.com/office/drawing/2014/main" id="{B5FE5E2B-1AE6-4169-AE57-34340FC11F76}"/>
                    </a:ext>
                  </a:extLst>
                </p:cNvPr>
                <p:cNvSpPr>
                  <a:spLocks/>
                </p:cNvSpPr>
                <p:nvPr/>
              </p:nvSpPr>
              <p:spPr bwMode="white">
                <a:xfrm>
                  <a:off x="4500" y="1699"/>
                  <a:ext cx="197" cy="120"/>
                </a:xfrm>
                <a:custGeom>
                  <a:avLst/>
                  <a:gdLst>
                    <a:gd name="T0" fmla="*/ 45 w 196"/>
                    <a:gd name="T1" fmla="*/ 0 h 112"/>
                    <a:gd name="T2" fmla="*/ 27 w 196"/>
                    <a:gd name="T3" fmla="*/ 17 h 112"/>
                    <a:gd name="T4" fmla="*/ 15 w 196"/>
                    <a:gd name="T5" fmla="*/ 47 h 112"/>
                    <a:gd name="T6" fmla="*/ 3 w 196"/>
                    <a:gd name="T7" fmla="*/ 69 h 112"/>
                    <a:gd name="T8" fmla="*/ 0 w 196"/>
                    <a:gd name="T9" fmla="*/ 87 h 112"/>
                    <a:gd name="T10" fmla="*/ 11 w 196"/>
                    <a:gd name="T11" fmla="*/ 84 h 112"/>
                    <a:gd name="T12" fmla="*/ 18 w 196"/>
                    <a:gd name="T13" fmla="*/ 76 h 112"/>
                    <a:gd name="T14" fmla="*/ 28 w 196"/>
                    <a:gd name="T15" fmla="*/ 71 h 112"/>
                    <a:gd name="T16" fmla="*/ 35 w 196"/>
                    <a:gd name="T17" fmla="*/ 62 h 112"/>
                    <a:gd name="T18" fmla="*/ 59 w 196"/>
                    <a:gd name="T19" fmla="*/ 87 h 112"/>
                    <a:gd name="T20" fmla="*/ 75 w 196"/>
                    <a:gd name="T21" fmla="*/ 106 h 112"/>
                    <a:gd name="T22" fmla="*/ 83 w 196"/>
                    <a:gd name="T23" fmla="*/ 117 h 112"/>
                    <a:gd name="T24" fmla="*/ 89 w 196"/>
                    <a:gd name="T25" fmla="*/ 137 h 112"/>
                    <a:gd name="T26" fmla="*/ 159 w 196"/>
                    <a:gd name="T27" fmla="*/ 138 h 112"/>
                    <a:gd name="T28" fmla="*/ 170 w 196"/>
                    <a:gd name="T29" fmla="*/ 114 h 112"/>
                    <a:gd name="T30" fmla="*/ 187 w 196"/>
                    <a:gd name="T31" fmla="*/ 84 h 112"/>
                    <a:gd name="T32" fmla="*/ 199 w 196"/>
                    <a:gd name="T33" fmla="*/ 54 h 112"/>
                    <a:gd name="T34" fmla="*/ 108 w 196"/>
                    <a:gd name="T35" fmla="*/ 55 h 112"/>
                    <a:gd name="T36" fmla="*/ 84 w 196"/>
                    <a:gd name="T37" fmla="*/ 54 h 112"/>
                    <a:gd name="T38" fmla="*/ 66 w 196"/>
                    <a:gd name="T39" fmla="*/ 41 h 112"/>
                    <a:gd name="T40" fmla="*/ 53 w 196"/>
                    <a:gd name="T41" fmla="*/ 30 h 112"/>
                    <a:gd name="T42" fmla="*/ 45 w 196"/>
                    <a:gd name="T43" fmla="*/ 0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6" h="112">
                      <a:moveTo>
                        <a:pt x="45" y="0"/>
                      </a:moveTo>
                      <a:lnTo>
                        <a:pt x="27" y="14"/>
                      </a:lnTo>
                      <a:lnTo>
                        <a:pt x="15" y="38"/>
                      </a:lnTo>
                      <a:lnTo>
                        <a:pt x="3" y="56"/>
                      </a:lnTo>
                      <a:lnTo>
                        <a:pt x="0" y="71"/>
                      </a:lnTo>
                      <a:lnTo>
                        <a:pt x="11" y="68"/>
                      </a:lnTo>
                      <a:lnTo>
                        <a:pt x="18" y="62"/>
                      </a:lnTo>
                      <a:lnTo>
                        <a:pt x="28" y="58"/>
                      </a:lnTo>
                      <a:lnTo>
                        <a:pt x="35" y="50"/>
                      </a:lnTo>
                      <a:lnTo>
                        <a:pt x="59" y="71"/>
                      </a:lnTo>
                      <a:lnTo>
                        <a:pt x="75" y="86"/>
                      </a:lnTo>
                      <a:lnTo>
                        <a:pt x="83" y="95"/>
                      </a:lnTo>
                      <a:lnTo>
                        <a:pt x="89" y="111"/>
                      </a:lnTo>
                      <a:lnTo>
                        <a:pt x="156" y="112"/>
                      </a:lnTo>
                      <a:lnTo>
                        <a:pt x="167" y="92"/>
                      </a:lnTo>
                      <a:lnTo>
                        <a:pt x="184" y="68"/>
                      </a:lnTo>
                      <a:lnTo>
                        <a:pt x="196" y="44"/>
                      </a:lnTo>
                      <a:lnTo>
                        <a:pt x="105" y="45"/>
                      </a:lnTo>
                      <a:lnTo>
                        <a:pt x="84" y="44"/>
                      </a:lnTo>
                      <a:lnTo>
                        <a:pt x="66" y="33"/>
                      </a:lnTo>
                      <a:lnTo>
                        <a:pt x="53" y="24"/>
                      </a:lnTo>
                      <a:lnTo>
                        <a:pt x="45" y="0"/>
                      </a:ln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9234" name="Freeform 18">
                  <a:extLst>
                    <a:ext uri="{FF2B5EF4-FFF2-40B4-BE49-F238E27FC236}">
                      <a16:creationId xmlns:a16="http://schemas.microsoft.com/office/drawing/2014/main" id="{35752C8E-7482-4933-AB20-8DE87AA4AF77}"/>
                    </a:ext>
                  </a:extLst>
                </p:cNvPr>
                <p:cNvSpPr>
                  <a:spLocks/>
                </p:cNvSpPr>
                <p:nvPr/>
              </p:nvSpPr>
              <p:spPr bwMode="white">
                <a:xfrm>
                  <a:off x="4090" y="1357"/>
                  <a:ext cx="1112" cy="759"/>
                </a:xfrm>
                <a:custGeom>
                  <a:avLst/>
                  <a:gdLst>
                    <a:gd name="T0" fmla="*/ 970 w 1112"/>
                    <a:gd name="T1" fmla="*/ 31 h 759"/>
                    <a:gd name="T2" fmla="*/ 990 w 1112"/>
                    <a:gd name="T3" fmla="*/ 56 h 759"/>
                    <a:gd name="T4" fmla="*/ 1022 w 1112"/>
                    <a:gd name="T5" fmla="*/ 78 h 759"/>
                    <a:gd name="T6" fmla="*/ 1038 w 1112"/>
                    <a:gd name="T7" fmla="*/ 118 h 759"/>
                    <a:gd name="T8" fmla="*/ 1044 w 1112"/>
                    <a:gd name="T9" fmla="*/ 201 h 759"/>
                    <a:gd name="T10" fmla="*/ 1053 w 1112"/>
                    <a:gd name="T11" fmla="*/ 242 h 759"/>
                    <a:gd name="T12" fmla="*/ 1027 w 1112"/>
                    <a:gd name="T13" fmla="*/ 255 h 759"/>
                    <a:gd name="T14" fmla="*/ 1003 w 1112"/>
                    <a:gd name="T15" fmla="*/ 272 h 759"/>
                    <a:gd name="T16" fmla="*/ 991 w 1112"/>
                    <a:gd name="T17" fmla="*/ 282 h 759"/>
                    <a:gd name="T18" fmla="*/ 978 w 1112"/>
                    <a:gd name="T19" fmla="*/ 326 h 759"/>
                    <a:gd name="T20" fmla="*/ 962 w 1112"/>
                    <a:gd name="T21" fmla="*/ 336 h 759"/>
                    <a:gd name="T22" fmla="*/ 940 w 1112"/>
                    <a:gd name="T23" fmla="*/ 345 h 759"/>
                    <a:gd name="T24" fmla="*/ 914 w 1112"/>
                    <a:gd name="T25" fmla="*/ 351 h 759"/>
                    <a:gd name="T26" fmla="*/ 878 w 1112"/>
                    <a:gd name="T27" fmla="*/ 356 h 759"/>
                    <a:gd name="T28" fmla="*/ 889 w 1112"/>
                    <a:gd name="T29" fmla="*/ 375 h 759"/>
                    <a:gd name="T30" fmla="*/ 896 w 1112"/>
                    <a:gd name="T31" fmla="*/ 394 h 759"/>
                    <a:gd name="T32" fmla="*/ 907 w 1112"/>
                    <a:gd name="T33" fmla="*/ 410 h 759"/>
                    <a:gd name="T34" fmla="*/ 914 w 1112"/>
                    <a:gd name="T35" fmla="*/ 446 h 759"/>
                    <a:gd name="T36" fmla="*/ 928 w 1112"/>
                    <a:gd name="T37" fmla="*/ 471 h 759"/>
                    <a:gd name="T38" fmla="*/ 964 w 1112"/>
                    <a:gd name="T39" fmla="*/ 480 h 759"/>
                    <a:gd name="T40" fmla="*/ 987 w 1112"/>
                    <a:gd name="T41" fmla="*/ 487 h 759"/>
                    <a:gd name="T42" fmla="*/ 1002 w 1112"/>
                    <a:gd name="T43" fmla="*/ 502 h 759"/>
                    <a:gd name="T44" fmla="*/ 676 w 1112"/>
                    <a:gd name="T45" fmla="*/ 642 h 759"/>
                    <a:gd name="T46" fmla="*/ 667 w 1112"/>
                    <a:gd name="T47" fmla="*/ 678 h 759"/>
                    <a:gd name="T48" fmla="*/ 608 w 1112"/>
                    <a:gd name="T49" fmla="*/ 684 h 759"/>
                    <a:gd name="T50" fmla="*/ 541 w 1112"/>
                    <a:gd name="T51" fmla="*/ 692 h 759"/>
                    <a:gd name="T52" fmla="*/ 466 w 1112"/>
                    <a:gd name="T53" fmla="*/ 699 h 759"/>
                    <a:gd name="T54" fmla="*/ 259 w 1112"/>
                    <a:gd name="T55" fmla="*/ 709 h 759"/>
                    <a:gd name="T56" fmla="*/ 153 w 1112"/>
                    <a:gd name="T57" fmla="*/ 699 h 759"/>
                    <a:gd name="T58" fmla="*/ 73 w 1112"/>
                    <a:gd name="T59" fmla="*/ 692 h 759"/>
                    <a:gd name="T60" fmla="*/ 55 w 1112"/>
                    <a:gd name="T61" fmla="*/ 670 h 759"/>
                    <a:gd name="T62" fmla="*/ 63 w 1112"/>
                    <a:gd name="T63" fmla="*/ 632 h 759"/>
                    <a:gd name="T64" fmla="*/ 93 w 1112"/>
                    <a:gd name="T65" fmla="*/ 625 h 759"/>
                    <a:gd name="T66" fmla="*/ 109 w 1112"/>
                    <a:gd name="T67" fmla="*/ 612 h 759"/>
                    <a:gd name="T68" fmla="*/ 135 w 1112"/>
                    <a:gd name="T69" fmla="*/ 603 h 759"/>
                    <a:gd name="T70" fmla="*/ 162 w 1112"/>
                    <a:gd name="T71" fmla="*/ 594 h 759"/>
                    <a:gd name="T72" fmla="*/ 186 w 1112"/>
                    <a:gd name="T73" fmla="*/ 585 h 759"/>
                    <a:gd name="T74" fmla="*/ 207 w 1112"/>
                    <a:gd name="T75" fmla="*/ 579 h 759"/>
                    <a:gd name="T76" fmla="*/ 192 w 1112"/>
                    <a:gd name="T77" fmla="*/ 566 h 759"/>
                    <a:gd name="T78" fmla="*/ 181 w 1112"/>
                    <a:gd name="T79" fmla="*/ 542 h 759"/>
                    <a:gd name="T80" fmla="*/ 172 w 1112"/>
                    <a:gd name="T81" fmla="*/ 523 h 759"/>
                    <a:gd name="T82" fmla="*/ 195 w 1112"/>
                    <a:gd name="T83" fmla="*/ 516 h 759"/>
                    <a:gd name="T84" fmla="*/ 268 w 1112"/>
                    <a:gd name="T85" fmla="*/ 490 h 759"/>
                    <a:gd name="T86" fmla="*/ 304 w 1112"/>
                    <a:gd name="T87" fmla="*/ 498 h 759"/>
                    <a:gd name="T88" fmla="*/ 324 w 1112"/>
                    <a:gd name="T89" fmla="*/ 465 h 759"/>
                    <a:gd name="T90" fmla="*/ 327 w 1112"/>
                    <a:gd name="T91" fmla="*/ 432 h 759"/>
                    <a:gd name="T92" fmla="*/ 334 w 1112"/>
                    <a:gd name="T93" fmla="*/ 399 h 759"/>
                    <a:gd name="T94" fmla="*/ 343 w 1112"/>
                    <a:gd name="T95" fmla="*/ 375 h 759"/>
                    <a:gd name="T96" fmla="*/ 352 w 1112"/>
                    <a:gd name="T97" fmla="*/ 349 h 759"/>
                    <a:gd name="T98" fmla="*/ 360 w 1112"/>
                    <a:gd name="T99" fmla="*/ 328 h 759"/>
                    <a:gd name="T100" fmla="*/ 368 w 1112"/>
                    <a:gd name="T101" fmla="*/ 310 h 759"/>
                    <a:gd name="T102" fmla="*/ 378 w 1112"/>
                    <a:gd name="T103" fmla="*/ 289 h 759"/>
                    <a:gd name="T104" fmla="*/ 398 w 1112"/>
                    <a:gd name="T105" fmla="*/ 252 h 759"/>
                    <a:gd name="T106" fmla="*/ 403 w 1112"/>
                    <a:gd name="T107" fmla="*/ 231 h 759"/>
                    <a:gd name="T108" fmla="*/ 412 w 1112"/>
                    <a:gd name="T109" fmla="*/ 212 h 759"/>
                    <a:gd name="T110" fmla="*/ 424 w 1112"/>
                    <a:gd name="T111" fmla="*/ 196 h 759"/>
                    <a:gd name="T112" fmla="*/ 429 w 1112"/>
                    <a:gd name="T113" fmla="*/ 43 h 759"/>
                    <a:gd name="T114" fmla="*/ 1 w 1112"/>
                    <a:gd name="T115" fmla="*/ 759 h 759"/>
                    <a:gd name="T116" fmla="*/ 1110 w 1112"/>
                    <a:gd name="T117" fmla="*/ 2 h 7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12" h="759">
                      <a:moveTo>
                        <a:pt x="972" y="0"/>
                      </a:moveTo>
                      <a:lnTo>
                        <a:pt x="970" y="31"/>
                      </a:lnTo>
                      <a:lnTo>
                        <a:pt x="986" y="43"/>
                      </a:lnTo>
                      <a:lnTo>
                        <a:pt x="990" y="56"/>
                      </a:lnTo>
                      <a:lnTo>
                        <a:pt x="1012" y="81"/>
                      </a:lnTo>
                      <a:lnTo>
                        <a:pt x="1022" y="78"/>
                      </a:lnTo>
                      <a:lnTo>
                        <a:pt x="1035" y="97"/>
                      </a:lnTo>
                      <a:lnTo>
                        <a:pt x="1038" y="118"/>
                      </a:lnTo>
                      <a:lnTo>
                        <a:pt x="1044" y="128"/>
                      </a:lnTo>
                      <a:lnTo>
                        <a:pt x="1044" y="201"/>
                      </a:lnTo>
                      <a:lnTo>
                        <a:pt x="1051" y="211"/>
                      </a:lnTo>
                      <a:lnTo>
                        <a:pt x="1053" y="242"/>
                      </a:lnTo>
                      <a:lnTo>
                        <a:pt x="1045" y="252"/>
                      </a:lnTo>
                      <a:lnTo>
                        <a:pt x="1027" y="255"/>
                      </a:lnTo>
                      <a:lnTo>
                        <a:pt x="1012" y="265"/>
                      </a:lnTo>
                      <a:lnTo>
                        <a:pt x="1003" y="272"/>
                      </a:lnTo>
                      <a:lnTo>
                        <a:pt x="1000" y="280"/>
                      </a:lnTo>
                      <a:lnTo>
                        <a:pt x="991" y="282"/>
                      </a:lnTo>
                      <a:lnTo>
                        <a:pt x="978" y="300"/>
                      </a:lnTo>
                      <a:lnTo>
                        <a:pt x="978" y="326"/>
                      </a:lnTo>
                      <a:lnTo>
                        <a:pt x="962" y="327"/>
                      </a:lnTo>
                      <a:lnTo>
                        <a:pt x="962" y="336"/>
                      </a:lnTo>
                      <a:lnTo>
                        <a:pt x="948" y="336"/>
                      </a:lnTo>
                      <a:lnTo>
                        <a:pt x="940" y="345"/>
                      </a:lnTo>
                      <a:lnTo>
                        <a:pt x="915" y="342"/>
                      </a:lnTo>
                      <a:lnTo>
                        <a:pt x="914" y="351"/>
                      </a:lnTo>
                      <a:lnTo>
                        <a:pt x="888" y="351"/>
                      </a:lnTo>
                      <a:lnTo>
                        <a:pt x="878" y="356"/>
                      </a:lnTo>
                      <a:lnTo>
                        <a:pt x="874" y="366"/>
                      </a:lnTo>
                      <a:lnTo>
                        <a:pt x="889" y="375"/>
                      </a:lnTo>
                      <a:lnTo>
                        <a:pt x="886" y="385"/>
                      </a:lnTo>
                      <a:lnTo>
                        <a:pt x="896" y="394"/>
                      </a:lnTo>
                      <a:lnTo>
                        <a:pt x="897" y="405"/>
                      </a:lnTo>
                      <a:lnTo>
                        <a:pt x="907" y="410"/>
                      </a:lnTo>
                      <a:lnTo>
                        <a:pt x="907" y="436"/>
                      </a:lnTo>
                      <a:lnTo>
                        <a:pt x="914" y="446"/>
                      </a:lnTo>
                      <a:lnTo>
                        <a:pt x="914" y="471"/>
                      </a:lnTo>
                      <a:lnTo>
                        <a:pt x="928" y="471"/>
                      </a:lnTo>
                      <a:lnTo>
                        <a:pt x="931" y="480"/>
                      </a:lnTo>
                      <a:lnTo>
                        <a:pt x="964" y="480"/>
                      </a:lnTo>
                      <a:lnTo>
                        <a:pt x="974" y="484"/>
                      </a:lnTo>
                      <a:lnTo>
                        <a:pt x="987" y="487"/>
                      </a:lnTo>
                      <a:lnTo>
                        <a:pt x="994" y="493"/>
                      </a:lnTo>
                      <a:lnTo>
                        <a:pt x="1002" y="502"/>
                      </a:lnTo>
                      <a:lnTo>
                        <a:pt x="1003" y="643"/>
                      </a:lnTo>
                      <a:lnTo>
                        <a:pt x="676" y="642"/>
                      </a:lnTo>
                      <a:lnTo>
                        <a:pt x="676" y="678"/>
                      </a:lnTo>
                      <a:lnTo>
                        <a:pt x="667" y="678"/>
                      </a:lnTo>
                      <a:lnTo>
                        <a:pt x="658" y="684"/>
                      </a:lnTo>
                      <a:lnTo>
                        <a:pt x="608" y="684"/>
                      </a:lnTo>
                      <a:lnTo>
                        <a:pt x="606" y="692"/>
                      </a:lnTo>
                      <a:lnTo>
                        <a:pt x="541" y="692"/>
                      </a:lnTo>
                      <a:lnTo>
                        <a:pt x="537" y="700"/>
                      </a:lnTo>
                      <a:lnTo>
                        <a:pt x="466" y="699"/>
                      </a:lnTo>
                      <a:lnTo>
                        <a:pt x="463" y="709"/>
                      </a:lnTo>
                      <a:lnTo>
                        <a:pt x="259" y="709"/>
                      </a:lnTo>
                      <a:lnTo>
                        <a:pt x="252" y="699"/>
                      </a:lnTo>
                      <a:lnTo>
                        <a:pt x="153" y="699"/>
                      </a:lnTo>
                      <a:lnTo>
                        <a:pt x="146" y="692"/>
                      </a:lnTo>
                      <a:lnTo>
                        <a:pt x="73" y="692"/>
                      </a:lnTo>
                      <a:lnTo>
                        <a:pt x="61" y="680"/>
                      </a:lnTo>
                      <a:lnTo>
                        <a:pt x="55" y="670"/>
                      </a:lnTo>
                      <a:lnTo>
                        <a:pt x="51" y="642"/>
                      </a:lnTo>
                      <a:lnTo>
                        <a:pt x="63" y="632"/>
                      </a:lnTo>
                      <a:lnTo>
                        <a:pt x="74" y="625"/>
                      </a:lnTo>
                      <a:lnTo>
                        <a:pt x="93" y="625"/>
                      </a:lnTo>
                      <a:lnTo>
                        <a:pt x="105" y="620"/>
                      </a:lnTo>
                      <a:lnTo>
                        <a:pt x="109" y="612"/>
                      </a:lnTo>
                      <a:lnTo>
                        <a:pt x="134" y="612"/>
                      </a:lnTo>
                      <a:lnTo>
                        <a:pt x="135" y="603"/>
                      </a:lnTo>
                      <a:lnTo>
                        <a:pt x="147" y="602"/>
                      </a:lnTo>
                      <a:lnTo>
                        <a:pt x="162" y="594"/>
                      </a:lnTo>
                      <a:lnTo>
                        <a:pt x="171" y="588"/>
                      </a:lnTo>
                      <a:lnTo>
                        <a:pt x="186" y="585"/>
                      </a:lnTo>
                      <a:lnTo>
                        <a:pt x="193" y="580"/>
                      </a:lnTo>
                      <a:lnTo>
                        <a:pt x="207" y="579"/>
                      </a:lnTo>
                      <a:lnTo>
                        <a:pt x="204" y="567"/>
                      </a:lnTo>
                      <a:lnTo>
                        <a:pt x="192" y="566"/>
                      </a:lnTo>
                      <a:lnTo>
                        <a:pt x="182" y="552"/>
                      </a:lnTo>
                      <a:lnTo>
                        <a:pt x="181" y="542"/>
                      </a:lnTo>
                      <a:lnTo>
                        <a:pt x="183" y="530"/>
                      </a:lnTo>
                      <a:lnTo>
                        <a:pt x="172" y="523"/>
                      </a:lnTo>
                      <a:lnTo>
                        <a:pt x="187" y="514"/>
                      </a:lnTo>
                      <a:lnTo>
                        <a:pt x="195" y="516"/>
                      </a:lnTo>
                      <a:lnTo>
                        <a:pt x="218" y="490"/>
                      </a:lnTo>
                      <a:lnTo>
                        <a:pt x="268" y="490"/>
                      </a:lnTo>
                      <a:lnTo>
                        <a:pt x="277" y="499"/>
                      </a:lnTo>
                      <a:lnTo>
                        <a:pt x="304" y="498"/>
                      </a:lnTo>
                      <a:lnTo>
                        <a:pt x="306" y="465"/>
                      </a:lnTo>
                      <a:lnTo>
                        <a:pt x="324" y="465"/>
                      </a:lnTo>
                      <a:lnTo>
                        <a:pt x="328" y="453"/>
                      </a:lnTo>
                      <a:lnTo>
                        <a:pt x="327" y="432"/>
                      </a:lnTo>
                      <a:lnTo>
                        <a:pt x="337" y="422"/>
                      </a:lnTo>
                      <a:lnTo>
                        <a:pt x="334" y="399"/>
                      </a:lnTo>
                      <a:lnTo>
                        <a:pt x="343" y="393"/>
                      </a:lnTo>
                      <a:lnTo>
                        <a:pt x="343" y="375"/>
                      </a:lnTo>
                      <a:lnTo>
                        <a:pt x="355" y="376"/>
                      </a:lnTo>
                      <a:lnTo>
                        <a:pt x="352" y="349"/>
                      </a:lnTo>
                      <a:lnTo>
                        <a:pt x="361" y="349"/>
                      </a:lnTo>
                      <a:lnTo>
                        <a:pt x="360" y="328"/>
                      </a:lnTo>
                      <a:lnTo>
                        <a:pt x="368" y="327"/>
                      </a:lnTo>
                      <a:lnTo>
                        <a:pt x="368" y="310"/>
                      </a:lnTo>
                      <a:lnTo>
                        <a:pt x="379" y="309"/>
                      </a:lnTo>
                      <a:lnTo>
                        <a:pt x="378" y="289"/>
                      </a:lnTo>
                      <a:lnTo>
                        <a:pt x="392" y="266"/>
                      </a:lnTo>
                      <a:lnTo>
                        <a:pt x="398" y="252"/>
                      </a:lnTo>
                      <a:lnTo>
                        <a:pt x="403" y="242"/>
                      </a:lnTo>
                      <a:lnTo>
                        <a:pt x="403" y="231"/>
                      </a:lnTo>
                      <a:lnTo>
                        <a:pt x="412" y="224"/>
                      </a:lnTo>
                      <a:lnTo>
                        <a:pt x="412" y="212"/>
                      </a:lnTo>
                      <a:lnTo>
                        <a:pt x="423" y="204"/>
                      </a:lnTo>
                      <a:lnTo>
                        <a:pt x="424" y="196"/>
                      </a:lnTo>
                      <a:lnTo>
                        <a:pt x="428" y="170"/>
                      </a:lnTo>
                      <a:lnTo>
                        <a:pt x="429" y="43"/>
                      </a:lnTo>
                      <a:lnTo>
                        <a:pt x="0" y="40"/>
                      </a:lnTo>
                      <a:lnTo>
                        <a:pt x="1" y="759"/>
                      </a:lnTo>
                      <a:lnTo>
                        <a:pt x="1112" y="758"/>
                      </a:lnTo>
                      <a:lnTo>
                        <a:pt x="1110" y="2"/>
                      </a:lnTo>
                      <a:lnTo>
                        <a:pt x="972" y="0"/>
                      </a:ln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9235" name="Freeform 19">
                  <a:extLst>
                    <a:ext uri="{FF2B5EF4-FFF2-40B4-BE49-F238E27FC236}">
                      <a16:creationId xmlns:a16="http://schemas.microsoft.com/office/drawing/2014/main" id="{BF71FC50-B25D-458B-8935-D144098720F6}"/>
                    </a:ext>
                  </a:extLst>
                </p:cNvPr>
                <p:cNvSpPr>
                  <a:spLocks/>
                </p:cNvSpPr>
                <p:nvPr/>
              </p:nvSpPr>
              <p:spPr bwMode="white">
                <a:xfrm>
                  <a:off x="4091" y="1054"/>
                  <a:ext cx="1111" cy="348"/>
                </a:xfrm>
                <a:custGeom>
                  <a:avLst/>
                  <a:gdLst>
                    <a:gd name="T0" fmla="*/ 553 w 1111"/>
                    <a:gd name="T1" fmla="*/ 287 h 348"/>
                    <a:gd name="T2" fmla="*/ 512 w 1111"/>
                    <a:gd name="T3" fmla="*/ 305 h 348"/>
                    <a:gd name="T4" fmla="*/ 491 w 1111"/>
                    <a:gd name="T5" fmla="*/ 315 h 348"/>
                    <a:gd name="T6" fmla="*/ 469 w 1111"/>
                    <a:gd name="T7" fmla="*/ 321 h 348"/>
                    <a:gd name="T8" fmla="*/ 451 w 1111"/>
                    <a:gd name="T9" fmla="*/ 331 h 348"/>
                    <a:gd name="T10" fmla="*/ 438 w 1111"/>
                    <a:gd name="T11" fmla="*/ 339 h 348"/>
                    <a:gd name="T12" fmla="*/ 0 w 1111"/>
                    <a:gd name="T13" fmla="*/ 348 h 348"/>
                    <a:gd name="T14" fmla="*/ 1111 w 1111"/>
                    <a:gd name="T15" fmla="*/ 0 h 348"/>
                    <a:gd name="T16" fmla="*/ 963 w 1111"/>
                    <a:gd name="T17" fmla="*/ 307 h 348"/>
                    <a:gd name="T18" fmla="*/ 951 w 1111"/>
                    <a:gd name="T19" fmla="*/ 300 h 348"/>
                    <a:gd name="T20" fmla="*/ 923 w 1111"/>
                    <a:gd name="T21" fmla="*/ 292 h 348"/>
                    <a:gd name="T22" fmla="*/ 905 w 1111"/>
                    <a:gd name="T23" fmla="*/ 283 h 348"/>
                    <a:gd name="T24" fmla="*/ 882 w 1111"/>
                    <a:gd name="T25" fmla="*/ 275 h 348"/>
                    <a:gd name="T26" fmla="*/ 839 w 1111"/>
                    <a:gd name="T27" fmla="*/ 265 h 348"/>
                    <a:gd name="T28" fmla="*/ 782 w 1111"/>
                    <a:gd name="T29" fmla="*/ 256 h 348"/>
                    <a:gd name="T30" fmla="*/ 747 w 1111"/>
                    <a:gd name="T31" fmla="*/ 247 h 348"/>
                    <a:gd name="T32" fmla="*/ 691 w 1111"/>
                    <a:gd name="T33" fmla="*/ 256 h 348"/>
                    <a:gd name="T34" fmla="*/ 697 w 1111"/>
                    <a:gd name="T35" fmla="*/ 237 h 348"/>
                    <a:gd name="T36" fmla="*/ 707 w 1111"/>
                    <a:gd name="T37" fmla="*/ 213 h 348"/>
                    <a:gd name="T38" fmla="*/ 697 w 1111"/>
                    <a:gd name="T39" fmla="*/ 144 h 348"/>
                    <a:gd name="T40" fmla="*/ 690 w 1111"/>
                    <a:gd name="T41" fmla="*/ 119 h 348"/>
                    <a:gd name="T42" fmla="*/ 673 w 1111"/>
                    <a:gd name="T43" fmla="*/ 103 h 348"/>
                    <a:gd name="T44" fmla="*/ 659 w 1111"/>
                    <a:gd name="T45" fmla="*/ 93 h 348"/>
                    <a:gd name="T46" fmla="*/ 643 w 1111"/>
                    <a:gd name="T47" fmla="*/ 99 h 348"/>
                    <a:gd name="T48" fmla="*/ 623 w 1111"/>
                    <a:gd name="T49" fmla="*/ 109 h 348"/>
                    <a:gd name="T50" fmla="*/ 609 w 1111"/>
                    <a:gd name="T51" fmla="*/ 118 h 348"/>
                    <a:gd name="T52" fmla="*/ 585 w 1111"/>
                    <a:gd name="T53" fmla="*/ 120 h 348"/>
                    <a:gd name="T54" fmla="*/ 569 w 1111"/>
                    <a:gd name="T55" fmla="*/ 141 h 348"/>
                    <a:gd name="T56" fmla="*/ 559 w 1111"/>
                    <a:gd name="T57" fmla="*/ 163 h 348"/>
                    <a:gd name="T58" fmla="*/ 552 w 1111"/>
                    <a:gd name="T59" fmla="*/ 207 h 348"/>
                    <a:gd name="T60" fmla="*/ 551 w 1111"/>
                    <a:gd name="T61" fmla="*/ 221 h 348"/>
                    <a:gd name="T62" fmla="*/ 559 w 1111"/>
                    <a:gd name="T63" fmla="*/ 251 h 348"/>
                    <a:gd name="T64" fmla="*/ 572 w 1111"/>
                    <a:gd name="T65" fmla="*/ 268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11" h="348">
                      <a:moveTo>
                        <a:pt x="578" y="277"/>
                      </a:moveTo>
                      <a:lnTo>
                        <a:pt x="553" y="287"/>
                      </a:lnTo>
                      <a:lnTo>
                        <a:pt x="524" y="298"/>
                      </a:lnTo>
                      <a:lnTo>
                        <a:pt x="512" y="305"/>
                      </a:lnTo>
                      <a:lnTo>
                        <a:pt x="501" y="305"/>
                      </a:lnTo>
                      <a:lnTo>
                        <a:pt x="491" y="315"/>
                      </a:lnTo>
                      <a:lnTo>
                        <a:pt x="475" y="312"/>
                      </a:lnTo>
                      <a:lnTo>
                        <a:pt x="469" y="321"/>
                      </a:lnTo>
                      <a:lnTo>
                        <a:pt x="458" y="321"/>
                      </a:lnTo>
                      <a:lnTo>
                        <a:pt x="451" y="331"/>
                      </a:lnTo>
                      <a:lnTo>
                        <a:pt x="440" y="329"/>
                      </a:lnTo>
                      <a:lnTo>
                        <a:pt x="438" y="339"/>
                      </a:lnTo>
                      <a:lnTo>
                        <a:pt x="432" y="348"/>
                      </a:lnTo>
                      <a:lnTo>
                        <a:pt x="0" y="348"/>
                      </a:lnTo>
                      <a:lnTo>
                        <a:pt x="0" y="0"/>
                      </a:lnTo>
                      <a:lnTo>
                        <a:pt x="1111" y="0"/>
                      </a:lnTo>
                      <a:lnTo>
                        <a:pt x="1111" y="310"/>
                      </a:lnTo>
                      <a:lnTo>
                        <a:pt x="963" y="307"/>
                      </a:lnTo>
                      <a:lnTo>
                        <a:pt x="960" y="298"/>
                      </a:lnTo>
                      <a:lnTo>
                        <a:pt x="951" y="300"/>
                      </a:lnTo>
                      <a:lnTo>
                        <a:pt x="941" y="289"/>
                      </a:lnTo>
                      <a:lnTo>
                        <a:pt x="923" y="292"/>
                      </a:lnTo>
                      <a:lnTo>
                        <a:pt x="917" y="280"/>
                      </a:lnTo>
                      <a:lnTo>
                        <a:pt x="905" y="283"/>
                      </a:lnTo>
                      <a:lnTo>
                        <a:pt x="900" y="273"/>
                      </a:lnTo>
                      <a:lnTo>
                        <a:pt x="882" y="275"/>
                      </a:lnTo>
                      <a:lnTo>
                        <a:pt x="867" y="264"/>
                      </a:lnTo>
                      <a:lnTo>
                        <a:pt x="839" y="265"/>
                      </a:lnTo>
                      <a:lnTo>
                        <a:pt x="834" y="253"/>
                      </a:lnTo>
                      <a:lnTo>
                        <a:pt x="782" y="256"/>
                      </a:lnTo>
                      <a:lnTo>
                        <a:pt x="767" y="250"/>
                      </a:lnTo>
                      <a:lnTo>
                        <a:pt x="747" y="247"/>
                      </a:lnTo>
                      <a:lnTo>
                        <a:pt x="741" y="255"/>
                      </a:lnTo>
                      <a:lnTo>
                        <a:pt x="691" y="256"/>
                      </a:lnTo>
                      <a:lnTo>
                        <a:pt x="689" y="245"/>
                      </a:lnTo>
                      <a:lnTo>
                        <a:pt x="697" y="237"/>
                      </a:lnTo>
                      <a:lnTo>
                        <a:pt x="695" y="222"/>
                      </a:lnTo>
                      <a:lnTo>
                        <a:pt x="707" y="213"/>
                      </a:lnTo>
                      <a:lnTo>
                        <a:pt x="707" y="160"/>
                      </a:lnTo>
                      <a:lnTo>
                        <a:pt x="697" y="144"/>
                      </a:lnTo>
                      <a:lnTo>
                        <a:pt x="693" y="129"/>
                      </a:lnTo>
                      <a:lnTo>
                        <a:pt x="690" y="119"/>
                      </a:lnTo>
                      <a:lnTo>
                        <a:pt x="684" y="113"/>
                      </a:lnTo>
                      <a:lnTo>
                        <a:pt x="673" y="103"/>
                      </a:lnTo>
                      <a:lnTo>
                        <a:pt x="660" y="103"/>
                      </a:lnTo>
                      <a:lnTo>
                        <a:pt x="659" y="93"/>
                      </a:lnTo>
                      <a:lnTo>
                        <a:pt x="650" y="91"/>
                      </a:lnTo>
                      <a:lnTo>
                        <a:pt x="643" y="99"/>
                      </a:lnTo>
                      <a:lnTo>
                        <a:pt x="629" y="102"/>
                      </a:lnTo>
                      <a:lnTo>
                        <a:pt x="623" y="109"/>
                      </a:lnTo>
                      <a:lnTo>
                        <a:pt x="618" y="127"/>
                      </a:lnTo>
                      <a:lnTo>
                        <a:pt x="609" y="118"/>
                      </a:lnTo>
                      <a:lnTo>
                        <a:pt x="594" y="118"/>
                      </a:lnTo>
                      <a:lnTo>
                        <a:pt x="585" y="120"/>
                      </a:lnTo>
                      <a:lnTo>
                        <a:pt x="573" y="126"/>
                      </a:lnTo>
                      <a:lnTo>
                        <a:pt x="569" y="141"/>
                      </a:lnTo>
                      <a:lnTo>
                        <a:pt x="559" y="144"/>
                      </a:lnTo>
                      <a:lnTo>
                        <a:pt x="559" y="163"/>
                      </a:lnTo>
                      <a:lnTo>
                        <a:pt x="554" y="171"/>
                      </a:lnTo>
                      <a:lnTo>
                        <a:pt x="552" y="207"/>
                      </a:lnTo>
                      <a:lnTo>
                        <a:pt x="545" y="214"/>
                      </a:lnTo>
                      <a:lnTo>
                        <a:pt x="551" y="221"/>
                      </a:lnTo>
                      <a:lnTo>
                        <a:pt x="553" y="244"/>
                      </a:lnTo>
                      <a:lnTo>
                        <a:pt x="559" y="251"/>
                      </a:lnTo>
                      <a:lnTo>
                        <a:pt x="561" y="262"/>
                      </a:lnTo>
                      <a:lnTo>
                        <a:pt x="572" y="268"/>
                      </a:lnTo>
                      <a:lnTo>
                        <a:pt x="578" y="277"/>
                      </a:ln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9" name="Oval 20">
              <a:extLst>
                <a:ext uri="{FF2B5EF4-FFF2-40B4-BE49-F238E27FC236}">
                  <a16:creationId xmlns:a16="http://schemas.microsoft.com/office/drawing/2014/main" id="{D3A9E1DA-8895-4090-A7A3-6FB9B0AF18F0}"/>
                </a:ext>
              </a:extLst>
            </p:cNvPr>
            <p:cNvSpPr>
              <a:spLocks noChangeArrowheads="1"/>
            </p:cNvSpPr>
            <p:nvPr/>
          </p:nvSpPr>
          <p:spPr bwMode="auto">
            <a:xfrm>
              <a:off x="3944" y="1361"/>
              <a:ext cx="1332" cy="487"/>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sz="2400">
                <a:solidFill>
                  <a:srgbClr val="0033CC"/>
                </a:solidFill>
              </a:endParaRPr>
            </a:p>
          </p:txBody>
        </p:sp>
      </p:grpSp>
      <p:sp>
        <p:nvSpPr>
          <p:cNvPr id="9225" name="Rectangle 21">
            <a:extLst>
              <a:ext uri="{FF2B5EF4-FFF2-40B4-BE49-F238E27FC236}">
                <a16:creationId xmlns:a16="http://schemas.microsoft.com/office/drawing/2014/main" id="{3A7C4F2B-27FF-4108-AA1D-4B47853AF396}"/>
              </a:ext>
            </a:extLst>
          </p:cNvPr>
          <p:cNvSpPr>
            <a:spLocks noChangeArrowheads="1"/>
          </p:cNvSpPr>
          <p:nvPr/>
        </p:nvSpPr>
        <p:spPr bwMode="auto">
          <a:xfrm>
            <a:off x="1774825" y="1539875"/>
            <a:ext cx="53927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3400" i="1">
                <a:solidFill>
                  <a:schemeClr val="hlink"/>
                </a:solidFill>
                <a:latin typeface="Arial" panose="020B0604020202020204" pitchFamily="34" charset="0"/>
                <a:ea typeface="黑体" panose="02010609060101010101" pitchFamily="49" charset="-122"/>
              </a:rPr>
              <a:t>手工测试 </a:t>
            </a:r>
            <a:r>
              <a:rPr lang="en-US" altLang="zh-CN" sz="3400" i="1">
                <a:solidFill>
                  <a:schemeClr val="hlink"/>
                </a:solidFill>
                <a:latin typeface="Arial" panose="020B0604020202020204" pitchFamily="34" charset="0"/>
                <a:ea typeface="黑体" panose="02010609060101010101" pitchFamily="49" charset="-122"/>
              </a:rPr>
              <a:t>vs.</a:t>
            </a:r>
            <a:r>
              <a:rPr lang="zh-CN" altLang="en-US" sz="3400" i="1">
                <a:solidFill>
                  <a:schemeClr val="hlink"/>
                </a:solidFill>
                <a:latin typeface="Arial" panose="020B0604020202020204" pitchFamily="34" charset="0"/>
                <a:ea typeface="黑体" panose="02010609060101010101" pitchFamily="49" charset="-122"/>
              </a:rPr>
              <a:t>自动测试</a:t>
            </a:r>
          </a:p>
        </p:txBody>
      </p:sp>
      <p:sp>
        <p:nvSpPr>
          <p:cNvPr id="9226" name="Line 22">
            <a:extLst>
              <a:ext uri="{FF2B5EF4-FFF2-40B4-BE49-F238E27FC236}">
                <a16:creationId xmlns:a16="http://schemas.microsoft.com/office/drawing/2014/main" id="{3D9A5354-4C3E-47AB-8319-5FA33F422F72}"/>
              </a:ext>
            </a:extLst>
          </p:cNvPr>
          <p:cNvSpPr>
            <a:spLocks noChangeShapeType="1"/>
          </p:cNvSpPr>
          <p:nvPr/>
        </p:nvSpPr>
        <p:spPr bwMode="auto">
          <a:xfrm>
            <a:off x="5735638" y="2249489"/>
            <a:ext cx="0" cy="4645025"/>
          </a:xfrm>
          <a:prstGeom prst="line">
            <a:avLst/>
          </a:prstGeom>
          <a:noFill/>
          <a:ln w="38100" cmpd="dbl">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zh-CN" altLang="en-US"/>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a:extLst>
              <a:ext uri="{FF2B5EF4-FFF2-40B4-BE49-F238E27FC236}">
                <a16:creationId xmlns:a16="http://schemas.microsoft.com/office/drawing/2014/main" id="{E9A16E25-A3E6-4A66-B945-51ABCE909457}"/>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861D2484-7B2D-42B0-B1D3-1B1257A96F4D}" type="slidenum">
              <a:rPr kumimoji="0" lang="en-US" altLang="zh-CN" sz="1400"/>
              <a:pPr eaLnBrk="1" hangingPunct="1">
                <a:buFontTx/>
                <a:buNone/>
              </a:pPr>
              <a:t>38</a:t>
            </a:fld>
            <a:endParaRPr kumimoji="0" lang="en-US" altLang="zh-CN" sz="1400"/>
          </a:p>
        </p:txBody>
      </p:sp>
      <p:sp>
        <p:nvSpPr>
          <p:cNvPr id="2222082" name="Rectangle 2">
            <a:extLst>
              <a:ext uri="{FF2B5EF4-FFF2-40B4-BE49-F238E27FC236}">
                <a16:creationId xmlns:a16="http://schemas.microsoft.com/office/drawing/2014/main" id="{C69BB664-5F74-46DA-A73B-B9BC05129334}"/>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22083" name="Rectangle 3">
            <a:extLst>
              <a:ext uri="{FF2B5EF4-FFF2-40B4-BE49-F238E27FC236}">
                <a16:creationId xmlns:a16="http://schemas.microsoft.com/office/drawing/2014/main" id="{FAAF7693-92D3-4736-976F-0B7CDE509ACD}"/>
              </a:ext>
            </a:extLst>
          </p:cNvPr>
          <p:cNvSpPr>
            <a:spLocks noGrp="1" noChangeArrowheads="1"/>
          </p:cNvSpPr>
          <p:nvPr>
            <p:ph type="body" idx="1"/>
          </p:nvPr>
        </p:nvSpPr>
        <p:spPr>
          <a:xfrm>
            <a:off x="1992314" y="1501775"/>
            <a:ext cx="8370887" cy="4806950"/>
          </a:xfrm>
          <a:noFill/>
        </p:spPr>
        <p:txBody>
          <a:bodyPr/>
          <a:lstStyle/>
          <a:p>
            <a:pPr marL="533400" indent="-533400">
              <a:buNone/>
            </a:pPr>
            <a:r>
              <a:rPr lang="en-US" altLang="zh-CN" sz="2400"/>
              <a:t>1</a:t>
            </a:r>
            <a:r>
              <a:rPr lang="zh-CN" altLang="en-US" sz="2400"/>
              <a:t>、定义</a:t>
            </a:r>
          </a:p>
          <a:p>
            <a:pPr marL="533400" indent="-533400">
              <a:spcBef>
                <a:spcPct val="0"/>
              </a:spcBef>
              <a:buNone/>
            </a:pPr>
            <a:r>
              <a:rPr lang="zh-CN" altLang="en-US" sz="2400">
                <a:solidFill>
                  <a:srgbClr val="0033CC"/>
                </a:solidFill>
              </a:rPr>
              <a:t>使用一种自动化测试工具来验证各种软件测试的需求，它包括测试活动的管理与实施。</a:t>
            </a:r>
          </a:p>
          <a:p>
            <a:pPr marL="533400" indent="-533400">
              <a:lnSpc>
                <a:spcPct val="105000"/>
              </a:lnSpc>
            </a:pPr>
            <a:r>
              <a:rPr lang="zh-CN" altLang="en-US" sz="2400">
                <a:solidFill>
                  <a:srgbClr val="0033CC"/>
                </a:solidFill>
              </a:rPr>
              <a:t>在进行自动化测试前，首先要建立一个对软件测试自动化的认识观。软件测试工具能提高测试效率、覆盖率和可靠性等，自动化测试虽然具有很多优点，但它只是测试工作的一部分，是对手工测试的一种补充。</a:t>
            </a:r>
            <a:r>
              <a:rPr lang="zh-CN" altLang="en-US" sz="2400">
                <a:solidFill>
                  <a:schemeClr val="hlink"/>
                </a:solidFill>
              </a:rPr>
              <a:t>自动化测试绝不能代替手工测试</a:t>
            </a:r>
            <a:r>
              <a:rPr lang="zh-CN" altLang="en-US" sz="2400">
                <a:solidFill>
                  <a:srgbClr val="0033CC"/>
                </a:solidFill>
              </a:rPr>
              <a:t>，它们各有各自的特点，其测试对象和测试范围都不一样：</a:t>
            </a:r>
          </a:p>
          <a:p>
            <a:pPr marL="533400" indent="-533400">
              <a:lnSpc>
                <a:spcPct val="105000"/>
              </a:lnSpc>
              <a:buFont typeface="Wingdings" panose="05000000000000000000" pitchFamily="2" charset="2"/>
              <a:buChar char="Ø"/>
            </a:pPr>
            <a:r>
              <a:rPr lang="zh-CN" altLang="en-US" sz="2400">
                <a:solidFill>
                  <a:srgbClr val="0033CC"/>
                </a:solidFill>
              </a:rPr>
              <a:t>在</a:t>
            </a:r>
            <a:r>
              <a:rPr lang="zh-CN" altLang="en-US" sz="2400">
                <a:solidFill>
                  <a:schemeClr val="hlink"/>
                </a:solidFill>
              </a:rPr>
              <a:t>系统功能逻辑测试</a:t>
            </a:r>
            <a:r>
              <a:rPr lang="zh-CN" altLang="en-US" sz="2400">
                <a:solidFill>
                  <a:srgbClr val="0033CC"/>
                </a:solidFill>
              </a:rPr>
              <a:t>、</a:t>
            </a:r>
            <a:r>
              <a:rPr lang="zh-CN" altLang="en-US" sz="2400">
                <a:solidFill>
                  <a:schemeClr val="hlink"/>
                </a:solidFill>
              </a:rPr>
              <a:t>验收测试</a:t>
            </a:r>
            <a:r>
              <a:rPr lang="zh-CN" altLang="en-US" sz="2400">
                <a:solidFill>
                  <a:srgbClr val="0033CC"/>
                </a:solidFill>
              </a:rPr>
              <a:t>、</a:t>
            </a:r>
            <a:r>
              <a:rPr lang="zh-CN" altLang="en-US" sz="2400">
                <a:solidFill>
                  <a:schemeClr val="hlink"/>
                </a:solidFill>
              </a:rPr>
              <a:t>适用性测试</a:t>
            </a:r>
            <a:r>
              <a:rPr lang="zh-CN" altLang="en-US" sz="2400">
                <a:solidFill>
                  <a:srgbClr val="0033CC"/>
                </a:solidFill>
              </a:rPr>
              <a:t>、</a:t>
            </a:r>
            <a:r>
              <a:rPr lang="zh-CN" altLang="en-US" sz="2400">
                <a:solidFill>
                  <a:schemeClr val="hlink"/>
                </a:solidFill>
              </a:rPr>
              <a:t>涉及物理交互性测试</a:t>
            </a:r>
            <a:r>
              <a:rPr lang="zh-CN" altLang="en-US" sz="2400">
                <a:solidFill>
                  <a:srgbClr val="0033CC"/>
                </a:solidFill>
              </a:rPr>
              <a:t>时，多采用黑盒测试的手工测试方法。</a:t>
            </a:r>
          </a:p>
          <a:p>
            <a:pPr marL="533400" indent="-533400">
              <a:spcBef>
                <a:spcPct val="0"/>
              </a:spcBef>
              <a:buNone/>
            </a:pPr>
            <a:endParaRPr lang="en-US" altLang="zh-CN" sz="2400">
              <a:solidFill>
                <a:srgbClr val="0033CC"/>
              </a:solidFill>
            </a:endParaRPr>
          </a:p>
        </p:txBody>
      </p:sp>
      <p:sp>
        <p:nvSpPr>
          <p:cNvPr id="10245" name="Rectangle 4">
            <a:extLst>
              <a:ext uri="{FF2B5EF4-FFF2-40B4-BE49-F238E27FC236}">
                <a16:creationId xmlns:a16="http://schemas.microsoft.com/office/drawing/2014/main" id="{486309F4-FACB-4188-9168-C94208B56F38}"/>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（二）自动化测试的定义与引入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22083">
                                            <p:txEl>
                                              <p:pRg st="0" end="0"/>
                                            </p:txEl>
                                          </p:spTgt>
                                        </p:tgtEl>
                                        <p:attrNameLst>
                                          <p:attrName>style.visibility</p:attrName>
                                        </p:attrNameLst>
                                      </p:cBhvr>
                                      <p:to>
                                        <p:strVal val="visible"/>
                                      </p:to>
                                    </p:set>
                                    <p:animEffect transition="in" filter="wipe(left)">
                                      <p:cBhvr>
                                        <p:cTn id="7" dur="500"/>
                                        <p:tgtEl>
                                          <p:spTgt spid="222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22083">
                                            <p:txEl>
                                              <p:pRg st="1" end="1"/>
                                            </p:txEl>
                                          </p:spTgt>
                                        </p:tgtEl>
                                        <p:attrNameLst>
                                          <p:attrName>style.visibility</p:attrName>
                                        </p:attrNameLst>
                                      </p:cBhvr>
                                      <p:to>
                                        <p:strVal val="visible"/>
                                      </p:to>
                                    </p:set>
                                    <p:animEffect transition="in" filter="blinds(horizontal)">
                                      <p:cBhvr>
                                        <p:cTn id="12" dur="500"/>
                                        <p:tgtEl>
                                          <p:spTgt spid="222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22083">
                                            <p:txEl>
                                              <p:pRg st="2" end="2"/>
                                            </p:txEl>
                                          </p:spTgt>
                                        </p:tgtEl>
                                        <p:attrNameLst>
                                          <p:attrName>style.visibility</p:attrName>
                                        </p:attrNameLst>
                                      </p:cBhvr>
                                      <p:to>
                                        <p:strVal val="visible"/>
                                      </p:to>
                                    </p:set>
                                    <p:animEffect transition="in" filter="blinds(horizontal)">
                                      <p:cBhvr>
                                        <p:cTn id="17" dur="500"/>
                                        <p:tgtEl>
                                          <p:spTgt spid="222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22083">
                                            <p:txEl>
                                              <p:pRg st="3" end="3"/>
                                            </p:txEl>
                                          </p:spTgt>
                                        </p:tgtEl>
                                        <p:attrNameLst>
                                          <p:attrName>style.visibility</p:attrName>
                                        </p:attrNameLst>
                                      </p:cBhvr>
                                      <p:to>
                                        <p:strVal val="visible"/>
                                      </p:to>
                                    </p:set>
                                    <p:animEffect transition="in" filter="blinds(horizontal)">
                                      <p:cBhvr>
                                        <p:cTn id="22" dur="500"/>
                                        <p:tgtEl>
                                          <p:spTgt spid="222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08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a:extLst>
              <a:ext uri="{FF2B5EF4-FFF2-40B4-BE49-F238E27FC236}">
                <a16:creationId xmlns:a16="http://schemas.microsoft.com/office/drawing/2014/main" id="{81D930A3-7314-490D-B3A7-5DF23BCC4D16}"/>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DA7B494A-EBA8-4ADD-899B-B3B58657A512}" type="slidenum">
              <a:rPr kumimoji="0" lang="en-US" altLang="zh-CN" sz="1400"/>
              <a:pPr eaLnBrk="1" hangingPunct="1">
                <a:buFontTx/>
                <a:buNone/>
              </a:pPr>
              <a:t>39</a:t>
            </a:fld>
            <a:endParaRPr kumimoji="0" lang="en-US" altLang="zh-CN" sz="1400"/>
          </a:p>
        </p:txBody>
      </p:sp>
      <p:sp>
        <p:nvSpPr>
          <p:cNvPr id="2224130" name="Rectangle 2">
            <a:extLst>
              <a:ext uri="{FF2B5EF4-FFF2-40B4-BE49-F238E27FC236}">
                <a16:creationId xmlns:a16="http://schemas.microsoft.com/office/drawing/2014/main" id="{376E7054-6E6D-4E3C-BE37-6A2D9D61DD9D}"/>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24131" name="Rectangle 3">
            <a:extLst>
              <a:ext uri="{FF2B5EF4-FFF2-40B4-BE49-F238E27FC236}">
                <a16:creationId xmlns:a16="http://schemas.microsoft.com/office/drawing/2014/main" id="{E2A640DB-2B28-4066-87B0-6D80652537D8}"/>
              </a:ext>
            </a:extLst>
          </p:cNvPr>
          <p:cNvSpPr>
            <a:spLocks noGrp="1" noChangeArrowheads="1"/>
          </p:cNvSpPr>
          <p:nvPr>
            <p:ph type="body" idx="1"/>
          </p:nvPr>
        </p:nvSpPr>
        <p:spPr>
          <a:xfrm>
            <a:off x="1992314" y="1501775"/>
            <a:ext cx="8370887" cy="4806950"/>
          </a:xfrm>
          <a:noFill/>
        </p:spPr>
        <p:txBody>
          <a:bodyPr>
            <a:normAutofit lnSpcReduction="10000"/>
          </a:bodyPr>
          <a:lstStyle/>
          <a:p>
            <a:pPr marL="533400" indent="-533400">
              <a:buNone/>
            </a:pPr>
            <a:r>
              <a:rPr lang="en-US" altLang="zh-CN" sz="2400"/>
              <a:t>1</a:t>
            </a:r>
            <a:r>
              <a:rPr lang="zh-CN" altLang="en-US" sz="2400"/>
              <a:t>、定义</a:t>
            </a:r>
          </a:p>
          <a:p>
            <a:pPr marL="533400" indent="-533400">
              <a:lnSpc>
                <a:spcPct val="120000"/>
              </a:lnSpc>
              <a:spcBef>
                <a:spcPct val="40000"/>
              </a:spcBef>
              <a:buFont typeface="Wingdings" panose="05000000000000000000" pitchFamily="2" charset="2"/>
              <a:buChar char="Ø"/>
            </a:pPr>
            <a:r>
              <a:rPr lang="zh-CN" altLang="en-US" sz="2000">
                <a:solidFill>
                  <a:srgbClr val="0033CC"/>
                </a:solidFill>
              </a:rPr>
              <a:t>单元测试、集成测试、系统负载测试、性能测试、稳定性测试、可靠性测试等比较适合采用自动化测试。</a:t>
            </a:r>
          </a:p>
          <a:p>
            <a:pPr marL="533400" indent="-533400">
              <a:lnSpc>
                <a:spcPct val="120000"/>
              </a:lnSpc>
              <a:spcBef>
                <a:spcPct val="40000"/>
              </a:spcBef>
              <a:buFont typeface="Wingdings" panose="05000000000000000000" pitchFamily="2" charset="2"/>
              <a:buChar char="Ø"/>
            </a:pPr>
            <a:r>
              <a:rPr lang="zh-CN" altLang="en-US" sz="2000">
                <a:solidFill>
                  <a:srgbClr val="0033CC"/>
                </a:solidFill>
              </a:rPr>
              <a:t>那种不稳定软件的测试、开发周期很短的软件、一次性的软件等不适合自动化测试。</a:t>
            </a:r>
          </a:p>
          <a:p>
            <a:pPr marL="533400" indent="-533400">
              <a:lnSpc>
                <a:spcPct val="120000"/>
              </a:lnSpc>
              <a:spcBef>
                <a:spcPct val="40000"/>
              </a:spcBef>
              <a:buFont typeface="Wingdings" panose="05000000000000000000" pitchFamily="2" charset="2"/>
              <a:buChar char="Ø"/>
            </a:pPr>
            <a:r>
              <a:rPr lang="zh-CN" altLang="en-US" sz="2000">
                <a:solidFill>
                  <a:srgbClr val="0033CC"/>
                </a:solidFill>
              </a:rPr>
              <a:t>工具本身并没有想象力和灵活性，根据报道，自动化测试只能发现</a:t>
            </a:r>
            <a:r>
              <a:rPr lang="en-US" altLang="zh-CN" sz="2000">
                <a:solidFill>
                  <a:schemeClr val="hlink"/>
                </a:solidFill>
              </a:rPr>
              <a:t>15</a:t>
            </a:r>
            <a:r>
              <a:rPr lang="zh-CN" altLang="en-US" sz="2000">
                <a:solidFill>
                  <a:schemeClr val="hlink"/>
                </a:solidFill>
              </a:rPr>
              <a:t>％</a:t>
            </a:r>
            <a:r>
              <a:rPr lang="zh-CN" altLang="en-US" sz="2000">
                <a:solidFill>
                  <a:srgbClr val="0033CC"/>
                </a:solidFill>
              </a:rPr>
              <a:t>的缺陷，而手工测试可以发现</a:t>
            </a:r>
            <a:r>
              <a:rPr lang="en-US" altLang="zh-CN" sz="2000">
                <a:solidFill>
                  <a:schemeClr val="hlink"/>
                </a:solidFill>
              </a:rPr>
              <a:t>85</a:t>
            </a:r>
            <a:r>
              <a:rPr lang="zh-CN" altLang="en-US" sz="2000">
                <a:solidFill>
                  <a:schemeClr val="hlink"/>
                </a:solidFill>
              </a:rPr>
              <a:t>％</a:t>
            </a:r>
            <a:r>
              <a:rPr lang="zh-CN" altLang="en-US" sz="2000">
                <a:solidFill>
                  <a:srgbClr val="0033CC"/>
                </a:solidFill>
              </a:rPr>
              <a:t>的缺陷。</a:t>
            </a:r>
          </a:p>
          <a:p>
            <a:pPr marL="533400" indent="-533400">
              <a:lnSpc>
                <a:spcPct val="120000"/>
              </a:lnSpc>
              <a:spcBef>
                <a:spcPct val="40000"/>
              </a:spcBef>
              <a:buFont typeface="Wingdings" panose="05000000000000000000" pitchFamily="2" charset="2"/>
              <a:buChar char="Ø"/>
            </a:pPr>
            <a:r>
              <a:rPr lang="zh-CN" altLang="en-US" sz="2000">
                <a:solidFill>
                  <a:srgbClr val="0033CC"/>
                </a:solidFill>
              </a:rPr>
              <a:t>自动化测试工具在进行功能测试时，其准确的含义是回归测试工具，这时工具不能发现更多的新问题，但可以保证对已经测试过部分的准确性和客观性。</a:t>
            </a:r>
          </a:p>
          <a:p>
            <a:pPr marL="533400" indent="-533400">
              <a:lnSpc>
                <a:spcPct val="105000"/>
              </a:lnSpc>
              <a:buNone/>
            </a:pPr>
            <a:r>
              <a:rPr lang="zh-CN" altLang="en-US" sz="2400">
                <a:solidFill>
                  <a:srgbClr val="0033CC"/>
                </a:solidFill>
              </a:rPr>
              <a:t>           </a:t>
            </a:r>
            <a:r>
              <a:rPr lang="zh-CN" altLang="en-US" sz="2000">
                <a:solidFill>
                  <a:srgbClr val="006600"/>
                </a:solidFill>
              </a:rPr>
              <a:t>多数情况下，手工测试和自动化测试应该相结合，以最有效的方法来完成测试任务。</a:t>
            </a:r>
          </a:p>
        </p:txBody>
      </p:sp>
      <p:sp>
        <p:nvSpPr>
          <p:cNvPr id="11269" name="Rectangle 4">
            <a:extLst>
              <a:ext uri="{FF2B5EF4-FFF2-40B4-BE49-F238E27FC236}">
                <a16:creationId xmlns:a16="http://schemas.microsoft.com/office/drawing/2014/main" id="{B71EB9FA-7AFA-44D9-A0E3-4EC58574DDDB}"/>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（二）自动化测试的定义与引入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24131">
                                            <p:txEl>
                                              <p:pRg st="0" end="0"/>
                                            </p:txEl>
                                          </p:spTgt>
                                        </p:tgtEl>
                                        <p:attrNameLst>
                                          <p:attrName>style.visibility</p:attrName>
                                        </p:attrNameLst>
                                      </p:cBhvr>
                                      <p:to>
                                        <p:strVal val="visible"/>
                                      </p:to>
                                    </p:set>
                                    <p:animEffect transition="in" filter="wipe(left)">
                                      <p:cBhvr>
                                        <p:cTn id="7" dur="500"/>
                                        <p:tgtEl>
                                          <p:spTgt spid="222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2224131">
                                            <p:txEl>
                                              <p:pRg st="1" end="1"/>
                                            </p:txEl>
                                          </p:spTgt>
                                        </p:tgtEl>
                                        <p:attrNameLst>
                                          <p:attrName>style.visibility</p:attrName>
                                        </p:attrNameLst>
                                      </p:cBhvr>
                                      <p:to>
                                        <p:strVal val="visible"/>
                                      </p:to>
                                    </p:set>
                                    <p:animEffect transition="in" filter="blinds(horizontal)">
                                      <p:cBhvr>
                                        <p:cTn id="12" dur="500"/>
                                        <p:tgtEl>
                                          <p:spTgt spid="2224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2224131">
                                            <p:txEl>
                                              <p:pRg st="2" end="2"/>
                                            </p:txEl>
                                          </p:spTgt>
                                        </p:tgtEl>
                                        <p:attrNameLst>
                                          <p:attrName>style.visibility</p:attrName>
                                        </p:attrNameLst>
                                      </p:cBhvr>
                                      <p:to>
                                        <p:strVal val="visible"/>
                                      </p:to>
                                    </p:set>
                                    <p:animEffect transition="in" filter="blinds(horizontal)">
                                      <p:cBhvr>
                                        <p:cTn id="17" dur="500"/>
                                        <p:tgtEl>
                                          <p:spTgt spid="2224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2224131">
                                            <p:txEl>
                                              <p:pRg st="3" end="3"/>
                                            </p:txEl>
                                          </p:spTgt>
                                        </p:tgtEl>
                                        <p:attrNameLst>
                                          <p:attrName>style.visibility</p:attrName>
                                        </p:attrNameLst>
                                      </p:cBhvr>
                                      <p:to>
                                        <p:strVal val="visible"/>
                                      </p:to>
                                    </p:set>
                                    <p:animEffect transition="in" filter="blinds(horizontal)">
                                      <p:cBhvr>
                                        <p:cTn id="22" dur="500"/>
                                        <p:tgtEl>
                                          <p:spTgt spid="2224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2224131">
                                            <p:txEl>
                                              <p:pRg st="4" end="4"/>
                                            </p:txEl>
                                          </p:spTgt>
                                        </p:tgtEl>
                                        <p:attrNameLst>
                                          <p:attrName>style.visibility</p:attrName>
                                        </p:attrNameLst>
                                      </p:cBhvr>
                                      <p:to>
                                        <p:strVal val="visible"/>
                                      </p:to>
                                    </p:set>
                                    <p:animEffect transition="in" filter="blinds(horizontal)">
                                      <p:cBhvr>
                                        <p:cTn id="27" dur="500"/>
                                        <p:tgtEl>
                                          <p:spTgt spid="2224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2224131">
                                            <p:txEl>
                                              <p:pRg st="5" end="5"/>
                                            </p:txEl>
                                          </p:spTgt>
                                        </p:tgtEl>
                                        <p:attrNameLst>
                                          <p:attrName>style.visibility</p:attrName>
                                        </p:attrNameLst>
                                      </p:cBhvr>
                                      <p:to>
                                        <p:strVal val="visible"/>
                                      </p:to>
                                    </p:set>
                                    <p:animEffect transition="in" filter="blinds(horizontal)">
                                      <p:cBhvr>
                                        <p:cTn id="32" dur="500"/>
                                        <p:tgtEl>
                                          <p:spTgt spid="2224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4131" grpId="0" build="p" autoUpdateAnimBg="0"/>
      <p:bldP spid="2224131"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24DBA88-722F-48A0-9728-43CB3DD0C147}"/>
              </a:ext>
            </a:extLst>
          </p:cNvPr>
          <p:cNvSpPr>
            <a:spLocks noGrp="1"/>
          </p:cNvSpPr>
          <p:nvPr>
            <p:ph type="sldNum" sz="quarter" idx="12"/>
          </p:nvPr>
        </p:nvSpPr>
        <p:spPr/>
        <p:txBody>
          <a:bodyPr/>
          <a:lstStyle/>
          <a:p>
            <a:r>
              <a:rPr lang="zh-CN" altLang="zh-CN"/>
              <a:t>NO.</a:t>
            </a:r>
            <a:fld id="{9C106923-9249-4BD6-8903-096E260D4C26}" type="slidenum">
              <a:rPr lang="zh-CN" altLang="zh-CN"/>
              <a:pPr/>
              <a:t>4</a:t>
            </a:fld>
            <a:endParaRPr lang="zh-CN" altLang="zh-CN"/>
          </a:p>
        </p:txBody>
      </p:sp>
      <p:sp>
        <p:nvSpPr>
          <p:cNvPr id="20482" name="Rectangle 2">
            <a:extLst>
              <a:ext uri="{FF2B5EF4-FFF2-40B4-BE49-F238E27FC236}">
                <a16:creationId xmlns:a16="http://schemas.microsoft.com/office/drawing/2014/main" id="{15F1F3A9-B07D-477A-A963-DA96DC9546CA}"/>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0483" name="Rectangle 3">
            <a:extLst>
              <a:ext uri="{FF2B5EF4-FFF2-40B4-BE49-F238E27FC236}">
                <a16:creationId xmlns:a16="http://schemas.microsoft.com/office/drawing/2014/main" id="{0BF43672-679F-46A9-B62A-F45DAD8ECAEA}"/>
              </a:ext>
            </a:extLst>
          </p:cNvPr>
          <p:cNvSpPr>
            <a:spLocks noGrp="1" noChangeArrowheads="1"/>
          </p:cNvSpPr>
          <p:nvPr>
            <p:ph idx="1"/>
          </p:nvPr>
        </p:nvSpPr>
        <p:spPr>
          <a:xfrm>
            <a:off x="1811338" y="1304925"/>
            <a:ext cx="7772400" cy="4114800"/>
          </a:xfrm>
        </p:spPr>
        <p:txBody>
          <a:bodyPr/>
          <a:lstStyle/>
          <a:p>
            <a:r>
              <a:rPr lang="zh-CN" altLang="zh-CN"/>
              <a:t>客户与开发者间不良沟通</a:t>
            </a:r>
          </a:p>
        </p:txBody>
      </p:sp>
      <p:sp>
        <p:nvSpPr>
          <p:cNvPr id="20484" name="Rectangle 4">
            <a:extLst>
              <a:ext uri="{FF2B5EF4-FFF2-40B4-BE49-F238E27FC236}">
                <a16:creationId xmlns:a16="http://schemas.microsoft.com/office/drawing/2014/main" id="{7F3F7003-6388-49C7-8A7A-3CABB1B1EB6E}"/>
              </a:ext>
            </a:extLst>
          </p:cNvPr>
          <p:cNvSpPr>
            <a:spLocks noChangeArrowheads="1"/>
          </p:cNvSpPr>
          <p:nvPr/>
        </p:nvSpPr>
        <p:spPr bwMode="auto">
          <a:xfrm>
            <a:off x="2387601" y="2168526"/>
            <a:ext cx="7921625"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错误理解客户在需求文档中所陈述的指令</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错误理解客户在开发阶段以书面形式向开发者提出的需求更改</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错误理解客户在开发阶段以口头形式向开发者提出的需求更改</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错误理解客户对开发者提出设计问题的应答</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没有重视需求更改的客户消息和客户对开发者从开发者一方提出的问题的应答</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6">
            <a:extLst>
              <a:ext uri="{FF2B5EF4-FFF2-40B4-BE49-F238E27FC236}">
                <a16:creationId xmlns:a16="http://schemas.microsoft.com/office/drawing/2014/main" id="{6CFF7D2A-9F10-4001-9D0E-D258527A3FD4}"/>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7B9ACF2E-6C4B-40B7-B661-263BDCB02E89}" type="slidenum">
              <a:rPr kumimoji="0" lang="en-US" altLang="zh-CN" sz="1400"/>
              <a:pPr eaLnBrk="1" hangingPunct="1">
                <a:buFontTx/>
                <a:buNone/>
              </a:pPr>
              <a:t>40</a:t>
            </a:fld>
            <a:endParaRPr kumimoji="0" lang="en-US" altLang="zh-CN" sz="1400"/>
          </a:p>
        </p:txBody>
      </p:sp>
      <p:sp>
        <p:nvSpPr>
          <p:cNvPr id="2226178" name="Rectangle 2">
            <a:extLst>
              <a:ext uri="{FF2B5EF4-FFF2-40B4-BE49-F238E27FC236}">
                <a16:creationId xmlns:a16="http://schemas.microsoft.com/office/drawing/2014/main" id="{FF12E881-6243-48C3-8A78-71074B1F8F9A}"/>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26179" name="Rectangle 3">
            <a:extLst>
              <a:ext uri="{FF2B5EF4-FFF2-40B4-BE49-F238E27FC236}">
                <a16:creationId xmlns:a16="http://schemas.microsoft.com/office/drawing/2014/main" id="{15F39F3C-FBD0-49DE-8998-3E3D3BE8AC2F}"/>
              </a:ext>
            </a:extLst>
          </p:cNvPr>
          <p:cNvSpPr>
            <a:spLocks noGrp="1" noChangeArrowheads="1"/>
          </p:cNvSpPr>
          <p:nvPr>
            <p:ph type="body" idx="1"/>
          </p:nvPr>
        </p:nvSpPr>
        <p:spPr>
          <a:xfrm>
            <a:off x="1992314" y="1501775"/>
            <a:ext cx="8370887" cy="4806950"/>
          </a:xfrm>
          <a:noFill/>
        </p:spPr>
        <p:txBody>
          <a:bodyPr/>
          <a:lstStyle/>
          <a:p>
            <a:pPr marL="533400" indent="-533400">
              <a:buNone/>
            </a:pPr>
            <a:r>
              <a:rPr lang="en-US" altLang="zh-CN" sz="2400"/>
              <a:t>2</a:t>
            </a:r>
            <a:r>
              <a:rPr lang="zh-CN" altLang="en-US" sz="2400"/>
              <a:t>、引入</a:t>
            </a:r>
          </a:p>
          <a:p>
            <a:pPr marL="533400" indent="-533400">
              <a:lnSpc>
                <a:spcPct val="105000"/>
              </a:lnSpc>
            </a:pPr>
            <a:r>
              <a:rPr lang="zh-CN" altLang="en-US" sz="2400">
                <a:solidFill>
                  <a:srgbClr val="006600"/>
                </a:solidFill>
              </a:rPr>
              <a:t>通常，当软件开发过程具有下列情况时，就需要考虑引入自动化测试：</a:t>
            </a:r>
            <a:r>
              <a:rPr lang="zh-CN" altLang="en-US" sz="2400"/>
              <a:t> </a:t>
            </a:r>
          </a:p>
          <a:p>
            <a:pPr marL="533400" indent="-533400">
              <a:lnSpc>
                <a:spcPct val="105000"/>
              </a:lnSpc>
              <a:buNone/>
            </a:pPr>
            <a:r>
              <a:rPr lang="zh-CN" altLang="en-US" sz="2400">
                <a:solidFill>
                  <a:srgbClr val="0033CC"/>
                </a:solidFill>
              </a:rPr>
              <a:t>（</a:t>
            </a:r>
            <a:r>
              <a:rPr lang="en-US" altLang="zh-CN" sz="2400">
                <a:solidFill>
                  <a:srgbClr val="0033CC"/>
                </a:solidFill>
              </a:rPr>
              <a:t>1</a:t>
            </a:r>
            <a:r>
              <a:rPr lang="zh-CN" altLang="en-US" sz="2400">
                <a:solidFill>
                  <a:srgbClr val="0033CC"/>
                </a:solidFill>
              </a:rPr>
              <a:t>）非常重要的测试；</a:t>
            </a:r>
          </a:p>
          <a:p>
            <a:pPr marL="533400" indent="-533400">
              <a:lnSpc>
                <a:spcPct val="105000"/>
              </a:lnSpc>
              <a:buNone/>
            </a:pPr>
            <a:r>
              <a:rPr lang="zh-CN" altLang="en-US" sz="2400">
                <a:solidFill>
                  <a:srgbClr val="0033CC"/>
                </a:solidFill>
              </a:rPr>
              <a:t>（</a:t>
            </a:r>
            <a:r>
              <a:rPr lang="en-US" altLang="zh-CN" sz="2400">
                <a:solidFill>
                  <a:srgbClr val="0033CC"/>
                </a:solidFill>
              </a:rPr>
              <a:t>2</a:t>
            </a:r>
            <a:r>
              <a:rPr lang="zh-CN" altLang="en-US" sz="2400">
                <a:solidFill>
                  <a:srgbClr val="0033CC"/>
                </a:solidFill>
              </a:rPr>
              <a:t>）涉及范围很广的测试；</a:t>
            </a:r>
          </a:p>
          <a:p>
            <a:pPr marL="533400" indent="-533400">
              <a:lnSpc>
                <a:spcPct val="105000"/>
              </a:lnSpc>
              <a:buNone/>
            </a:pPr>
            <a:r>
              <a:rPr lang="zh-CN" altLang="en-US" sz="2400">
                <a:solidFill>
                  <a:srgbClr val="0033CC"/>
                </a:solidFill>
              </a:rPr>
              <a:t>（</a:t>
            </a:r>
            <a:r>
              <a:rPr lang="en-US" altLang="zh-CN" sz="2400">
                <a:solidFill>
                  <a:srgbClr val="0033CC"/>
                </a:solidFill>
              </a:rPr>
              <a:t>3</a:t>
            </a:r>
            <a:r>
              <a:rPr lang="zh-CN" altLang="en-US" sz="2400">
                <a:solidFill>
                  <a:srgbClr val="0033CC"/>
                </a:solidFill>
              </a:rPr>
              <a:t>）对主要功能的测试；</a:t>
            </a:r>
          </a:p>
          <a:p>
            <a:pPr marL="533400" indent="-533400">
              <a:lnSpc>
                <a:spcPct val="105000"/>
              </a:lnSpc>
              <a:buNone/>
            </a:pPr>
            <a:r>
              <a:rPr lang="zh-CN" altLang="en-US" sz="2400">
                <a:solidFill>
                  <a:srgbClr val="0033CC"/>
                </a:solidFill>
              </a:rPr>
              <a:t>（</a:t>
            </a:r>
            <a:r>
              <a:rPr lang="en-US" altLang="zh-CN" sz="2400">
                <a:solidFill>
                  <a:srgbClr val="0033CC"/>
                </a:solidFill>
              </a:rPr>
              <a:t>4</a:t>
            </a:r>
            <a:r>
              <a:rPr lang="zh-CN" altLang="en-US" sz="2400">
                <a:solidFill>
                  <a:srgbClr val="0033CC"/>
                </a:solidFill>
              </a:rPr>
              <a:t>）容易自动化的测试；</a:t>
            </a:r>
          </a:p>
          <a:p>
            <a:pPr marL="533400" indent="-533400">
              <a:lnSpc>
                <a:spcPct val="105000"/>
              </a:lnSpc>
              <a:buNone/>
            </a:pPr>
            <a:r>
              <a:rPr lang="zh-CN" altLang="en-US" sz="2400">
                <a:solidFill>
                  <a:srgbClr val="0033CC"/>
                </a:solidFill>
              </a:rPr>
              <a:t>（</a:t>
            </a:r>
            <a:r>
              <a:rPr lang="en-US" altLang="zh-CN" sz="2400">
                <a:solidFill>
                  <a:srgbClr val="0033CC"/>
                </a:solidFill>
              </a:rPr>
              <a:t>5</a:t>
            </a:r>
            <a:r>
              <a:rPr lang="zh-CN" altLang="en-US" sz="2400">
                <a:solidFill>
                  <a:srgbClr val="0033CC"/>
                </a:solidFill>
              </a:rPr>
              <a:t>）很快有回报的测试；</a:t>
            </a:r>
          </a:p>
          <a:p>
            <a:pPr marL="533400" indent="-533400">
              <a:lnSpc>
                <a:spcPct val="105000"/>
              </a:lnSpc>
              <a:buNone/>
            </a:pPr>
            <a:r>
              <a:rPr lang="zh-CN" altLang="en-US" sz="2400">
                <a:solidFill>
                  <a:srgbClr val="0033CC"/>
                </a:solidFill>
              </a:rPr>
              <a:t>（</a:t>
            </a:r>
            <a:r>
              <a:rPr lang="en-US" altLang="zh-CN" sz="2400">
                <a:solidFill>
                  <a:srgbClr val="0033CC"/>
                </a:solidFill>
              </a:rPr>
              <a:t>6</a:t>
            </a:r>
            <a:r>
              <a:rPr lang="zh-CN" altLang="en-US" sz="2400">
                <a:solidFill>
                  <a:srgbClr val="0033CC"/>
                </a:solidFill>
              </a:rPr>
              <a:t>）运行最频繁的测试；</a:t>
            </a:r>
          </a:p>
        </p:txBody>
      </p:sp>
      <p:sp>
        <p:nvSpPr>
          <p:cNvPr id="12293" name="Rectangle 4">
            <a:extLst>
              <a:ext uri="{FF2B5EF4-FFF2-40B4-BE49-F238E27FC236}">
                <a16:creationId xmlns:a16="http://schemas.microsoft.com/office/drawing/2014/main" id="{6698E05D-83F7-4107-BA47-A0C693A7641E}"/>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（二）自动化测试的定义与引入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26179">
                                            <p:txEl>
                                              <p:pRg st="0" end="0"/>
                                            </p:txEl>
                                          </p:spTgt>
                                        </p:tgtEl>
                                        <p:attrNameLst>
                                          <p:attrName>style.visibility</p:attrName>
                                        </p:attrNameLst>
                                      </p:cBhvr>
                                      <p:to>
                                        <p:strVal val="visible"/>
                                      </p:to>
                                    </p:set>
                                    <p:animEffect transition="in" filter="wipe(left)">
                                      <p:cBhvr>
                                        <p:cTn id="7" dur="500"/>
                                        <p:tgtEl>
                                          <p:spTgt spid="2226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26179">
                                            <p:txEl>
                                              <p:pRg st="1" end="1"/>
                                            </p:txEl>
                                          </p:spTgt>
                                        </p:tgtEl>
                                        <p:attrNameLst>
                                          <p:attrName>style.visibility</p:attrName>
                                        </p:attrNameLst>
                                      </p:cBhvr>
                                      <p:to>
                                        <p:strVal val="visible"/>
                                      </p:to>
                                    </p:set>
                                    <p:animEffect transition="in" filter="blinds(horizontal)">
                                      <p:cBhvr>
                                        <p:cTn id="12" dur="500"/>
                                        <p:tgtEl>
                                          <p:spTgt spid="222617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26179">
                                            <p:txEl>
                                              <p:pRg st="2" end="2"/>
                                            </p:txEl>
                                          </p:spTgt>
                                        </p:tgtEl>
                                        <p:attrNameLst>
                                          <p:attrName>style.visibility</p:attrName>
                                        </p:attrNameLst>
                                      </p:cBhvr>
                                      <p:to>
                                        <p:strVal val="visible"/>
                                      </p:to>
                                    </p:set>
                                    <p:animEffect transition="in" filter="blinds(horizontal)">
                                      <p:cBhvr>
                                        <p:cTn id="15" dur="500"/>
                                        <p:tgtEl>
                                          <p:spTgt spid="222617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26179">
                                            <p:txEl>
                                              <p:pRg st="3" end="3"/>
                                            </p:txEl>
                                          </p:spTgt>
                                        </p:tgtEl>
                                        <p:attrNameLst>
                                          <p:attrName>style.visibility</p:attrName>
                                        </p:attrNameLst>
                                      </p:cBhvr>
                                      <p:to>
                                        <p:strVal val="visible"/>
                                      </p:to>
                                    </p:set>
                                    <p:animEffect transition="in" filter="blinds(horizontal)">
                                      <p:cBhvr>
                                        <p:cTn id="18" dur="500"/>
                                        <p:tgtEl>
                                          <p:spTgt spid="222617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6179">
                                            <p:txEl>
                                              <p:pRg st="4" end="4"/>
                                            </p:txEl>
                                          </p:spTgt>
                                        </p:tgtEl>
                                        <p:attrNameLst>
                                          <p:attrName>style.visibility</p:attrName>
                                        </p:attrNameLst>
                                      </p:cBhvr>
                                      <p:to>
                                        <p:strVal val="visible"/>
                                      </p:to>
                                    </p:set>
                                    <p:animEffect transition="in" filter="blinds(horizontal)">
                                      <p:cBhvr>
                                        <p:cTn id="21" dur="500"/>
                                        <p:tgtEl>
                                          <p:spTgt spid="222617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26179">
                                            <p:txEl>
                                              <p:pRg st="5" end="5"/>
                                            </p:txEl>
                                          </p:spTgt>
                                        </p:tgtEl>
                                        <p:attrNameLst>
                                          <p:attrName>style.visibility</p:attrName>
                                        </p:attrNameLst>
                                      </p:cBhvr>
                                      <p:to>
                                        <p:strVal val="visible"/>
                                      </p:to>
                                    </p:set>
                                    <p:animEffect transition="in" filter="blinds(horizontal)">
                                      <p:cBhvr>
                                        <p:cTn id="24" dur="500"/>
                                        <p:tgtEl>
                                          <p:spTgt spid="222617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26179">
                                            <p:txEl>
                                              <p:pRg st="6" end="6"/>
                                            </p:txEl>
                                          </p:spTgt>
                                        </p:tgtEl>
                                        <p:attrNameLst>
                                          <p:attrName>style.visibility</p:attrName>
                                        </p:attrNameLst>
                                      </p:cBhvr>
                                      <p:to>
                                        <p:strVal val="visible"/>
                                      </p:to>
                                    </p:set>
                                    <p:animEffect transition="in" filter="blinds(horizontal)">
                                      <p:cBhvr>
                                        <p:cTn id="27" dur="500"/>
                                        <p:tgtEl>
                                          <p:spTgt spid="222617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26179">
                                            <p:txEl>
                                              <p:pRg st="7" end="7"/>
                                            </p:txEl>
                                          </p:spTgt>
                                        </p:tgtEl>
                                        <p:attrNameLst>
                                          <p:attrName>style.visibility</p:attrName>
                                        </p:attrNameLst>
                                      </p:cBhvr>
                                      <p:to>
                                        <p:strVal val="visible"/>
                                      </p:to>
                                    </p:set>
                                    <p:animEffect transition="in" filter="blinds(horizontal)">
                                      <p:cBhvr>
                                        <p:cTn id="30" dur="500"/>
                                        <p:tgtEl>
                                          <p:spTgt spid="222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617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6">
            <a:extLst>
              <a:ext uri="{FF2B5EF4-FFF2-40B4-BE49-F238E27FC236}">
                <a16:creationId xmlns:a16="http://schemas.microsoft.com/office/drawing/2014/main" id="{60A01AED-DFC8-42A7-82F3-7AE5C30FBAD0}"/>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4F94EB1D-4997-4F9F-9C76-78C2D22A8544}" type="slidenum">
              <a:rPr kumimoji="0" lang="en-US" altLang="zh-CN" sz="1400"/>
              <a:pPr eaLnBrk="1" hangingPunct="1">
                <a:buFontTx/>
                <a:buNone/>
              </a:pPr>
              <a:t>41</a:t>
            </a:fld>
            <a:endParaRPr kumimoji="0" lang="en-US" altLang="zh-CN" sz="1400"/>
          </a:p>
        </p:txBody>
      </p:sp>
      <p:sp>
        <p:nvSpPr>
          <p:cNvPr id="2228226" name="Rectangle 2">
            <a:extLst>
              <a:ext uri="{FF2B5EF4-FFF2-40B4-BE49-F238E27FC236}">
                <a16:creationId xmlns:a16="http://schemas.microsoft.com/office/drawing/2014/main" id="{C865A299-C278-4D51-8680-7E80FC42669F}"/>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28227" name="Rectangle 3">
            <a:extLst>
              <a:ext uri="{FF2B5EF4-FFF2-40B4-BE49-F238E27FC236}">
                <a16:creationId xmlns:a16="http://schemas.microsoft.com/office/drawing/2014/main" id="{96E2E7F1-EE78-484A-A548-359BBB155F55}"/>
              </a:ext>
            </a:extLst>
          </p:cNvPr>
          <p:cNvSpPr>
            <a:spLocks noGrp="1" noChangeArrowheads="1"/>
          </p:cNvSpPr>
          <p:nvPr>
            <p:ph type="body" idx="1"/>
          </p:nvPr>
        </p:nvSpPr>
        <p:spPr>
          <a:xfrm>
            <a:off x="1992314" y="1501775"/>
            <a:ext cx="8370887" cy="4806950"/>
          </a:xfrm>
          <a:noFill/>
        </p:spPr>
        <p:txBody>
          <a:bodyPr>
            <a:normAutofit lnSpcReduction="10000"/>
          </a:bodyPr>
          <a:lstStyle/>
          <a:p>
            <a:pPr marL="533400" indent="-533400">
              <a:buNone/>
            </a:pPr>
            <a:r>
              <a:rPr lang="en-US" altLang="zh-CN" sz="2400"/>
              <a:t>2</a:t>
            </a:r>
            <a:r>
              <a:rPr lang="zh-CN" altLang="en-US" sz="2400"/>
              <a:t>、引入（</a:t>
            </a:r>
            <a:r>
              <a:rPr lang="zh-CN" altLang="en-US" sz="2400">
                <a:solidFill>
                  <a:schemeClr val="hlink"/>
                </a:solidFill>
              </a:rPr>
              <a:t>续</a:t>
            </a:r>
            <a:r>
              <a:rPr lang="zh-CN" altLang="en-US" sz="2400"/>
              <a:t>）</a:t>
            </a:r>
          </a:p>
          <a:p>
            <a:pPr marL="533400" indent="-533400">
              <a:lnSpc>
                <a:spcPct val="105000"/>
              </a:lnSpc>
            </a:pPr>
            <a:r>
              <a:rPr lang="zh-CN" altLang="en-US" sz="2400">
                <a:solidFill>
                  <a:srgbClr val="006600"/>
                </a:solidFill>
              </a:rPr>
              <a:t>通常，当软件开发过程具有下列情况时，就需要考虑引入自动化测试：</a:t>
            </a:r>
            <a:r>
              <a:rPr lang="zh-CN" altLang="en-US" sz="2400"/>
              <a:t> </a:t>
            </a:r>
          </a:p>
          <a:p>
            <a:pPr marL="533400" indent="-533400">
              <a:lnSpc>
                <a:spcPct val="105000"/>
              </a:lnSpc>
              <a:buNone/>
            </a:pPr>
            <a:r>
              <a:rPr lang="zh-CN" altLang="en-US" sz="2400">
                <a:solidFill>
                  <a:srgbClr val="0033CC"/>
                </a:solidFill>
              </a:rPr>
              <a:t>（</a:t>
            </a:r>
            <a:r>
              <a:rPr lang="en-US" altLang="zh-CN" sz="2400">
                <a:solidFill>
                  <a:srgbClr val="0033CC"/>
                </a:solidFill>
              </a:rPr>
              <a:t>7</a:t>
            </a:r>
            <a:r>
              <a:rPr lang="zh-CN" altLang="en-US" sz="2400">
                <a:solidFill>
                  <a:srgbClr val="0033CC"/>
                </a:solidFill>
              </a:rPr>
              <a:t>）测试个案的生成，包括测试输入、测试输出、测试操作指令等；</a:t>
            </a:r>
          </a:p>
          <a:p>
            <a:pPr marL="533400" indent="-533400">
              <a:lnSpc>
                <a:spcPct val="105000"/>
              </a:lnSpc>
              <a:buNone/>
            </a:pPr>
            <a:r>
              <a:rPr lang="zh-CN" altLang="en-US" sz="2400">
                <a:solidFill>
                  <a:srgbClr val="0033CC"/>
                </a:solidFill>
              </a:rPr>
              <a:t>（</a:t>
            </a:r>
            <a:r>
              <a:rPr lang="en-US" altLang="zh-CN" sz="2400">
                <a:solidFill>
                  <a:srgbClr val="0033CC"/>
                </a:solidFill>
              </a:rPr>
              <a:t>8</a:t>
            </a:r>
            <a:r>
              <a:rPr lang="zh-CN" altLang="en-US" sz="2400">
                <a:solidFill>
                  <a:srgbClr val="0033CC"/>
                </a:solidFill>
              </a:rPr>
              <a:t>）测试的执行与控制，包括单机运行和网络多机分布式的运行，在节假日的运行，测试个案调用控制，测试对象、测试范围与测试版本的控制等；</a:t>
            </a:r>
          </a:p>
          <a:p>
            <a:pPr marL="533400" indent="-533400">
              <a:lnSpc>
                <a:spcPct val="105000"/>
              </a:lnSpc>
              <a:buNone/>
            </a:pPr>
            <a:r>
              <a:rPr lang="zh-CN" altLang="en-US" sz="2400">
                <a:solidFill>
                  <a:srgbClr val="0033CC"/>
                </a:solidFill>
              </a:rPr>
              <a:t>（</a:t>
            </a:r>
            <a:r>
              <a:rPr lang="en-US" altLang="zh-CN" sz="2400">
                <a:solidFill>
                  <a:srgbClr val="0033CC"/>
                </a:solidFill>
              </a:rPr>
              <a:t>9</a:t>
            </a:r>
            <a:r>
              <a:rPr lang="zh-CN" altLang="en-US" sz="2400">
                <a:solidFill>
                  <a:srgbClr val="0033CC"/>
                </a:solidFill>
              </a:rPr>
              <a:t>）测试结果与标准输出进行对比；</a:t>
            </a:r>
          </a:p>
          <a:p>
            <a:pPr marL="533400" indent="-533400">
              <a:lnSpc>
                <a:spcPct val="105000"/>
              </a:lnSpc>
              <a:buNone/>
            </a:pPr>
            <a:r>
              <a:rPr lang="zh-CN" altLang="en-US" sz="2400">
                <a:solidFill>
                  <a:srgbClr val="0033CC"/>
                </a:solidFill>
              </a:rPr>
              <a:t>（</a:t>
            </a:r>
            <a:r>
              <a:rPr lang="en-US" altLang="zh-CN" sz="2400">
                <a:solidFill>
                  <a:srgbClr val="0033CC"/>
                </a:solidFill>
              </a:rPr>
              <a:t>10</a:t>
            </a:r>
            <a:r>
              <a:rPr lang="zh-CN" altLang="en-US" sz="2400">
                <a:solidFill>
                  <a:srgbClr val="0033CC"/>
                </a:solidFill>
              </a:rPr>
              <a:t>）不吻合预期的测试结果的分析、记录、分类和报告，及总体测试状况的统计及报表的产生。</a:t>
            </a:r>
          </a:p>
        </p:txBody>
      </p:sp>
      <p:sp>
        <p:nvSpPr>
          <p:cNvPr id="13317" name="Rectangle 4">
            <a:extLst>
              <a:ext uri="{FF2B5EF4-FFF2-40B4-BE49-F238E27FC236}">
                <a16:creationId xmlns:a16="http://schemas.microsoft.com/office/drawing/2014/main" id="{7893B923-52CB-4BBB-991A-29A2BCE1448B}"/>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（二）自动化测试的定义与引入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28227">
                                            <p:txEl>
                                              <p:pRg st="0" end="0"/>
                                            </p:txEl>
                                          </p:spTgt>
                                        </p:tgtEl>
                                        <p:attrNameLst>
                                          <p:attrName>style.visibility</p:attrName>
                                        </p:attrNameLst>
                                      </p:cBhvr>
                                      <p:to>
                                        <p:strVal val="visible"/>
                                      </p:to>
                                    </p:set>
                                    <p:animEffect transition="in" filter="wipe(left)">
                                      <p:cBhvr>
                                        <p:cTn id="7" dur="500"/>
                                        <p:tgtEl>
                                          <p:spTgt spid="2228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28227">
                                            <p:txEl>
                                              <p:pRg st="1" end="1"/>
                                            </p:txEl>
                                          </p:spTgt>
                                        </p:tgtEl>
                                        <p:attrNameLst>
                                          <p:attrName>style.visibility</p:attrName>
                                        </p:attrNameLst>
                                      </p:cBhvr>
                                      <p:to>
                                        <p:strVal val="visible"/>
                                      </p:to>
                                    </p:set>
                                    <p:animEffect transition="in" filter="blinds(horizontal)">
                                      <p:cBhvr>
                                        <p:cTn id="12" dur="500"/>
                                        <p:tgtEl>
                                          <p:spTgt spid="22282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28227">
                                            <p:txEl>
                                              <p:pRg st="2" end="2"/>
                                            </p:txEl>
                                          </p:spTgt>
                                        </p:tgtEl>
                                        <p:attrNameLst>
                                          <p:attrName>style.visibility</p:attrName>
                                        </p:attrNameLst>
                                      </p:cBhvr>
                                      <p:to>
                                        <p:strVal val="visible"/>
                                      </p:to>
                                    </p:set>
                                    <p:animEffect transition="in" filter="blinds(horizontal)">
                                      <p:cBhvr>
                                        <p:cTn id="15" dur="500"/>
                                        <p:tgtEl>
                                          <p:spTgt spid="222822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28227">
                                            <p:txEl>
                                              <p:pRg st="3" end="3"/>
                                            </p:txEl>
                                          </p:spTgt>
                                        </p:tgtEl>
                                        <p:attrNameLst>
                                          <p:attrName>style.visibility</p:attrName>
                                        </p:attrNameLst>
                                      </p:cBhvr>
                                      <p:to>
                                        <p:strVal val="visible"/>
                                      </p:to>
                                    </p:set>
                                    <p:animEffect transition="in" filter="blinds(horizontal)">
                                      <p:cBhvr>
                                        <p:cTn id="18" dur="500"/>
                                        <p:tgtEl>
                                          <p:spTgt spid="222822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8227">
                                            <p:txEl>
                                              <p:pRg st="4" end="4"/>
                                            </p:txEl>
                                          </p:spTgt>
                                        </p:tgtEl>
                                        <p:attrNameLst>
                                          <p:attrName>style.visibility</p:attrName>
                                        </p:attrNameLst>
                                      </p:cBhvr>
                                      <p:to>
                                        <p:strVal val="visible"/>
                                      </p:to>
                                    </p:set>
                                    <p:animEffect transition="in" filter="blinds(horizontal)">
                                      <p:cBhvr>
                                        <p:cTn id="21" dur="500"/>
                                        <p:tgtEl>
                                          <p:spTgt spid="222822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28227">
                                            <p:txEl>
                                              <p:pRg st="5" end="5"/>
                                            </p:txEl>
                                          </p:spTgt>
                                        </p:tgtEl>
                                        <p:attrNameLst>
                                          <p:attrName>style.visibility</p:attrName>
                                        </p:attrNameLst>
                                      </p:cBhvr>
                                      <p:to>
                                        <p:strVal val="visible"/>
                                      </p:to>
                                    </p:set>
                                    <p:animEffect transition="in" filter="blinds(horizontal)">
                                      <p:cBhvr>
                                        <p:cTn id="24" dur="500"/>
                                        <p:tgtEl>
                                          <p:spTgt spid="2228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822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a:extLst>
              <a:ext uri="{FF2B5EF4-FFF2-40B4-BE49-F238E27FC236}">
                <a16:creationId xmlns:a16="http://schemas.microsoft.com/office/drawing/2014/main" id="{FBD73282-1D67-42B9-82A3-1ABE868CE529}"/>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5A8C19DB-BD27-4206-AB68-7153708BABFA}" type="slidenum">
              <a:rPr kumimoji="0" lang="en-US" altLang="zh-CN" sz="1400"/>
              <a:pPr eaLnBrk="1" hangingPunct="1">
                <a:buFontTx/>
                <a:buNone/>
              </a:pPr>
              <a:t>42</a:t>
            </a:fld>
            <a:endParaRPr kumimoji="0" lang="en-US" altLang="zh-CN" sz="1400"/>
          </a:p>
        </p:txBody>
      </p:sp>
      <p:sp>
        <p:nvSpPr>
          <p:cNvPr id="2230274" name="Rectangle 2">
            <a:extLst>
              <a:ext uri="{FF2B5EF4-FFF2-40B4-BE49-F238E27FC236}">
                <a16:creationId xmlns:a16="http://schemas.microsoft.com/office/drawing/2014/main" id="{9ADB9ED4-23BA-4E15-9F2B-BDB43C45CFDD}"/>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30275" name="Rectangle 3">
            <a:extLst>
              <a:ext uri="{FF2B5EF4-FFF2-40B4-BE49-F238E27FC236}">
                <a16:creationId xmlns:a16="http://schemas.microsoft.com/office/drawing/2014/main" id="{330A3483-987A-4068-A7FF-4AECE5F8A8D2}"/>
              </a:ext>
            </a:extLst>
          </p:cNvPr>
          <p:cNvSpPr>
            <a:spLocks noGrp="1" noChangeArrowheads="1"/>
          </p:cNvSpPr>
          <p:nvPr>
            <p:ph type="body" idx="1"/>
          </p:nvPr>
        </p:nvSpPr>
        <p:spPr>
          <a:xfrm>
            <a:off x="1992314" y="1719263"/>
            <a:ext cx="8370887" cy="4806950"/>
          </a:xfrm>
          <a:noFill/>
        </p:spPr>
        <p:txBody>
          <a:bodyPr/>
          <a:lstStyle/>
          <a:p>
            <a:pPr marL="533400" indent="-533400">
              <a:lnSpc>
                <a:spcPct val="105000"/>
              </a:lnSpc>
              <a:spcBef>
                <a:spcPct val="50000"/>
              </a:spcBef>
            </a:pPr>
            <a:r>
              <a:rPr lang="zh-CN" altLang="en-US" sz="2400">
                <a:solidFill>
                  <a:srgbClr val="0033CC"/>
                </a:solidFill>
              </a:rPr>
              <a:t>软件测试自动化实现的基础是可以通过设计的特殊程序模拟测试人员对计算机的操作过程、操作行为，或者类似于编译系统那样对计算机程序进行检查。</a:t>
            </a:r>
          </a:p>
          <a:p>
            <a:pPr marL="533400" indent="-533400">
              <a:lnSpc>
                <a:spcPct val="105000"/>
              </a:lnSpc>
              <a:spcBef>
                <a:spcPct val="50000"/>
              </a:spcBef>
            </a:pPr>
            <a:r>
              <a:rPr lang="zh-CN" altLang="en-US" sz="2400">
                <a:solidFill>
                  <a:srgbClr val="0033CC"/>
                </a:solidFill>
              </a:rPr>
              <a:t>软件测试自动化实现的原理和方法主要有：</a:t>
            </a:r>
          </a:p>
          <a:p>
            <a:pPr marL="914400" lvl="1" indent="-457200">
              <a:lnSpc>
                <a:spcPct val="105000"/>
              </a:lnSpc>
              <a:spcBef>
                <a:spcPct val="50000"/>
              </a:spcBef>
              <a:buClr>
                <a:schemeClr val="hlink"/>
              </a:buClr>
            </a:pPr>
            <a:r>
              <a:rPr lang="zh-CN" altLang="en-US">
                <a:solidFill>
                  <a:srgbClr val="0033CC"/>
                </a:solidFill>
              </a:rPr>
              <a:t>直接对代码进行静态和动态分析</a:t>
            </a:r>
          </a:p>
          <a:p>
            <a:pPr marL="914400" lvl="1" indent="-457200">
              <a:lnSpc>
                <a:spcPct val="105000"/>
              </a:lnSpc>
              <a:spcBef>
                <a:spcPct val="50000"/>
              </a:spcBef>
              <a:buClr>
                <a:schemeClr val="hlink"/>
              </a:buClr>
            </a:pPr>
            <a:r>
              <a:rPr lang="zh-CN" altLang="en-US">
                <a:solidFill>
                  <a:srgbClr val="0033CC"/>
                </a:solidFill>
              </a:rPr>
              <a:t>测试过程的捕获和回放</a:t>
            </a:r>
          </a:p>
          <a:p>
            <a:pPr marL="914400" lvl="1" indent="-457200">
              <a:lnSpc>
                <a:spcPct val="105000"/>
              </a:lnSpc>
              <a:spcBef>
                <a:spcPct val="50000"/>
              </a:spcBef>
              <a:buClr>
                <a:schemeClr val="hlink"/>
              </a:buClr>
            </a:pPr>
            <a:r>
              <a:rPr lang="zh-CN" altLang="en-US">
                <a:solidFill>
                  <a:srgbClr val="0033CC"/>
                </a:solidFill>
              </a:rPr>
              <a:t>测试脚本技术</a:t>
            </a:r>
          </a:p>
          <a:p>
            <a:pPr marL="914400" lvl="1" indent="-457200">
              <a:lnSpc>
                <a:spcPct val="105000"/>
              </a:lnSpc>
              <a:spcBef>
                <a:spcPct val="50000"/>
              </a:spcBef>
              <a:buClr>
                <a:schemeClr val="hlink"/>
              </a:buClr>
            </a:pPr>
            <a:r>
              <a:rPr lang="zh-CN" altLang="en-US">
                <a:solidFill>
                  <a:srgbClr val="0033CC"/>
                </a:solidFill>
              </a:rPr>
              <a:t>虚拟用户技术</a:t>
            </a:r>
          </a:p>
          <a:p>
            <a:pPr marL="914400" lvl="1" indent="-457200">
              <a:lnSpc>
                <a:spcPct val="105000"/>
              </a:lnSpc>
              <a:spcBef>
                <a:spcPct val="50000"/>
              </a:spcBef>
              <a:buClr>
                <a:schemeClr val="hlink"/>
              </a:buClr>
            </a:pPr>
            <a:r>
              <a:rPr lang="zh-CN" altLang="en-US">
                <a:solidFill>
                  <a:srgbClr val="0033CC"/>
                </a:solidFill>
              </a:rPr>
              <a:t>测试管理技术。</a:t>
            </a:r>
          </a:p>
        </p:txBody>
      </p:sp>
      <p:sp>
        <p:nvSpPr>
          <p:cNvPr id="14341" name="Rectangle 4">
            <a:extLst>
              <a:ext uri="{FF2B5EF4-FFF2-40B4-BE49-F238E27FC236}">
                <a16:creationId xmlns:a16="http://schemas.microsoft.com/office/drawing/2014/main" id="{A2549849-001E-48BE-ABEF-4F103E602E99}"/>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（三）自动化测试的原理与方法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0275">
                                            <p:txEl>
                                              <p:pRg st="0" end="0"/>
                                            </p:txEl>
                                          </p:spTgt>
                                        </p:tgtEl>
                                        <p:attrNameLst>
                                          <p:attrName>style.visibility</p:attrName>
                                        </p:attrNameLst>
                                      </p:cBhvr>
                                      <p:to>
                                        <p:strVal val="visible"/>
                                      </p:to>
                                    </p:set>
                                    <p:animEffect transition="in" filter="wipe(left)">
                                      <p:cBhvr>
                                        <p:cTn id="7" dur="500"/>
                                        <p:tgtEl>
                                          <p:spTgt spid="223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0275">
                                            <p:txEl>
                                              <p:pRg st="1" end="1"/>
                                            </p:txEl>
                                          </p:spTgt>
                                        </p:tgtEl>
                                        <p:attrNameLst>
                                          <p:attrName>style.visibility</p:attrName>
                                        </p:attrNameLst>
                                      </p:cBhvr>
                                      <p:to>
                                        <p:strVal val="visible"/>
                                      </p:to>
                                    </p:set>
                                    <p:animEffect transition="in" filter="wipe(left)">
                                      <p:cBhvr>
                                        <p:cTn id="12" dur="500"/>
                                        <p:tgtEl>
                                          <p:spTgt spid="223027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30275">
                                            <p:txEl>
                                              <p:pRg st="2" end="2"/>
                                            </p:txEl>
                                          </p:spTgt>
                                        </p:tgtEl>
                                        <p:attrNameLst>
                                          <p:attrName>style.visibility</p:attrName>
                                        </p:attrNameLst>
                                      </p:cBhvr>
                                      <p:to>
                                        <p:strVal val="visible"/>
                                      </p:to>
                                    </p:set>
                                    <p:animEffect transition="in" filter="wipe(left)">
                                      <p:cBhvr>
                                        <p:cTn id="15" dur="500"/>
                                        <p:tgtEl>
                                          <p:spTgt spid="223027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30275">
                                            <p:txEl>
                                              <p:pRg st="3" end="3"/>
                                            </p:txEl>
                                          </p:spTgt>
                                        </p:tgtEl>
                                        <p:attrNameLst>
                                          <p:attrName>style.visibility</p:attrName>
                                        </p:attrNameLst>
                                      </p:cBhvr>
                                      <p:to>
                                        <p:strVal val="visible"/>
                                      </p:to>
                                    </p:set>
                                    <p:animEffect transition="in" filter="wipe(left)">
                                      <p:cBhvr>
                                        <p:cTn id="18" dur="500"/>
                                        <p:tgtEl>
                                          <p:spTgt spid="22302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30275">
                                            <p:txEl>
                                              <p:pRg st="4" end="4"/>
                                            </p:txEl>
                                          </p:spTgt>
                                        </p:tgtEl>
                                        <p:attrNameLst>
                                          <p:attrName>style.visibility</p:attrName>
                                        </p:attrNameLst>
                                      </p:cBhvr>
                                      <p:to>
                                        <p:strVal val="visible"/>
                                      </p:to>
                                    </p:set>
                                    <p:animEffect transition="in" filter="wipe(left)">
                                      <p:cBhvr>
                                        <p:cTn id="21" dur="500"/>
                                        <p:tgtEl>
                                          <p:spTgt spid="22302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30275">
                                            <p:txEl>
                                              <p:pRg st="5" end="5"/>
                                            </p:txEl>
                                          </p:spTgt>
                                        </p:tgtEl>
                                        <p:attrNameLst>
                                          <p:attrName>style.visibility</p:attrName>
                                        </p:attrNameLst>
                                      </p:cBhvr>
                                      <p:to>
                                        <p:strVal val="visible"/>
                                      </p:to>
                                    </p:set>
                                    <p:animEffect transition="in" filter="wipe(left)">
                                      <p:cBhvr>
                                        <p:cTn id="24" dur="500"/>
                                        <p:tgtEl>
                                          <p:spTgt spid="22302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230275">
                                            <p:txEl>
                                              <p:pRg st="6" end="6"/>
                                            </p:txEl>
                                          </p:spTgt>
                                        </p:tgtEl>
                                        <p:attrNameLst>
                                          <p:attrName>style.visibility</p:attrName>
                                        </p:attrNameLst>
                                      </p:cBhvr>
                                      <p:to>
                                        <p:strVal val="visible"/>
                                      </p:to>
                                    </p:set>
                                    <p:animEffect transition="in" filter="wipe(left)">
                                      <p:cBhvr>
                                        <p:cTn id="27" dur="500"/>
                                        <p:tgtEl>
                                          <p:spTgt spid="2230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027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6">
            <a:extLst>
              <a:ext uri="{FF2B5EF4-FFF2-40B4-BE49-F238E27FC236}">
                <a16:creationId xmlns:a16="http://schemas.microsoft.com/office/drawing/2014/main" id="{DE569E25-B49E-4D9B-A099-ABF8B1ABF93A}"/>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1925CE04-737C-4CFC-917B-2116ECD24920}" type="slidenum">
              <a:rPr kumimoji="0" lang="en-US" altLang="zh-CN" sz="1400"/>
              <a:pPr eaLnBrk="1" hangingPunct="1">
                <a:buFontTx/>
                <a:buNone/>
              </a:pPr>
              <a:t>43</a:t>
            </a:fld>
            <a:endParaRPr kumimoji="0" lang="en-US" altLang="zh-CN" sz="1400"/>
          </a:p>
        </p:txBody>
      </p:sp>
      <p:sp>
        <p:nvSpPr>
          <p:cNvPr id="2267138" name="Rectangle 2">
            <a:extLst>
              <a:ext uri="{FF2B5EF4-FFF2-40B4-BE49-F238E27FC236}">
                <a16:creationId xmlns:a16="http://schemas.microsoft.com/office/drawing/2014/main" id="{4F96DB51-6655-429D-A156-A3E772152B76}"/>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67139" name="Rectangle 3">
            <a:extLst>
              <a:ext uri="{FF2B5EF4-FFF2-40B4-BE49-F238E27FC236}">
                <a16:creationId xmlns:a16="http://schemas.microsoft.com/office/drawing/2014/main" id="{09924467-07F4-4B12-BBBC-2136C07645C7}"/>
              </a:ext>
            </a:extLst>
          </p:cNvPr>
          <p:cNvSpPr>
            <a:spLocks noGrp="1" noChangeArrowheads="1"/>
          </p:cNvSpPr>
          <p:nvPr>
            <p:ph type="body" idx="1"/>
          </p:nvPr>
        </p:nvSpPr>
        <p:spPr>
          <a:xfrm>
            <a:off x="1992314" y="1628775"/>
            <a:ext cx="8370887" cy="4806950"/>
          </a:xfrm>
          <a:noFill/>
        </p:spPr>
        <p:txBody>
          <a:bodyPr/>
          <a:lstStyle/>
          <a:p>
            <a:pPr marL="533400" indent="-533400">
              <a:lnSpc>
                <a:spcPct val="105000"/>
              </a:lnSpc>
              <a:buNone/>
            </a:pPr>
            <a:r>
              <a:rPr lang="zh-CN" altLang="en-US" sz="2400">
                <a:solidFill>
                  <a:srgbClr val="0033CC"/>
                </a:solidFill>
              </a:rPr>
              <a:t>（</a:t>
            </a:r>
            <a:r>
              <a:rPr lang="en-US" altLang="zh-CN" sz="2400">
                <a:solidFill>
                  <a:srgbClr val="0033CC"/>
                </a:solidFill>
              </a:rPr>
              <a:t>1</a:t>
            </a:r>
            <a:r>
              <a:rPr lang="zh-CN" altLang="en-US" sz="2400">
                <a:solidFill>
                  <a:srgbClr val="0033CC"/>
                </a:solidFill>
              </a:rPr>
              <a:t>）代码分析</a:t>
            </a:r>
          </a:p>
          <a:p>
            <a:pPr marL="533400" indent="-533400">
              <a:lnSpc>
                <a:spcPct val="105000"/>
              </a:lnSpc>
              <a:spcBef>
                <a:spcPct val="10000"/>
              </a:spcBef>
              <a:buNone/>
            </a:pPr>
            <a:r>
              <a:rPr lang="zh-CN" altLang="en-US" sz="2400">
                <a:solidFill>
                  <a:srgbClr val="0033CC"/>
                </a:solidFill>
              </a:rPr>
              <a:t>           代码分析类似于高级编译系统，一般针对不同的高级语言去构造分析工具，在工具中定义类、对象、函数、变量等定义规则、语法规则；在分析时对代码进行语法扫描，找出不符合编码规范的地方；</a:t>
            </a:r>
            <a:r>
              <a:rPr lang="zh-CN" altLang="zh-CN" sz="2400">
                <a:solidFill>
                  <a:srgbClr val="0033CC"/>
                </a:solidFill>
              </a:rPr>
              <a:t>根据某种质量模型评价代码质量，生成系统的调用关系图等。</a:t>
            </a:r>
            <a:endParaRPr lang="zh-CN" altLang="en-US" sz="2400">
              <a:solidFill>
                <a:srgbClr val="0033CC"/>
              </a:solidFill>
            </a:endParaRPr>
          </a:p>
          <a:p>
            <a:pPr marL="533400" indent="-533400">
              <a:lnSpc>
                <a:spcPct val="105000"/>
              </a:lnSpc>
              <a:spcBef>
                <a:spcPct val="10000"/>
              </a:spcBef>
              <a:buNone/>
            </a:pPr>
            <a:endParaRPr lang="zh-CN" altLang="en-US" sz="2400">
              <a:solidFill>
                <a:srgbClr val="0033CC"/>
              </a:solidFill>
            </a:endParaRPr>
          </a:p>
          <a:p>
            <a:pPr marL="533400" indent="-533400">
              <a:lnSpc>
                <a:spcPct val="105000"/>
              </a:lnSpc>
              <a:spcBef>
                <a:spcPct val="10000"/>
              </a:spcBef>
              <a:buNone/>
            </a:pPr>
            <a:r>
              <a:rPr lang="zh-CN" altLang="en-US" sz="2400">
                <a:solidFill>
                  <a:srgbClr val="006600"/>
                </a:solidFill>
              </a:rPr>
              <a:t>       代码分析是一种</a:t>
            </a:r>
            <a:r>
              <a:rPr lang="zh-CN" altLang="en-US" sz="2400">
                <a:solidFill>
                  <a:schemeClr val="hlink"/>
                </a:solidFill>
              </a:rPr>
              <a:t>白盒测试</a:t>
            </a:r>
            <a:r>
              <a:rPr lang="zh-CN" altLang="en-US" sz="2400">
                <a:solidFill>
                  <a:srgbClr val="006600"/>
                </a:solidFill>
              </a:rPr>
              <a:t>的自动化方法，</a:t>
            </a:r>
          </a:p>
        </p:txBody>
      </p:sp>
      <p:sp>
        <p:nvSpPr>
          <p:cNvPr id="15365" name="Rectangle 4">
            <a:extLst>
              <a:ext uri="{FF2B5EF4-FFF2-40B4-BE49-F238E27FC236}">
                <a16:creationId xmlns:a16="http://schemas.microsoft.com/office/drawing/2014/main" id="{4249F92D-AED9-4BC7-BC61-7377DAEC1D51}"/>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（三）自动化测试的原理与方法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7139">
                                            <p:txEl>
                                              <p:pRg st="0" end="0"/>
                                            </p:txEl>
                                          </p:spTgt>
                                        </p:tgtEl>
                                        <p:attrNameLst>
                                          <p:attrName>style.visibility</p:attrName>
                                        </p:attrNameLst>
                                      </p:cBhvr>
                                      <p:to>
                                        <p:strVal val="visible"/>
                                      </p:to>
                                    </p:set>
                                    <p:animEffect transition="in" filter="wipe(left)">
                                      <p:cBhvr>
                                        <p:cTn id="7" dur="500"/>
                                        <p:tgtEl>
                                          <p:spTgt spid="226713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67139">
                                            <p:txEl>
                                              <p:pRg st="1" end="1"/>
                                            </p:txEl>
                                          </p:spTgt>
                                        </p:tgtEl>
                                        <p:attrNameLst>
                                          <p:attrName>style.visibility</p:attrName>
                                        </p:attrNameLst>
                                      </p:cBhvr>
                                      <p:to>
                                        <p:strVal val="visible"/>
                                      </p:to>
                                    </p:set>
                                    <p:animEffect transition="in" filter="wipe(left)">
                                      <p:cBhvr>
                                        <p:cTn id="11" dur="500"/>
                                        <p:tgtEl>
                                          <p:spTgt spid="226713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67139">
                                            <p:txEl>
                                              <p:pRg st="3" end="3"/>
                                            </p:txEl>
                                          </p:spTgt>
                                        </p:tgtEl>
                                        <p:attrNameLst>
                                          <p:attrName>style.visibility</p:attrName>
                                        </p:attrNameLst>
                                      </p:cBhvr>
                                      <p:to>
                                        <p:strVal val="visible"/>
                                      </p:to>
                                    </p:set>
                                    <p:animEffect transition="in" filter="wipe(left)">
                                      <p:cBhvr>
                                        <p:cTn id="16" dur="500"/>
                                        <p:tgtEl>
                                          <p:spTgt spid="2267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713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6">
            <a:extLst>
              <a:ext uri="{FF2B5EF4-FFF2-40B4-BE49-F238E27FC236}">
                <a16:creationId xmlns:a16="http://schemas.microsoft.com/office/drawing/2014/main" id="{B53C9066-A83F-4632-843A-25A7863FFE97}"/>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BC348CD3-623D-4075-9A96-64779BE35A30}" type="slidenum">
              <a:rPr kumimoji="0" lang="en-US" altLang="zh-CN" sz="1400"/>
              <a:pPr eaLnBrk="1" hangingPunct="1">
                <a:buFontTx/>
                <a:buNone/>
              </a:pPr>
              <a:t>44</a:t>
            </a:fld>
            <a:endParaRPr kumimoji="0" lang="en-US" altLang="zh-CN" sz="1400"/>
          </a:p>
        </p:txBody>
      </p:sp>
      <p:sp>
        <p:nvSpPr>
          <p:cNvPr id="2232322" name="Rectangle 2">
            <a:extLst>
              <a:ext uri="{FF2B5EF4-FFF2-40B4-BE49-F238E27FC236}">
                <a16:creationId xmlns:a16="http://schemas.microsoft.com/office/drawing/2014/main" id="{DA7FF9E8-0A83-4F8C-9CEC-363554FC92EE}"/>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32323" name="Rectangle 3">
            <a:extLst>
              <a:ext uri="{FF2B5EF4-FFF2-40B4-BE49-F238E27FC236}">
                <a16:creationId xmlns:a16="http://schemas.microsoft.com/office/drawing/2014/main" id="{D3B2E2BE-8CDC-4051-9230-1FB3F09CE0DF}"/>
              </a:ext>
            </a:extLst>
          </p:cNvPr>
          <p:cNvSpPr>
            <a:spLocks noGrp="1" noChangeArrowheads="1"/>
          </p:cNvSpPr>
          <p:nvPr>
            <p:ph type="body" idx="1"/>
          </p:nvPr>
        </p:nvSpPr>
        <p:spPr>
          <a:xfrm>
            <a:off x="1992314" y="1501775"/>
            <a:ext cx="8370887" cy="4806950"/>
          </a:xfrm>
          <a:noFill/>
        </p:spPr>
        <p:txBody>
          <a:bodyPr/>
          <a:lstStyle/>
          <a:p>
            <a:pPr marL="0" indent="0">
              <a:lnSpc>
                <a:spcPct val="105000"/>
              </a:lnSpc>
              <a:buNone/>
            </a:pPr>
            <a:r>
              <a:rPr lang="zh-CN" altLang="en-US" sz="2400">
                <a:solidFill>
                  <a:srgbClr val="0033CC"/>
                </a:solidFill>
              </a:rPr>
              <a:t>（</a:t>
            </a:r>
            <a:r>
              <a:rPr lang="en-US" altLang="zh-CN" sz="2400">
                <a:solidFill>
                  <a:srgbClr val="0033CC"/>
                </a:solidFill>
              </a:rPr>
              <a:t>2</a:t>
            </a:r>
            <a:r>
              <a:rPr lang="zh-CN" altLang="en-US" sz="2400">
                <a:solidFill>
                  <a:srgbClr val="0033CC"/>
                </a:solidFill>
              </a:rPr>
              <a:t>）捕获和回放</a:t>
            </a:r>
          </a:p>
          <a:p>
            <a:pPr marL="0" indent="0">
              <a:lnSpc>
                <a:spcPct val="105000"/>
              </a:lnSpc>
              <a:buNone/>
            </a:pPr>
            <a:r>
              <a:rPr lang="zh-CN" altLang="en-US" sz="2400">
                <a:solidFill>
                  <a:srgbClr val="0033CC"/>
                </a:solidFill>
              </a:rPr>
              <a:t>捕获和回放是一种黑盒测试的自动化方法。</a:t>
            </a:r>
          </a:p>
          <a:p>
            <a:pPr marL="0" indent="0">
              <a:lnSpc>
                <a:spcPct val="105000"/>
              </a:lnSpc>
            </a:pPr>
            <a:r>
              <a:rPr lang="zh-CN" altLang="en-US" sz="2400">
                <a:solidFill>
                  <a:schemeClr val="hlink"/>
                </a:solidFill>
              </a:rPr>
              <a:t>捕获</a:t>
            </a:r>
            <a:r>
              <a:rPr lang="zh-CN" altLang="en-US" sz="2400">
                <a:solidFill>
                  <a:srgbClr val="0033CC"/>
                </a:solidFill>
              </a:rPr>
              <a:t>是将用户每一步操作都记录下来。这种记录的方式有两种：程序用户界面的像素坐标或程序显示对象（窗口、按钮、滚动条等）的位置，以及相对应的操作、状态变化或是属性变化。所有的记录转换为一种脚本语言所描述的过程，以模拟用户的操作。</a:t>
            </a:r>
          </a:p>
          <a:p>
            <a:pPr marL="0" indent="0">
              <a:lnSpc>
                <a:spcPct val="105000"/>
              </a:lnSpc>
            </a:pPr>
            <a:r>
              <a:rPr lang="zh-CN" altLang="en-US" sz="2400">
                <a:solidFill>
                  <a:srgbClr val="0033CC"/>
                </a:solidFill>
              </a:rPr>
              <a:t> </a:t>
            </a:r>
            <a:r>
              <a:rPr lang="zh-CN" altLang="en-US" sz="2400">
                <a:solidFill>
                  <a:schemeClr val="hlink"/>
                </a:solidFill>
              </a:rPr>
              <a:t>回放</a:t>
            </a:r>
            <a:r>
              <a:rPr lang="zh-CN" altLang="en-US" sz="2400">
                <a:solidFill>
                  <a:srgbClr val="0033CC"/>
                </a:solidFill>
              </a:rPr>
              <a:t>时，将脚本语言所描述的过程转换为屏幕上的操作，然后将被测系统的输出记录下来同预先给定的标准结果比较。这可以大大减轻黑盒测试的工作量，在迭代开发的过程中，能够很好地进行回归测试。</a:t>
            </a:r>
          </a:p>
        </p:txBody>
      </p:sp>
      <p:sp>
        <p:nvSpPr>
          <p:cNvPr id="16389" name="Rectangle 4">
            <a:extLst>
              <a:ext uri="{FF2B5EF4-FFF2-40B4-BE49-F238E27FC236}">
                <a16:creationId xmlns:a16="http://schemas.microsoft.com/office/drawing/2014/main" id="{5A05C8D0-D221-46F1-AFE8-292676EA9D25}"/>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（三）自动化测试的原理与方法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23">
                                            <p:txEl>
                                              <p:pRg st="0" end="0"/>
                                            </p:txEl>
                                          </p:spTgt>
                                        </p:tgtEl>
                                        <p:attrNameLst>
                                          <p:attrName>style.visibility</p:attrName>
                                        </p:attrNameLst>
                                      </p:cBhvr>
                                      <p:to>
                                        <p:strVal val="visible"/>
                                      </p:to>
                                    </p:set>
                                    <p:animEffect transition="in" filter="wipe(left)">
                                      <p:cBhvr>
                                        <p:cTn id="7" dur="500"/>
                                        <p:tgtEl>
                                          <p:spTgt spid="223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23">
                                            <p:txEl>
                                              <p:pRg st="1" end="1"/>
                                            </p:txEl>
                                          </p:spTgt>
                                        </p:tgtEl>
                                        <p:attrNameLst>
                                          <p:attrName>style.visibility</p:attrName>
                                        </p:attrNameLst>
                                      </p:cBhvr>
                                      <p:to>
                                        <p:strVal val="visible"/>
                                      </p:to>
                                    </p:set>
                                    <p:animEffect transition="in" filter="wipe(left)">
                                      <p:cBhvr>
                                        <p:cTn id="12" dur="500"/>
                                        <p:tgtEl>
                                          <p:spTgt spid="223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23">
                                            <p:txEl>
                                              <p:pRg st="2" end="2"/>
                                            </p:txEl>
                                          </p:spTgt>
                                        </p:tgtEl>
                                        <p:attrNameLst>
                                          <p:attrName>style.visibility</p:attrName>
                                        </p:attrNameLst>
                                      </p:cBhvr>
                                      <p:to>
                                        <p:strVal val="visible"/>
                                      </p:to>
                                    </p:set>
                                    <p:animEffect transition="in" filter="wipe(left)">
                                      <p:cBhvr>
                                        <p:cTn id="17" dur="500"/>
                                        <p:tgtEl>
                                          <p:spTgt spid="2232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23">
                                            <p:txEl>
                                              <p:pRg st="3" end="3"/>
                                            </p:txEl>
                                          </p:spTgt>
                                        </p:tgtEl>
                                        <p:attrNameLst>
                                          <p:attrName>style.visibility</p:attrName>
                                        </p:attrNameLst>
                                      </p:cBhvr>
                                      <p:to>
                                        <p:strVal val="visible"/>
                                      </p:to>
                                    </p:set>
                                    <p:animEffect transition="in" filter="wipe(left)">
                                      <p:cBhvr>
                                        <p:cTn id="22" dur="500"/>
                                        <p:tgtEl>
                                          <p:spTgt spid="2232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2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E005499A-24E3-4187-86AB-17C33B45DE64}"/>
              </a:ext>
            </a:extLst>
          </p:cNvPr>
          <p:cNvSpPr>
            <a:spLocks noGrp="1"/>
          </p:cNvSpPr>
          <p:nvPr>
            <p:ph type="sldNum" sz="quarter" idx="12"/>
          </p:nvPr>
        </p:nvSpPr>
        <p:spPr>
          <a:noFill/>
        </p:spPr>
        <p:txBody>
          <a:bodyPr/>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400"/>
              <a:t>NO.</a:t>
            </a:r>
            <a:fld id="{D9D1AE95-03A5-4947-B7C6-B6C67527C6F7}" type="slidenum">
              <a:rPr kumimoji="0" lang="en-US" altLang="zh-CN" sz="1400"/>
              <a:pPr eaLnBrk="1" hangingPunct="1">
                <a:buFontTx/>
                <a:buNone/>
              </a:pPr>
              <a:t>45</a:t>
            </a:fld>
            <a:endParaRPr kumimoji="0" lang="en-US" altLang="zh-CN" sz="1400"/>
          </a:p>
        </p:txBody>
      </p:sp>
      <p:sp>
        <p:nvSpPr>
          <p:cNvPr id="2234370" name="Rectangle 2">
            <a:extLst>
              <a:ext uri="{FF2B5EF4-FFF2-40B4-BE49-F238E27FC236}">
                <a16:creationId xmlns:a16="http://schemas.microsoft.com/office/drawing/2014/main" id="{CF1F6239-9546-4FF3-8F74-07BF4D9BC95C}"/>
              </a:ext>
            </a:extLst>
          </p:cNvPr>
          <p:cNvSpPr>
            <a:spLocks noGrp="1" noChangeArrowheads="1"/>
          </p:cNvSpPr>
          <p:nvPr>
            <p:ph type="title"/>
          </p:nvPr>
        </p:nvSpPr>
        <p:spPr/>
        <p:txBody>
          <a:bodyPr/>
          <a:lstStyle/>
          <a:p>
            <a:pPr marL="762000" indent="-762000">
              <a:defRPr/>
            </a:pPr>
            <a:r>
              <a:rPr lang="zh-CN" altLang="en-US" b="1">
                <a:effectLst>
                  <a:outerShdw blurRad="38100" dist="38100" dir="2700000" algn="tl">
                    <a:srgbClr val="C0C0C0"/>
                  </a:outerShdw>
                </a:effectLst>
              </a:rPr>
              <a:t>一、自动化测试基础</a:t>
            </a:r>
          </a:p>
        </p:txBody>
      </p:sp>
      <p:sp>
        <p:nvSpPr>
          <p:cNvPr id="2234371" name="Rectangle 3">
            <a:extLst>
              <a:ext uri="{FF2B5EF4-FFF2-40B4-BE49-F238E27FC236}">
                <a16:creationId xmlns:a16="http://schemas.microsoft.com/office/drawing/2014/main" id="{D89F04FA-1527-4FB4-AD70-5EE0E3F42202}"/>
              </a:ext>
            </a:extLst>
          </p:cNvPr>
          <p:cNvSpPr>
            <a:spLocks noGrp="1" noChangeArrowheads="1"/>
          </p:cNvSpPr>
          <p:nvPr>
            <p:ph type="body" idx="1"/>
          </p:nvPr>
        </p:nvSpPr>
        <p:spPr>
          <a:xfrm>
            <a:off x="1038688" y="1501775"/>
            <a:ext cx="9324514" cy="4806950"/>
          </a:xfrm>
          <a:noFill/>
        </p:spPr>
        <p:txBody>
          <a:bodyPr/>
          <a:lstStyle/>
          <a:p>
            <a:pPr marL="533400" indent="-533400">
              <a:lnSpc>
                <a:spcPct val="105000"/>
              </a:lnSpc>
              <a:buNone/>
            </a:pPr>
            <a:r>
              <a:rPr lang="zh-CN" altLang="en-US" sz="2000" dirty="0"/>
              <a:t>关于自动化测试中的</a:t>
            </a:r>
            <a:r>
              <a:rPr lang="zh-CN" altLang="en-US" sz="2000" dirty="0">
                <a:latin typeface="Arial" panose="020B0604020202020204" pitchFamily="34" charset="0"/>
              </a:rPr>
              <a:t>“</a:t>
            </a:r>
            <a:r>
              <a:rPr lang="zh-CN" altLang="en-US" sz="2000" dirty="0"/>
              <a:t>录制</a:t>
            </a:r>
            <a:r>
              <a:rPr lang="en-US" altLang="zh-CN" sz="2000" dirty="0">
                <a:latin typeface="Arial" panose="020B0604020202020204" pitchFamily="34" charset="0"/>
              </a:rPr>
              <a:t>—</a:t>
            </a:r>
            <a:r>
              <a:rPr lang="zh-CN" altLang="en-US" sz="2000" dirty="0"/>
              <a:t>回放</a:t>
            </a:r>
            <a:r>
              <a:rPr lang="zh-CN" altLang="en-US" sz="2000" dirty="0">
                <a:latin typeface="Arial" panose="020B0604020202020204" pitchFamily="34" charset="0"/>
              </a:rPr>
              <a:t>”</a:t>
            </a:r>
            <a:r>
              <a:rPr lang="zh-CN" altLang="en-US" sz="2000" dirty="0"/>
              <a:t>技术</a:t>
            </a:r>
          </a:p>
          <a:p>
            <a:pPr marL="533400" indent="-533400">
              <a:lnSpc>
                <a:spcPct val="105000"/>
              </a:lnSpc>
              <a:buNone/>
            </a:pPr>
            <a:r>
              <a:rPr lang="zh-CN" altLang="en-US" sz="2000" dirty="0">
                <a:solidFill>
                  <a:srgbClr val="0033CC"/>
                </a:solidFill>
              </a:rPr>
              <a:t>            目前的自动化负载测试解决方案几乎都是采用 </a:t>
            </a:r>
            <a:r>
              <a:rPr lang="zh-CN" altLang="en-US" sz="2000" dirty="0">
                <a:solidFill>
                  <a:srgbClr val="0033CC"/>
                </a:solidFill>
                <a:latin typeface="Arial" panose="020B0604020202020204" pitchFamily="34" charset="0"/>
              </a:rPr>
              <a:t>“</a:t>
            </a:r>
            <a:r>
              <a:rPr lang="zh-CN" altLang="en-US" sz="2000" dirty="0">
                <a:solidFill>
                  <a:srgbClr val="0033CC"/>
                </a:solidFill>
              </a:rPr>
              <a:t>录制</a:t>
            </a:r>
            <a:r>
              <a:rPr lang="en-US" altLang="zh-CN" sz="2000" dirty="0">
                <a:solidFill>
                  <a:srgbClr val="0033CC"/>
                </a:solidFill>
              </a:rPr>
              <a:t>-</a:t>
            </a:r>
            <a:r>
              <a:rPr lang="zh-CN" altLang="en-US" sz="2000" dirty="0">
                <a:solidFill>
                  <a:srgbClr val="0033CC"/>
                </a:solidFill>
              </a:rPr>
              <a:t>回放</a:t>
            </a:r>
            <a:r>
              <a:rPr lang="zh-CN" altLang="en-US" sz="2000" dirty="0">
                <a:solidFill>
                  <a:srgbClr val="0033CC"/>
                </a:solidFill>
                <a:latin typeface="Arial" panose="020B0604020202020204" pitchFamily="34" charset="0"/>
              </a:rPr>
              <a:t>”</a:t>
            </a:r>
            <a:r>
              <a:rPr lang="zh-CN" altLang="en-US" sz="2000" dirty="0">
                <a:solidFill>
                  <a:srgbClr val="0033CC"/>
                </a:solidFill>
              </a:rPr>
              <a:t>的技术。</a:t>
            </a:r>
          </a:p>
          <a:p>
            <a:pPr marL="533400" indent="-533400">
              <a:lnSpc>
                <a:spcPct val="105000"/>
              </a:lnSpc>
              <a:buNone/>
            </a:pPr>
            <a:r>
              <a:rPr lang="zh-CN" altLang="en-US" sz="2000" dirty="0">
                <a:solidFill>
                  <a:srgbClr val="0033CC"/>
                </a:solidFill>
              </a:rPr>
              <a:t>            所谓的</a:t>
            </a:r>
            <a:r>
              <a:rPr lang="zh-CN" altLang="en-US" sz="2000" dirty="0">
                <a:solidFill>
                  <a:srgbClr val="0033CC"/>
                </a:solidFill>
                <a:latin typeface="Arial" panose="020B0604020202020204" pitchFamily="34" charset="0"/>
              </a:rPr>
              <a:t>“</a:t>
            </a:r>
            <a:r>
              <a:rPr lang="zh-CN" altLang="en-US" sz="2000" dirty="0">
                <a:solidFill>
                  <a:srgbClr val="0033CC"/>
                </a:solidFill>
              </a:rPr>
              <a:t>录制</a:t>
            </a:r>
            <a:r>
              <a:rPr lang="en-US" altLang="zh-CN" sz="2000" dirty="0">
                <a:solidFill>
                  <a:srgbClr val="0033CC"/>
                </a:solidFill>
                <a:cs typeface="Times New Roman" panose="02020603050405020304" pitchFamily="18" charset="0"/>
              </a:rPr>
              <a:t>-</a:t>
            </a:r>
            <a:r>
              <a:rPr lang="zh-CN" altLang="en-US" sz="2000" dirty="0">
                <a:solidFill>
                  <a:srgbClr val="0033CC"/>
                </a:solidFill>
              </a:rPr>
              <a:t>回放</a:t>
            </a:r>
            <a:r>
              <a:rPr lang="zh-CN" altLang="en-US" sz="2000" dirty="0">
                <a:solidFill>
                  <a:srgbClr val="0033CC"/>
                </a:solidFill>
                <a:latin typeface="Arial" panose="020B0604020202020204" pitchFamily="34" charset="0"/>
              </a:rPr>
              <a:t>”</a:t>
            </a:r>
            <a:r>
              <a:rPr lang="zh-CN" altLang="en-US" sz="2000" dirty="0">
                <a:solidFill>
                  <a:srgbClr val="0033CC"/>
                </a:solidFill>
              </a:rPr>
              <a:t>技术，就是先由手工完成一遍需要测试的流程，同时由计算机记录下这个流程期间客户端和服务器端之间的通信信息，这些信息通常是一些协议和数据，并形成特定的脚本程序 </a:t>
            </a:r>
            <a:r>
              <a:rPr lang="en-US" altLang="zh-CN" sz="2000" dirty="0">
                <a:solidFill>
                  <a:srgbClr val="0033CC"/>
                </a:solidFill>
              </a:rPr>
              <a:t>(Script) </a:t>
            </a:r>
            <a:r>
              <a:rPr lang="zh-CN" altLang="en-US" sz="2000" dirty="0">
                <a:solidFill>
                  <a:srgbClr val="0033CC"/>
                </a:solidFill>
              </a:rPr>
              <a:t>。</a:t>
            </a:r>
          </a:p>
          <a:p>
            <a:pPr marL="533400" indent="-533400">
              <a:lnSpc>
                <a:spcPct val="105000"/>
              </a:lnSpc>
              <a:buNone/>
            </a:pPr>
            <a:r>
              <a:rPr lang="zh-CN" altLang="en-US" sz="2000" dirty="0">
                <a:solidFill>
                  <a:srgbClr val="0033CC"/>
                </a:solidFill>
              </a:rPr>
              <a:t>        然后在系统的统一管理下同时生成多个虚拟用户，并运行该脚本，监控硬件和软件平台的性能，提供分析报告或相关资料。这样，通过几台机器就可以模拟出成百上千的用户对应用系统进行负载能力的测试。</a:t>
            </a:r>
          </a:p>
        </p:txBody>
      </p:sp>
      <p:sp>
        <p:nvSpPr>
          <p:cNvPr id="17413" name="Rectangle 4">
            <a:extLst>
              <a:ext uri="{FF2B5EF4-FFF2-40B4-BE49-F238E27FC236}">
                <a16:creationId xmlns:a16="http://schemas.microsoft.com/office/drawing/2014/main" id="{3891A454-82F1-43C9-9E84-860CA3299790}"/>
              </a:ext>
            </a:extLst>
          </p:cNvPr>
          <p:cNvSpPr>
            <a:spLocks noChangeArrowheads="1"/>
          </p:cNvSpPr>
          <p:nvPr/>
        </p:nvSpPr>
        <p:spPr bwMode="auto">
          <a:xfrm>
            <a:off x="2063751" y="836613"/>
            <a:ext cx="7662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eaLnBrk="0" hangingPunct="0">
              <a:buClr>
                <a:srgbClr val="003399"/>
              </a:buClr>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eaLnBrk="0" hangingPunct="0">
              <a:buClr>
                <a:srgbClr val="CC6600"/>
              </a:buClr>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eaLnBrk="0" hangingPunct="0">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a:solidFill>
                  <a:srgbClr val="0000FF"/>
                </a:solidFill>
                <a:latin typeface="Arial" panose="020B0604020202020204" pitchFamily="34" charset="0"/>
                <a:ea typeface="黑体" panose="02010609060101010101" pitchFamily="49" charset="-122"/>
              </a:rPr>
              <a:t>（三）自动化测试的原理与方法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4371">
                                            <p:txEl>
                                              <p:pRg st="0" end="0"/>
                                            </p:txEl>
                                          </p:spTgt>
                                        </p:tgtEl>
                                        <p:attrNameLst>
                                          <p:attrName>style.visibility</p:attrName>
                                        </p:attrNameLst>
                                      </p:cBhvr>
                                      <p:to>
                                        <p:strVal val="visible"/>
                                      </p:to>
                                    </p:set>
                                    <p:animEffect transition="in" filter="wipe(left)">
                                      <p:cBhvr>
                                        <p:cTn id="7" dur="500"/>
                                        <p:tgtEl>
                                          <p:spTgt spid="2234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4371">
                                            <p:txEl>
                                              <p:pRg st="1" end="1"/>
                                            </p:txEl>
                                          </p:spTgt>
                                        </p:tgtEl>
                                        <p:attrNameLst>
                                          <p:attrName>style.visibility</p:attrName>
                                        </p:attrNameLst>
                                      </p:cBhvr>
                                      <p:to>
                                        <p:strVal val="visible"/>
                                      </p:to>
                                    </p:set>
                                    <p:animEffect transition="in" filter="wipe(left)">
                                      <p:cBhvr>
                                        <p:cTn id="12" dur="500"/>
                                        <p:tgtEl>
                                          <p:spTgt spid="2234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4371">
                                            <p:txEl>
                                              <p:pRg st="2" end="2"/>
                                            </p:txEl>
                                          </p:spTgt>
                                        </p:tgtEl>
                                        <p:attrNameLst>
                                          <p:attrName>style.visibility</p:attrName>
                                        </p:attrNameLst>
                                      </p:cBhvr>
                                      <p:to>
                                        <p:strVal val="visible"/>
                                      </p:to>
                                    </p:set>
                                    <p:animEffect transition="in" filter="wipe(left)">
                                      <p:cBhvr>
                                        <p:cTn id="17" dur="500"/>
                                        <p:tgtEl>
                                          <p:spTgt spid="2234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4371">
                                            <p:txEl>
                                              <p:pRg st="3" end="3"/>
                                            </p:txEl>
                                          </p:spTgt>
                                        </p:tgtEl>
                                        <p:attrNameLst>
                                          <p:attrName>style.visibility</p:attrName>
                                        </p:attrNameLst>
                                      </p:cBhvr>
                                      <p:to>
                                        <p:strVal val="visible"/>
                                      </p:to>
                                    </p:set>
                                    <p:animEffect transition="in" filter="wipe(left)">
                                      <p:cBhvr>
                                        <p:cTn id="22" dur="500"/>
                                        <p:tgtEl>
                                          <p:spTgt spid="2234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437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6">
            <a:extLst>
              <a:ext uri="{FF2B5EF4-FFF2-40B4-BE49-F238E27FC236}">
                <a16:creationId xmlns:a16="http://schemas.microsoft.com/office/drawing/2014/main" id="{27846290-4787-47B0-B4C8-64B1E17802D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740AFE49-4290-421A-8A7A-9AC7305F762B}" type="slidenum">
              <a:rPr altLang="zh-CN" sz="1400">
                <a:solidFill>
                  <a:schemeClr val="bg2"/>
                </a:solidFill>
              </a:rPr>
              <a:pPr>
                <a:spcBef>
                  <a:spcPct val="0"/>
                </a:spcBef>
                <a:buClrTx/>
                <a:buFontTx/>
                <a:buNone/>
              </a:pPr>
              <a:t>46</a:t>
            </a:fld>
            <a:endParaRPr lang="zh-CN" altLang="zh-CN" sz="1400">
              <a:solidFill>
                <a:schemeClr val="bg2"/>
              </a:solidFill>
            </a:endParaRPr>
          </a:p>
        </p:txBody>
      </p:sp>
      <p:sp>
        <p:nvSpPr>
          <p:cNvPr id="1146882" name="Rectangle 2">
            <a:extLst>
              <a:ext uri="{FF2B5EF4-FFF2-40B4-BE49-F238E27FC236}">
                <a16:creationId xmlns:a16="http://schemas.microsoft.com/office/drawing/2014/main" id="{9D1E80AB-F0B0-471B-AE97-C61BA36F00AB}"/>
              </a:ext>
            </a:extLst>
          </p:cNvPr>
          <p:cNvSpPr>
            <a:spLocks noGrp="1" noChangeArrowheads="1"/>
          </p:cNvSpPr>
          <p:nvPr>
            <p:ph type="title"/>
          </p:nvPr>
        </p:nvSpPr>
        <p:spPr/>
        <p:txBody>
          <a:bodyPr/>
          <a:lstStyle/>
          <a:p>
            <a:pPr eaLnBrk="1" hangingPunct="1">
              <a:defRPr/>
            </a:pPr>
            <a:r>
              <a:rPr kumimoji="1" lang="zh-CN" altLang="en-US" sz="3600" b="1">
                <a:effectLst>
                  <a:outerShdw blurRad="38100" dist="38100" dir="2700000" algn="tl">
                    <a:srgbClr val="C0C0C0"/>
                  </a:outerShdw>
                </a:effectLst>
              </a:rPr>
              <a:t>一、</a:t>
            </a:r>
            <a:r>
              <a:rPr kumimoji="1" lang="zh-CN" altLang="en-US" sz="3600" b="1"/>
              <a:t>复杂性度量与可靠性</a:t>
            </a:r>
            <a:endParaRPr kumimoji="1" lang="zh-CN" altLang="en-US" sz="3600" b="1">
              <a:effectLst>
                <a:outerShdw blurRad="38100" dist="38100" dir="2700000" algn="tl">
                  <a:srgbClr val="C0C0C0"/>
                </a:outerShdw>
              </a:effectLst>
            </a:endParaRPr>
          </a:p>
        </p:txBody>
      </p:sp>
      <p:sp>
        <p:nvSpPr>
          <p:cNvPr id="1146883" name="Rectangle 3">
            <a:extLst>
              <a:ext uri="{FF2B5EF4-FFF2-40B4-BE49-F238E27FC236}">
                <a16:creationId xmlns:a16="http://schemas.microsoft.com/office/drawing/2014/main" id="{EF5AC0F6-7529-418C-8BC3-A323829FFF0A}"/>
              </a:ext>
            </a:extLst>
          </p:cNvPr>
          <p:cNvSpPr>
            <a:spLocks noGrp="1" noChangeArrowheads="1"/>
          </p:cNvSpPr>
          <p:nvPr>
            <p:ph type="body" sz="half" idx="1"/>
          </p:nvPr>
        </p:nvSpPr>
        <p:spPr>
          <a:xfrm>
            <a:off x="2100263" y="1592264"/>
            <a:ext cx="7626350" cy="3956280"/>
          </a:xfrm>
        </p:spPr>
        <p:txBody>
          <a:bodyPr>
            <a:normAutofit/>
          </a:bodyPr>
          <a:lstStyle/>
          <a:p>
            <a:pPr marL="533400" indent="-533400">
              <a:spcBef>
                <a:spcPct val="30000"/>
              </a:spcBef>
              <a:buNone/>
            </a:pPr>
            <a:r>
              <a:rPr lang="zh-CN" altLang="en-US" sz="2400" dirty="0">
                <a:solidFill>
                  <a:srgbClr val="0033CC"/>
                </a:solidFill>
              </a:rPr>
              <a:t>软件复杂性度量的参数很多，主要有：</a:t>
            </a:r>
          </a:p>
          <a:p>
            <a:pPr marL="533400" indent="-533400">
              <a:spcBef>
                <a:spcPct val="30000"/>
              </a:spcBef>
              <a:buClr>
                <a:schemeClr val="hlink"/>
              </a:buClr>
              <a:buFont typeface="Wingdings" panose="05000000000000000000" pitchFamily="2" charset="2"/>
              <a:buAutoNum type="alphaLcPeriod"/>
            </a:pPr>
            <a:r>
              <a:rPr lang="zh-CN" altLang="en-US" sz="2400" dirty="0">
                <a:solidFill>
                  <a:schemeClr val="hlink"/>
                </a:solidFill>
              </a:rPr>
              <a:t>规模，</a:t>
            </a:r>
            <a:r>
              <a:rPr lang="zh-CN" altLang="en-US" sz="2400" dirty="0">
                <a:solidFill>
                  <a:srgbClr val="0033CC"/>
                </a:solidFill>
              </a:rPr>
              <a:t>即总共的指令数，或源程序行数。</a:t>
            </a:r>
          </a:p>
          <a:p>
            <a:pPr marL="533400" indent="-533400">
              <a:spcBef>
                <a:spcPct val="30000"/>
              </a:spcBef>
              <a:buClr>
                <a:schemeClr val="hlink"/>
              </a:buClr>
              <a:buFont typeface="Wingdings" panose="05000000000000000000" pitchFamily="2" charset="2"/>
              <a:buAutoNum type="alphaLcPeriod"/>
            </a:pPr>
            <a:r>
              <a:rPr lang="zh-CN" altLang="en-US" sz="2400" dirty="0">
                <a:solidFill>
                  <a:schemeClr val="hlink"/>
                </a:solidFill>
              </a:rPr>
              <a:t>难度，</a:t>
            </a:r>
            <a:r>
              <a:rPr lang="zh-CN" altLang="en-US" sz="2400" dirty="0">
                <a:solidFill>
                  <a:srgbClr val="0033CC"/>
                </a:solidFill>
              </a:rPr>
              <a:t>通常由程序中出现的操作数的数目所决定的量来表示。</a:t>
            </a:r>
          </a:p>
          <a:p>
            <a:pPr marL="533400" indent="-533400">
              <a:spcBef>
                <a:spcPct val="30000"/>
              </a:spcBef>
              <a:buClr>
                <a:schemeClr val="hlink"/>
              </a:buClr>
              <a:buFont typeface="Wingdings" panose="05000000000000000000" pitchFamily="2" charset="2"/>
              <a:buAutoNum type="alphaLcPeriod"/>
            </a:pPr>
            <a:r>
              <a:rPr lang="zh-CN" altLang="en-US" sz="2400" dirty="0">
                <a:solidFill>
                  <a:schemeClr val="hlink"/>
                </a:solidFill>
              </a:rPr>
              <a:t>结构，</a:t>
            </a:r>
            <a:r>
              <a:rPr lang="zh-CN" altLang="en-US" sz="2400" dirty="0">
                <a:solidFill>
                  <a:srgbClr val="0033CC"/>
                </a:solidFill>
              </a:rPr>
              <a:t>通常用于程序结构有关的度量来表示。</a:t>
            </a:r>
          </a:p>
          <a:p>
            <a:pPr marL="533400" indent="-533400">
              <a:spcBef>
                <a:spcPct val="30000"/>
              </a:spcBef>
              <a:buClr>
                <a:schemeClr val="hlink"/>
              </a:buClr>
              <a:buFont typeface="Wingdings" panose="05000000000000000000" pitchFamily="2" charset="2"/>
              <a:buAutoNum type="alphaLcPeriod"/>
            </a:pPr>
            <a:r>
              <a:rPr lang="zh-CN" altLang="en-US" sz="2400" dirty="0">
                <a:solidFill>
                  <a:schemeClr val="hlink"/>
                </a:solidFill>
              </a:rPr>
              <a:t>智能度，</a:t>
            </a:r>
            <a:r>
              <a:rPr lang="zh-CN" altLang="en-US" sz="2400" dirty="0">
                <a:solidFill>
                  <a:srgbClr val="0033CC"/>
                </a:solidFill>
              </a:rPr>
              <a:t>即算法的难易程度。</a:t>
            </a:r>
            <a:endParaRPr lang="zh-CN" altLang="en-US" sz="2400" dirty="0">
              <a:solidFill>
                <a:srgbClr val="0033CC"/>
              </a:solidFill>
              <a:latin typeface="宋体" panose="02010600030101010101" pitchFamily="2" charset="-122"/>
            </a:endParaRPr>
          </a:p>
          <a:p>
            <a:pPr marL="533400" indent="-533400">
              <a:spcBef>
                <a:spcPct val="30000"/>
              </a:spcBef>
              <a:buNone/>
            </a:pPr>
            <a:r>
              <a:rPr lang="zh-CN" altLang="en-US" sz="2400" dirty="0">
                <a:solidFill>
                  <a:srgbClr val="0033CC"/>
                </a:solidFill>
              </a:rPr>
              <a:t>复杂性主要表现在程序的复杂性。程序的复杂性主要指模块内程序的复杂性。它直接关联到软件开发费用的多少、开发周期长短和软件内部潜伏错误的多少。同时它也是软件可理解性的另一种度量。</a:t>
            </a:r>
          </a:p>
        </p:txBody>
      </p:sp>
      <p:sp>
        <p:nvSpPr>
          <p:cNvPr id="64517" name="Rectangle 4">
            <a:extLst>
              <a:ext uri="{FF2B5EF4-FFF2-40B4-BE49-F238E27FC236}">
                <a16:creationId xmlns:a16="http://schemas.microsoft.com/office/drawing/2014/main" id="{12FA09BF-DDF7-4570-9C48-87F7AE294D92}"/>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1</a:t>
            </a:r>
            <a:r>
              <a:rPr lang="zh-CN" altLang="en-US" sz="3200">
                <a:solidFill>
                  <a:srgbClr val="0000FF"/>
                </a:solidFill>
                <a:latin typeface="Arial" panose="020B0604020202020204" pitchFamily="34" charset="0"/>
                <a:ea typeface="黑体" panose="02010609060101010101" pitchFamily="49" charset="-122"/>
              </a:rPr>
              <a:t>、软件复杂性基本概念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883">
                                            <p:txEl>
                                              <p:pRg st="5" end="5"/>
                                            </p:txEl>
                                          </p:spTgt>
                                        </p:tgtEl>
                                        <p:attrNameLst>
                                          <p:attrName>style.visibility</p:attrName>
                                        </p:attrNameLst>
                                      </p:cBhvr>
                                      <p:to>
                                        <p:strVal val="visible"/>
                                      </p:to>
                                    </p:set>
                                    <p:animEffect transition="in" filter="blinds(horizontal)">
                                      <p:cBhvr>
                                        <p:cTn id="7" dur="500"/>
                                        <p:tgtEl>
                                          <p:spTgt spid="1146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88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a:extLst>
              <a:ext uri="{FF2B5EF4-FFF2-40B4-BE49-F238E27FC236}">
                <a16:creationId xmlns:a16="http://schemas.microsoft.com/office/drawing/2014/main" id="{9F4FB1A7-F9A3-429B-8FB8-CFE4E3D822A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13C71535-A030-4984-8D87-377FF6D7AC73}" type="slidenum">
              <a:rPr altLang="zh-CN" sz="1400">
                <a:solidFill>
                  <a:schemeClr val="bg2"/>
                </a:solidFill>
              </a:rPr>
              <a:pPr>
                <a:spcBef>
                  <a:spcPct val="0"/>
                </a:spcBef>
                <a:buClrTx/>
                <a:buFontTx/>
                <a:buNone/>
              </a:pPr>
              <a:t>47</a:t>
            </a:fld>
            <a:endParaRPr lang="zh-CN" altLang="zh-CN" sz="1400">
              <a:solidFill>
                <a:schemeClr val="bg2"/>
              </a:solidFill>
            </a:endParaRPr>
          </a:p>
        </p:txBody>
      </p:sp>
      <p:sp>
        <p:nvSpPr>
          <p:cNvPr id="1148930" name="Rectangle 2">
            <a:extLst>
              <a:ext uri="{FF2B5EF4-FFF2-40B4-BE49-F238E27FC236}">
                <a16:creationId xmlns:a16="http://schemas.microsoft.com/office/drawing/2014/main" id="{6D440FBB-EEDC-43AC-89D5-EF1A7D64276E}"/>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1148931" name="Rectangle 3">
            <a:extLst>
              <a:ext uri="{FF2B5EF4-FFF2-40B4-BE49-F238E27FC236}">
                <a16:creationId xmlns:a16="http://schemas.microsoft.com/office/drawing/2014/main" id="{D7E73D12-9647-453C-A0AD-2DF1E0C5DE87}"/>
              </a:ext>
            </a:extLst>
          </p:cNvPr>
          <p:cNvSpPr>
            <a:spLocks noGrp="1" noChangeArrowheads="1"/>
          </p:cNvSpPr>
          <p:nvPr>
            <p:ph type="body" sz="half" idx="1"/>
          </p:nvPr>
        </p:nvSpPr>
        <p:spPr>
          <a:xfrm>
            <a:off x="2100263" y="1592264"/>
            <a:ext cx="7626350" cy="2287278"/>
          </a:xfrm>
        </p:spPr>
        <p:txBody>
          <a:bodyPr>
            <a:normAutofit fontScale="92500" lnSpcReduction="20000"/>
          </a:bodyPr>
          <a:lstStyle/>
          <a:p>
            <a:pPr marL="533400" indent="-533400">
              <a:lnSpc>
                <a:spcPct val="80000"/>
              </a:lnSpc>
              <a:buNone/>
            </a:pPr>
            <a:r>
              <a:rPr lang="zh-CN" altLang="en-US" sz="2400" dirty="0"/>
              <a:t>要求复杂性度量满足以下假设：</a:t>
            </a:r>
          </a:p>
          <a:p>
            <a:pPr marL="533400" indent="-533400">
              <a:spcBef>
                <a:spcPct val="40000"/>
              </a:spcBef>
              <a:buClr>
                <a:schemeClr val="hlink"/>
              </a:buClr>
              <a:buFont typeface="Wingdings" panose="05000000000000000000" pitchFamily="2" charset="2"/>
              <a:buAutoNum type="alphaLcPeriod"/>
            </a:pPr>
            <a:r>
              <a:rPr lang="zh-CN" altLang="en-US" sz="2400" dirty="0">
                <a:solidFill>
                  <a:srgbClr val="0033CC"/>
                </a:solidFill>
              </a:rPr>
              <a:t>它可以用来计算任何一个程序的复杂性。</a:t>
            </a:r>
          </a:p>
          <a:p>
            <a:pPr marL="533400" indent="-533400">
              <a:spcBef>
                <a:spcPct val="40000"/>
              </a:spcBef>
              <a:buClr>
                <a:schemeClr val="hlink"/>
              </a:buClr>
              <a:buFont typeface="Wingdings" panose="05000000000000000000" pitchFamily="2" charset="2"/>
              <a:buAutoNum type="alphaLcPeriod"/>
            </a:pPr>
            <a:r>
              <a:rPr lang="zh-CN" altLang="en-US" sz="2400" dirty="0">
                <a:solidFill>
                  <a:srgbClr val="0033CC"/>
                </a:solidFill>
              </a:rPr>
              <a:t>对于不合理的程序，例如对于长度动态增长的程序，或者对于原则上无法排错的程序，不应当使用它进行复杂性计算。</a:t>
            </a:r>
          </a:p>
          <a:p>
            <a:pPr marL="533400" indent="-533400">
              <a:spcBef>
                <a:spcPct val="40000"/>
              </a:spcBef>
              <a:buClr>
                <a:schemeClr val="hlink"/>
              </a:buClr>
              <a:buFont typeface="Wingdings" panose="05000000000000000000" pitchFamily="2" charset="2"/>
              <a:buAutoNum type="alphaLcPeriod"/>
            </a:pPr>
            <a:r>
              <a:rPr lang="zh-CN" altLang="en-US" sz="2400" dirty="0">
                <a:solidFill>
                  <a:srgbClr val="0033CC"/>
                </a:solidFill>
              </a:rPr>
              <a:t>如果程序中指令条数、附加存储量、计算时间增多，不会减少程序的复杂性</a:t>
            </a:r>
          </a:p>
        </p:txBody>
      </p:sp>
      <p:sp>
        <p:nvSpPr>
          <p:cNvPr id="66565" name="Rectangle 4">
            <a:extLst>
              <a:ext uri="{FF2B5EF4-FFF2-40B4-BE49-F238E27FC236}">
                <a16:creationId xmlns:a16="http://schemas.microsoft.com/office/drawing/2014/main" id="{C01BF522-9BA3-4991-A172-3B245854E26B}"/>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1</a:t>
            </a:r>
            <a:r>
              <a:rPr lang="zh-CN" altLang="en-US" sz="3200">
                <a:solidFill>
                  <a:srgbClr val="0000FF"/>
                </a:solidFill>
                <a:latin typeface="Arial" panose="020B0604020202020204" pitchFamily="34" charset="0"/>
                <a:ea typeface="黑体" panose="02010609060101010101" pitchFamily="49" charset="-122"/>
              </a:rPr>
              <a:t>、软件复杂性基本概念</a:t>
            </a:r>
          </a:p>
        </p:txBody>
      </p:sp>
      <p:sp>
        <p:nvSpPr>
          <p:cNvPr id="6" name="Rectangle 3">
            <a:extLst>
              <a:ext uri="{FF2B5EF4-FFF2-40B4-BE49-F238E27FC236}">
                <a16:creationId xmlns:a16="http://schemas.microsoft.com/office/drawing/2014/main" id="{CA3EF71A-4471-43FE-A6DC-67556D15D796}"/>
              </a:ext>
            </a:extLst>
          </p:cNvPr>
          <p:cNvSpPr txBox="1">
            <a:spLocks noChangeArrowheads="1"/>
          </p:cNvSpPr>
          <p:nvPr/>
        </p:nvSpPr>
        <p:spPr>
          <a:xfrm>
            <a:off x="1930586" y="3760971"/>
            <a:ext cx="7626350" cy="30095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spcAft>
                <a:spcPct val="20000"/>
              </a:spcAft>
              <a:buFont typeface="Arial" panose="020B0604020202020204" pitchFamily="34" charset="0"/>
              <a:buNone/>
            </a:pPr>
            <a:r>
              <a:rPr lang="en-US" altLang="zh-CN" sz="2400"/>
              <a:t>2.1 </a:t>
            </a:r>
            <a:r>
              <a:rPr lang="zh-CN" altLang="en-US" sz="2400"/>
              <a:t>代码行度量法</a:t>
            </a:r>
          </a:p>
          <a:p>
            <a:pPr marL="533400" indent="-533400">
              <a:spcAft>
                <a:spcPct val="20000"/>
              </a:spcAft>
              <a:buFont typeface="Arial" panose="020B0604020202020204" pitchFamily="34" charset="0"/>
              <a:buNone/>
            </a:pPr>
            <a:r>
              <a:rPr lang="zh-CN" altLang="en-US" sz="2400">
                <a:solidFill>
                  <a:srgbClr val="0033CC"/>
                </a:solidFill>
              </a:rPr>
              <a:t>度量程序的复杂性，最简单的方法就是统计程序的源代码行数。此方法的基本考虑是统计一个程序的源代码行数，并以源代码行数作为程序复杂性的质量。</a:t>
            </a:r>
          </a:p>
          <a:p>
            <a:pPr marL="533400" indent="-533400">
              <a:spcAft>
                <a:spcPct val="20000"/>
              </a:spcAft>
              <a:buFont typeface="Arial" panose="020B0604020202020204" pitchFamily="34" charset="0"/>
              <a:buNone/>
            </a:pPr>
            <a:r>
              <a:rPr lang="en-US" altLang="zh-CN" sz="2400"/>
              <a:t>2.2  McCabe</a:t>
            </a:r>
            <a:r>
              <a:rPr lang="zh-CN" altLang="en-US" sz="2400"/>
              <a:t>度量法</a:t>
            </a:r>
          </a:p>
          <a:p>
            <a:pPr marL="533400" indent="-533400">
              <a:spcAft>
                <a:spcPct val="20000"/>
              </a:spcAft>
              <a:buFont typeface="Arial" panose="020B0604020202020204" pitchFamily="34" charset="0"/>
              <a:buNone/>
            </a:pPr>
            <a:r>
              <a:rPr lang="zh-CN" altLang="en-US" sz="2400">
                <a:solidFill>
                  <a:srgbClr val="0033CC"/>
                </a:solidFill>
              </a:rPr>
              <a:t>由</a:t>
            </a:r>
            <a:r>
              <a:rPr lang="en-US" altLang="zh-CN" sz="2400">
                <a:solidFill>
                  <a:srgbClr val="0033CC"/>
                </a:solidFill>
              </a:rPr>
              <a:t>Thomas McCabe</a:t>
            </a:r>
            <a:r>
              <a:rPr lang="zh-CN" altLang="en-US" sz="2400">
                <a:solidFill>
                  <a:srgbClr val="0033CC"/>
                </a:solidFill>
              </a:rPr>
              <a:t>提出的一种基于程序控制流的复杂性度量方法。</a:t>
            </a:r>
            <a:r>
              <a:rPr lang="en-US" altLang="zh-CN" sz="2400">
                <a:solidFill>
                  <a:srgbClr val="0033CC"/>
                </a:solidFill>
              </a:rPr>
              <a:t>McCabe</a:t>
            </a:r>
            <a:r>
              <a:rPr lang="zh-CN" altLang="en-US" sz="2400">
                <a:solidFill>
                  <a:srgbClr val="0033CC"/>
                </a:solidFill>
              </a:rPr>
              <a:t>复杂性度量又称环路度量。它认为程序的复杂性很大程度上取决于程序的复杂性。</a:t>
            </a:r>
            <a:endParaRPr lang="zh-CN" altLang="en-US" sz="2400" dirty="0">
              <a:solidFill>
                <a:srgbClr val="0033CC"/>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8931">
                                            <p:txEl>
                                              <p:pRg st="0" end="0"/>
                                            </p:txEl>
                                          </p:spTgt>
                                        </p:tgtEl>
                                        <p:attrNameLst>
                                          <p:attrName>style.visibility</p:attrName>
                                        </p:attrNameLst>
                                      </p:cBhvr>
                                      <p:to>
                                        <p:strVal val="visible"/>
                                      </p:to>
                                    </p:set>
                                    <p:animEffect transition="in" filter="blinds(horizontal)">
                                      <p:cBhvr>
                                        <p:cTn id="7" dur="500"/>
                                        <p:tgtEl>
                                          <p:spTgt spid="1148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8931">
                                            <p:txEl>
                                              <p:pRg st="1" end="1"/>
                                            </p:txEl>
                                          </p:spTgt>
                                        </p:tgtEl>
                                        <p:attrNameLst>
                                          <p:attrName>style.visibility</p:attrName>
                                        </p:attrNameLst>
                                      </p:cBhvr>
                                      <p:to>
                                        <p:strVal val="visible"/>
                                      </p:to>
                                    </p:set>
                                    <p:animEffect transition="in" filter="blinds(horizontal)">
                                      <p:cBhvr>
                                        <p:cTn id="12" dur="500"/>
                                        <p:tgtEl>
                                          <p:spTgt spid="1148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8931">
                                            <p:txEl>
                                              <p:pRg st="2" end="2"/>
                                            </p:txEl>
                                          </p:spTgt>
                                        </p:tgtEl>
                                        <p:attrNameLst>
                                          <p:attrName>style.visibility</p:attrName>
                                        </p:attrNameLst>
                                      </p:cBhvr>
                                      <p:to>
                                        <p:strVal val="visible"/>
                                      </p:to>
                                    </p:set>
                                    <p:animEffect transition="in" filter="blinds(horizontal)">
                                      <p:cBhvr>
                                        <p:cTn id="17" dur="500"/>
                                        <p:tgtEl>
                                          <p:spTgt spid="1148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48931">
                                            <p:txEl>
                                              <p:pRg st="3" end="3"/>
                                            </p:txEl>
                                          </p:spTgt>
                                        </p:tgtEl>
                                        <p:attrNameLst>
                                          <p:attrName>style.visibility</p:attrName>
                                        </p:attrNameLst>
                                      </p:cBhvr>
                                      <p:to>
                                        <p:strVal val="visible"/>
                                      </p:to>
                                    </p:set>
                                    <p:animEffect transition="in" filter="blinds(horizontal)">
                                      <p:cBhvr>
                                        <p:cTn id="22" dur="500"/>
                                        <p:tgtEl>
                                          <p:spTgt spid="11489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6">
            <a:extLst>
              <a:ext uri="{FF2B5EF4-FFF2-40B4-BE49-F238E27FC236}">
                <a16:creationId xmlns:a16="http://schemas.microsoft.com/office/drawing/2014/main" id="{1CEFD294-0721-43B6-A431-ADBCA3020DB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749F5C06-9925-43E2-BD8A-8256837E2963}" type="slidenum">
              <a:rPr altLang="zh-CN" sz="1400">
                <a:solidFill>
                  <a:schemeClr val="bg2"/>
                </a:solidFill>
              </a:rPr>
              <a:pPr>
                <a:spcBef>
                  <a:spcPct val="0"/>
                </a:spcBef>
                <a:buClrTx/>
                <a:buFontTx/>
                <a:buNone/>
              </a:pPr>
              <a:t>48</a:t>
            </a:fld>
            <a:endParaRPr lang="zh-CN" altLang="zh-CN" sz="1400">
              <a:solidFill>
                <a:schemeClr val="bg2"/>
              </a:solidFill>
            </a:endParaRPr>
          </a:p>
        </p:txBody>
      </p:sp>
      <p:sp>
        <p:nvSpPr>
          <p:cNvPr id="1202178" name="Rectangle 2">
            <a:extLst>
              <a:ext uri="{FF2B5EF4-FFF2-40B4-BE49-F238E27FC236}">
                <a16:creationId xmlns:a16="http://schemas.microsoft.com/office/drawing/2014/main" id="{BE124913-7B74-435C-B027-437A069BEE00}"/>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1202179" name="Rectangle 3">
            <a:extLst>
              <a:ext uri="{FF2B5EF4-FFF2-40B4-BE49-F238E27FC236}">
                <a16:creationId xmlns:a16="http://schemas.microsoft.com/office/drawing/2014/main" id="{10CFB7C2-14B4-4EF0-960E-B77C32D50D94}"/>
              </a:ext>
            </a:extLst>
          </p:cNvPr>
          <p:cNvSpPr>
            <a:spLocks noGrp="1" noChangeArrowheads="1"/>
          </p:cNvSpPr>
          <p:nvPr>
            <p:ph type="body" sz="half" idx="1"/>
          </p:nvPr>
        </p:nvSpPr>
        <p:spPr>
          <a:xfrm>
            <a:off x="2100263" y="1592264"/>
            <a:ext cx="7626350" cy="3112901"/>
          </a:xfrm>
        </p:spPr>
        <p:txBody>
          <a:bodyPr>
            <a:normAutofit fontScale="92500" lnSpcReduction="10000"/>
          </a:bodyPr>
          <a:lstStyle/>
          <a:p>
            <a:pPr marL="533400" indent="-533400">
              <a:lnSpc>
                <a:spcPct val="80000"/>
              </a:lnSpc>
              <a:buNone/>
            </a:pPr>
            <a:r>
              <a:rPr lang="en-US" altLang="zh-CN" sz="2400" dirty="0"/>
              <a:t>2.2  McCabe</a:t>
            </a:r>
            <a:r>
              <a:rPr lang="zh-CN" altLang="en-US" sz="2400" dirty="0"/>
              <a:t>度量法</a:t>
            </a:r>
          </a:p>
          <a:p>
            <a:pPr marL="533400" indent="-533400"/>
            <a:r>
              <a:rPr lang="zh-CN" altLang="en-US" sz="2400" dirty="0">
                <a:solidFill>
                  <a:srgbClr val="0033CC"/>
                </a:solidFill>
              </a:rPr>
              <a:t>单一的顺序结构最为简单</a:t>
            </a:r>
          </a:p>
          <a:p>
            <a:pPr marL="533400" indent="-533400"/>
            <a:r>
              <a:rPr lang="zh-CN" altLang="en-US" sz="2400" dirty="0">
                <a:solidFill>
                  <a:srgbClr val="0033CC"/>
                </a:solidFill>
              </a:rPr>
              <a:t>循环和选择所构成的环路越多，程序就越复杂。</a:t>
            </a:r>
          </a:p>
          <a:p>
            <a:pPr marL="533400" indent="-533400"/>
            <a:r>
              <a:rPr lang="zh-CN" altLang="en-US" sz="2400" dirty="0">
                <a:solidFill>
                  <a:srgbClr val="0033CC"/>
                </a:solidFill>
              </a:rPr>
              <a:t>这种方法以图论为工具，先画出程序图，然后用该图的环路数作为程序复杂性的度量值。</a:t>
            </a:r>
          </a:p>
          <a:p>
            <a:pPr marL="533400" indent="-533400"/>
            <a:r>
              <a:rPr lang="zh-CN" altLang="en-US" sz="2400" dirty="0">
                <a:solidFill>
                  <a:srgbClr val="0033CC"/>
                </a:solidFill>
              </a:rPr>
              <a:t>程序图是退化的程序流程图。也就是说，把程序流程图的每一个处理符号都退化成一个结点，原来连接不同处理符号的流线变成连接不同结点的有向弧，这样得到的有向图就叫做程序图。</a:t>
            </a:r>
          </a:p>
        </p:txBody>
      </p:sp>
      <p:sp>
        <p:nvSpPr>
          <p:cNvPr id="70661" name="Rectangle 4">
            <a:extLst>
              <a:ext uri="{FF2B5EF4-FFF2-40B4-BE49-F238E27FC236}">
                <a16:creationId xmlns:a16="http://schemas.microsoft.com/office/drawing/2014/main" id="{C02C9E9E-4197-4C79-8870-628647ED0415}"/>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2</a:t>
            </a:r>
            <a:r>
              <a:rPr lang="zh-CN" altLang="en-US" sz="3200">
                <a:solidFill>
                  <a:srgbClr val="0000FF"/>
                </a:solidFill>
                <a:latin typeface="Arial" panose="020B0604020202020204" pitchFamily="34" charset="0"/>
                <a:ea typeface="黑体" panose="02010609060101010101" pitchFamily="49" charset="-122"/>
              </a:rPr>
              <a:t>、软件复杂性的度量方法</a:t>
            </a:r>
          </a:p>
        </p:txBody>
      </p:sp>
      <p:sp>
        <p:nvSpPr>
          <p:cNvPr id="6" name="Rectangle 3">
            <a:extLst>
              <a:ext uri="{FF2B5EF4-FFF2-40B4-BE49-F238E27FC236}">
                <a16:creationId xmlns:a16="http://schemas.microsoft.com/office/drawing/2014/main" id="{15D04A1A-A665-4996-B81F-C15F9F64BE0C}"/>
              </a:ext>
            </a:extLst>
          </p:cNvPr>
          <p:cNvSpPr txBox="1">
            <a:spLocks noChangeArrowheads="1"/>
          </p:cNvSpPr>
          <p:nvPr/>
        </p:nvSpPr>
        <p:spPr>
          <a:xfrm>
            <a:off x="1967097" y="4557406"/>
            <a:ext cx="7626350" cy="435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80000"/>
              </a:lnSpc>
              <a:buFont typeface="Arial" panose="020B0604020202020204" pitchFamily="34" charset="0"/>
              <a:buNone/>
            </a:pPr>
            <a:r>
              <a:rPr lang="en-US" altLang="zh-CN" sz="2400"/>
              <a:t>2.2  McCabe</a:t>
            </a:r>
            <a:r>
              <a:rPr lang="zh-CN" altLang="en-US" sz="2400"/>
              <a:t>度量法</a:t>
            </a:r>
          </a:p>
          <a:p>
            <a:pPr marL="533400" indent="-533400"/>
            <a:r>
              <a:rPr lang="zh-CN" altLang="en-US" sz="2400">
                <a:solidFill>
                  <a:srgbClr val="0033CC"/>
                </a:solidFill>
              </a:rPr>
              <a:t>程序图仅描述程序内部的控制流程，完全不表现对数据的具体操作分支和循环的具体条件。因此，它往往把一个简单的</a:t>
            </a:r>
            <a:r>
              <a:rPr lang="en-US" altLang="zh-CN" sz="2400">
                <a:solidFill>
                  <a:srgbClr val="0033CC"/>
                </a:solidFill>
              </a:rPr>
              <a:t>IF</a:t>
            </a:r>
            <a:r>
              <a:rPr lang="zh-CN" altLang="en-US" sz="2400">
                <a:solidFill>
                  <a:srgbClr val="0033CC"/>
                </a:solidFill>
              </a:rPr>
              <a:t>语句与循环语句的复杂性看成是一样的，把嵌套的</a:t>
            </a:r>
            <a:r>
              <a:rPr lang="en-US" altLang="zh-CN" sz="2400">
                <a:solidFill>
                  <a:srgbClr val="0033CC"/>
                </a:solidFill>
              </a:rPr>
              <a:t>IF</a:t>
            </a:r>
            <a:r>
              <a:rPr lang="zh-CN" altLang="en-US" sz="2400">
                <a:solidFill>
                  <a:srgbClr val="0033CC"/>
                </a:solidFill>
              </a:rPr>
              <a:t>语句与</a:t>
            </a:r>
            <a:r>
              <a:rPr lang="en-US" altLang="zh-CN" sz="2400">
                <a:solidFill>
                  <a:srgbClr val="0033CC"/>
                </a:solidFill>
              </a:rPr>
              <a:t>CASE</a:t>
            </a:r>
            <a:r>
              <a:rPr lang="zh-CN" altLang="en-US" sz="2400">
                <a:solidFill>
                  <a:srgbClr val="0033CC"/>
                </a:solidFill>
              </a:rPr>
              <a:t>的复杂性看成是一样的。如图</a:t>
            </a:r>
            <a:endParaRPr lang="zh-CN" altLang="en-US" sz="2400" dirty="0">
              <a:solidFill>
                <a:srgbClr val="0033CC"/>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2179">
                                            <p:txEl>
                                              <p:pRg st="1" end="1"/>
                                            </p:txEl>
                                          </p:spTgt>
                                        </p:tgtEl>
                                        <p:attrNameLst>
                                          <p:attrName>style.visibility</p:attrName>
                                        </p:attrNameLst>
                                      </p:cBhvr>
                                      <p:to>
                                        <p:strVal val="visible"/>
                                      </p:to>
                                    </p:set>
                                    <p:animEffect transition="in" filter="blinds(horizontal)">
                                      <p:cBhvr>
                                        <p:cTn id="7" dur="500"/>
                                        <p:tgtEl>
                                          <p:spTgt spid="1202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2179">
                                            <p:txEl>
                                              <p:pRg st="2" end="2"/>
                                            </p:txEl>
                                          </p:spTgt>
                                        </p:tgtEl>
                                        <p:attrNameLst>
                                          <p:attrName>style.visibility</p:attrName>
                                        </p:attrNameLst>
                                      </p:cBhvr>
                                      <p:to>
                                        <p:strVal val="visible"/>
                                      </p:to>
                                    </p:set>
                                    <p:animEffect transition="in" filter="blinds(horizontal)">
                                      <p:cBhvr>
                                        <p:cTn id="12" dur="500"/>
                                        <p:tgtEl>
                                          <p:spTgt spid="1202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2179">
                                            <p:txEl>
                                              <p:pRg st="3" end="3"/>
                                            </p:txEl>
                                          </p:spTgt>
                                        </p:tgtEl>
                                        <p:attrNameLst>
                                          <p:attrName>style.visibility</p:attrName>
                                        </p:attrNameLst>
                                      </p:cBhvr>
                                      <p:to>
                                        <p:strVal val="visible"/>
                                      </p:to>
                                    </p:set>
                                    <p:animEffect transition="in" filter="blinds(horizontal)">
                                      <p:cBhvr>
                                        <p:cTn id="17" dur="500"/>
                                        <p:tgtEl>
                                          <p:spTgt spid="12021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2179">
                                            <p:txEl>
                                              <p:pRg st="4" end="4"/>
                                            </p:txEl>
                                          </p:spTgt>
                                        </p:tgtEl>
                                        <p:attrNameLst>
                                          <p:attrName>style.visibility</p:attrName>
                                        </p:attrNameLst>
                                      </p:cBhvr>
                                      <p:to>
                                        <p:strVal val="visible"/>
                                      </p:to>
                                    </p:set>
                                    <p:animEffect transition="in" filter="blinds(horizontal)">
                                      <p:cBhvr>
                                        <p:cTn id="22" dur="500"/>
                                        <p:tgtEl>
                                          <p:spTgt spid="1202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6">
            <a:extLst>
              <a:ext uri="{FF2B5EF4-FFF2-40B4-BE49-F238E27FC236}">
                <a16:creationId xmlns:a16="http://schemas.microsoft.com/office/drawing/2014/main" id="{481C866B-917C-4E8D-A8A8-124502FD67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4AD325D2-51C1-409C-A92E-801A0C99D770}" type="slidenum">
              <a:rPr altLang="zh-CN" sz="1400">
                <a:solidFill>
                  <a:schemeClr val="bg2"/>
                </a:solidFill>
              </a:rPr>
              <a:pPr>
                <a:spcBef>
                  <a:spcPct val="0"/>
                </a:spcBef>
                <a:buClrTx/>
                <a:buFontTx/>
                <a:buNone/>
              </a:pPr>
              <a:t>49</a:t>
            </a:fld>
            <a:endParaRPr lang="zh-CN" altLang="zh-CN" sz="1400">
              <a:solidFill>
                <a:schemeClr val="bg2"/>
              </a:solidFill>
            </a:endParaRPr>
          </a:p>
        </p:txBody>
      </p:sp>
      <p:sp>
        <p:nvSpPr>
          <p:cNvPr id="1155074" name="Rectangle 2">
            <a:extLst>
              <a:ext uri="{FF2B5EF4-FFF2-40B4-BE49-F238E27FC236}">
                <a16:creationId xmlns:a16="http://schemas.microsoft.com/office/drawing/2014/main" id="{57061777-2E64-41D7-8A04-09DE1648B7C5}"/>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74756" name="Rectangle 3">
            <a:extLst>
              <a:ext uri="{FF2B5EF4-FFF2-40B4-BE49-F238E27FC236}">
                <a16:creationId xmlns:a16="http://schemas.microsoft.com/office/drawing/2014/main" id="{8B4A6735-3ECA-4651-9595-1E0CC1002F1D}"/>
              </a:ext>
            </a:extLst>
          </p:cNvPr>
          <p:cNvSpPr>
            <a:spLocks noGrp="1" noChangeArrowheads="1"/>
          </p:cNvSpPr>
          <p:nvPr>
            <p:ph type="body" sz="half" idx="1"/>
          </p:nvPr>
        </p:nvSpPr>
        <p:spPr>
          <a:xfrm>
            <a:off x="2100263" y="1592264"/>
            <a:ext cx="7626350" cy="1404937"/>
          </a:xfrm>
        </p:spPr>
        <p:txBody>
          <a:bodyPr/>
          <a:lstStyle/>
          <a:p>
            <a:pPr marL="533400" indent="-533400">
              <a:lnSpc>
                <a:spcPct val="80000"/>
              </a:lnSpc>
              <a:buNone/>
            </a:pPr>
            <a:r>
              <a:rPr lang="en-US" altLang="zh-CN" sz="2400"/>
              <a:t>2.2  McCabe</a:t>
            </a:r>
            <a:r>
              <a:rPr lang="zh-CN" altLang="en-US" sz="2400"/>
              <a:t>度量法</a:t>
            </a:r>
          </a:p>
        </p:txBody>
      </p:sp>
      <p:sp>
        <p:nvSpPr>
          <p:cNvPr id="74757" name="Rectangle 4">
            <a:extLst>
              <a:ext uri="{FF2B5EF4-FFF2-40B4-BE49-F238E27FC236}">
                <a16:creationId xmlns:a16="http://schemas.microsoft.com/office/drawing/2014/main" id="{81F8FA54-D311-43FD-8421-587170EB7F0A}"/>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2</a:t>
            </a:r>
            <a:r>
              <a:rPr lang="zh-CN" altLang="en-US" sz="3200">
                <a:solidFill>
                  <a:srgbClr val="0000FF"/>
                </a:solidFill>
                <a:latin typeface="Arial" panose="020B0604020202020204" pitchFamily="34" charset="0"/>
                <a:ea typeface="黑体" panose="02010609060101010101" pitchFamily="49" charset="-122"/>
              </a:rPr>
              <a:t>、软件复杂性的度量方法</a:t>
            </a:r>
          </a:p>
        </p:txBody>
      </p:sp>
      <p:pic>
        <p:nvPicPr>
          <p:cNvPr id="74758" name="Picture 5" descr="未命名">
            <a:extLst>
              <a:ext uri="{FF2B5EF4-FFF2-40B4-BE49-F238E27FC236}">
                <a16:creationId xmlns:a16="http://schemas.microsoft.com/office/drawing/2014/main" id="{1C7862E1-F9E6-4FC1-B30F-92AAA7D20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4" y="1952626"/>
            <a:ext cx="651668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F5E877A-2AB4-4B93-93E7-E42FDC13DEFD}"/>
              </a:ext>
            </a:extLst>
          </p:cNvPr>
          <p:cNvSpPr>
            <a:spLocks noGrp="1"/>
          </p:cNvSpPr>
          <p:nvPr>
            <p:ph type="sldNum" sz="quarter" idx="12"/>
          </p:nvPr>
        </p:nvSpPr>
        <p:spPr/>
        <p:txBody>
          <a:bodyPr/>
          <a:lstStyle/>
          <a:p>
            <a:r>
              <a:rPr lang="zh-CN" altLang="zh-CN"/>
              <a:t>NO.</a:t>
            </a:r>
            <a:fld id="{4769A11F-CC3B-48AA-A9DF-C0142BD6B422}" type="slidenum">
              <a:rPr lang="zh-CN" altLang="zh-CN"/>
              <a:pPr/>
              <a:t>5</a:t>
            </a:fld>
            <a:endParaRPr lang="zh-CN" altLang="zh-CN"/>
          </a:p>
        </p:txBody>
      </p:sp>
      <p:sp>
        <p:nvSpPr>
          <p:cNvPr id="21506" name="Rectangle 2">
            <a:extLst>
              <a:ext uri="{FF2B5EF4-FFF2-40B4-BE49-F238E27FC236}">
                <a16:creationId xmlns:a16="http://schemas.microsoft.com/office/drawing/2014/main" id="{E0EBC581-1C72-46A4-9BE1-A2986C3C8EC6}"/>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1507" name="Rectangle 3">
            <a:extLst>
              <a:ext uri="{FF2B5EF4-FFF2-40B4-BE49-F238E27FC236}">
                <a16:creationId xmlns:a16="http://schemas.microsoft.com/office/drawing/2014/main" id="{CF8C254B-12ED-4681-8804-34E6ADFE4D9A}"/>
              </a:ext>
            </a:extLst>
          </p:cNvPr>
          <p:cNvSpPr>
            <a:spLocks noGrp="1" noChangeArrowheads="1"/>
          </p:cNvSpPr>
          <p:nvPr>
            <p:ph idx="1"/>
          </p:nvPr>
        </p:nvSpPr>
        <p:spPr>
          <a:xfrm>
            <a:off x="1811338" y="1304925"/>
            <a:ext cx="7772400" cy="4114800"/>
          </a:xfrm>
        </p:spPr>
        <p:txBody>
          <a:bodyPr/>
          <a:lstStyle/>
          <a:p>
            <a:r>
              <a:rPr lang="zh-CN" altLang="zh-CN"/>
              <a:t>对软件需求的故意偏离</a:t>
            </a:r>
          </a:p>
        </p:txBody>
      </p:sp>
      <p:sp>
        <p:nvSpPr>
          <p:cNvPr id="21508" name="Rectangle 4">
            <a:extLst>
              <a:ext uri="{FF2B5EF4-FFF2-40B4-BE49-F238E27FC236}">
                <a16:creationId xmlns:a16="http://schemas.microsoft.com/office/drawing/2014/main" id="{038F0323-0E9C-4299-BDEF-2651D3782594}"/>
              </a:ext>
            </a:extLst>
          </p:cNvPr>
          <p:cNvSpPr>
            <a:spLocks noChangeArrowheads="1"/>
          </p:cNvSpPr>
          <p:nvPr/>
        </p:nvSpPr>
        <p:spPr bwMode="auto">
          <a:xfrm>
            <a:off x="2387601" y="2168525"/>
            <a:ext cx="7921625" cy="2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直接重用以前的模块，却没有对所有新需求进行足够的分析。</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由于时间或经费紧张，故意删去部分需要的功能</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开发者提出的未经批准的软件改进，引入的时候未得到客户的批准。</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6">
            <a:extLst>
              <a:ext uri="{FF2B5EF4-FFF2-40B4-BE49-F238E27FC236}">
                <a16:creationId xmlns:a16="http://schemas.microsoft.com/office/drawing/2014/main" id="{055BDF94-6DF3-4C65-9B84-7EA2405547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4B283270-AE45-4F47-A8E1-D4B6B9315A1E}" type="slidenum">
              <a:rPr altLang="zh-CN" sz="1400">
                <a:solidFill>
                  <a:schemeClr val="bg2"/>
                </a:solidFill>
              </a:rPr>
              <a:pPr>
                <a:spcBef>
                  <a:spcPct val="0"/>
                </a:spcBef>
                <a:buClrTx/>
                <a:buFontTx/>
                <a:buNone/>
              </a:pPr>
              <a:t>50</a:t>
            </a:fld>
            <a:endParaRPr lang="zh-CN" altLang="zh-CN" sz="1400">
              <a:solidFill>
                <a:schemeClr val="bg2"/>
              </a:solidFill>
            </a:endParaRPr>
          </a:p>
        </p:txBody>
      </p:sp>
      <p:sp>
        <p:nvSpPr>
          <p:cNvPr id="1157122" name="Rectangle 2">
            <a:extLst>
              <a:ext uri="{FF2B5EF4-FFF2-40B4-BE49-F238E27FC236}">
                <a16:creationId xmlns:a16="http://schemas.microsoft.com/office/drawing/2014/main" id="{AA583A45-AF51-4C31-8115-469CF609F273}"/>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1157123" name="Rectangle 3">
            <a:extLst>
              <a:ext uri="{FF2B5EF4-FFF2-40B4-BE49-F238E27FC236}">
                <a16:creationId xmlns:a16="http://schemas.microsoft.com/office/drawing/2014/main" id="{CDB2CC2C-A216-4AA6-AF15-75316B614E8C}"/>
              </a:ext>
            </a:extLst>
          </p:cNvPr>
          <p:cNvSpPr>
            <a:spLocks noGrp="1" noChangeArrowheads="1"/>
          </p:cNvSpPr>
          <p:nvPr>
            <p:ph type="body" sz="half" idx="1"/>
          </p:nvPr>
        </p:nvSpPr>
        <p:spPr>
          <a:xfrm>
            <a:off x="2100263" y="1592264"/>
            <a:ext cx="7626350" cy="4429123"/>
          </a:xfrm>
        </p:spPr>
        <p:txBody>
          <a:bodyPr>
            <a:normAutofit fontScale="92500" lnSpcReduction="10000"/>
          </a:bodyPr>
          <a:lstStyle/>
          <a:p>
            <a:pPr marL="533400" indent="-533400">
              <a:lnSpc>
                <a:spcPct val="80000"/>
              </a:lnSpc>
              <a:buNone/>
            </a:pPr>
            <a:r>
              <a:rPr lang="en-US" altLang="zh-CN" sz="2400" dirty="0"/>
              <a:t>2.2  McCabe</a:t>
            </a:r>
            <a:r>
              <a:rPr lang="zh-CN" altLang="en-US" sz="2400" dirty="0"/>
              <a:t>度量法</a:t>
            </a:r>
          </a:p>
          <a:p>
            <a:pPr marL="533400" indent="-533400">
              <a:lnSpc>
                <a:spcPct val="80000"/>
              </a:lnSpc>
            </a:pPr>
            <a:r>
              <a:rPr lang="zh-CN" altLang="en-US" sz="2400" dirty="0">
                <a:solidFill>
                  <a:srgbClr val="0033CC"/>
                </a:solidFill>
              </a:rPr>
              <a:t>根据图论，在一个强连通的有向图</a:t>
            </a:r>
            <a:r>
              <a:rPr lang="en-US" altLang="zh-CN" sz="2400" dirty="0">
                <a:solidFill>
                  <a:srgbClr val="0033CC"/>
                </a:solidFill>
              </a:rPr>
              <a:t>G</a:t>
            </a:r>
            <a:r>
              <a:rPr lang="zh-CN" altLang="en-US" sz="2400" dirty="0">
                <a:solidFill>
                  <a:srgbClr val="0033CC"/>
                </a:solidFill>
              </a:rPr>
              <a:t>中，环的个数</a:t>
            </a:r>
            <a:r>
              <a:rPr lang="en-US" altLang="zh-CN" sz="2400" dirty="0">
                <a:solidFill>
                  <a:srgbClr val="0033CC"/>
                </a:solidFill>
              </a:rPr>
              <a:t>V(G)</a:t>
            </a:r>
            <a:r>
              <a:rPr lang="zh-CN" altLang="en-US" sz="2400" dirty="0">
                <a:solidFill>
                  <a:srgbClr val="0033CC"/>
                </a:solidFill>
              </a:rPr>
              <a:t>由以下公式给出：</a:t>
            </a:r>
          </a:p>
          <a:p>
            <a:pPr marL="533400" indent="-533400">
              <a:lnSpc>
                <a:spcPct val="80000"/>
              </a:lnSpc>
            </a:pPr>
            <a:r>
              <a:rPr lang="zh-CN" altLang="en-US" sz="2400" dirty="0">
                <a:solidFill>
                  <a:srgbClr val="0033CC"/>
                </a:solidFill>
              </a:rPr>
              <a:t>                     </a:t>
            </a:r>
            <a:r>
              <a:rPr lang="en-US" altLang="zh-CN" sz="2400" dirty="0">
                <a:solidFill>
                  <a:srgbClr val="006600"/>
                </a:solidFill>
              </a:rPr>
              <a:t>V(G)=m-n+2p</a:t>
            </a:r>
          </a:p>
          <a:p>
            <a:pPr marL="533400" indent="-533400">
              <a:lnSpc>
                <a:spcPct val="80000"/>
              </a:lnSpc>
            </a:pPr>
            <a:r>
              <a:rPr lang="zh-CN" altLang="en-US" sz="2400" dirty="0">
                <a:solidFill>
                  <a:srgbClr val="0033CC"/>
                </a:solidFill>
              </a:rPr>
              <a:t>其中，</a:t>
            </a:r>
          </a:p>
          <a:p>
            <a:pPr marL="1423988" lvl="1" indent="-533400">
              <a:lnSpc>
                <a:spcPct val="80000"/>
              </a:lnSpc>
            </a:pPr>
            <a:r>
              <a:rPr lang="en-US" altLang="zh-CN" dirty="0">
                <a:solidFill>
                  <a:srgbClr val="0033CC"/>
                </a:solidFill>
              </a:rPr>
              <a:t>V(G)</a:t>
            </a:r>
            <a:r>
              <a:rPr lang="zh-CN" altLang="en-US" dirty="0">
                <a:solidFill>
                  <a:srgbClr val="0033CC"/>
                </a:solidFill>
              </a:rPr>
              <a:t>是有向图</a:t>
            </a:r>
            <a:r>
              <a:rPr lang="en-US" altLang="zh-CN" dirty="0">
                <a:solidFill>
                  <a:srgbClr val="0033CC"/>
                </a:solidFill>
              </a:rPr>
              <a:t>G</a:t>
            </a:r>
            <a:r>
              <a:rPr lang="zh-CN" altLang="en-US" dirty="0">
                <a:solidFill>
                  <a:srgbClr val="0033CC"/>
                </a:solidFill>
              </a:rPr>
              <a:t>中环路数</a:t>
            </a:r>
          </a:p>
          <a:p>
            <a:pPr marL="1423988" lvl="1" indent="-533400">
              <a:lnSpc>
                <a:spcPct val="80000"/>
              </a:lnSpc>
            </a:pPr>
            <a:r>
              <a:rPr lang="en-US" altLang="zh-CN" dirty="0">
                <a:solidFill>
                  <a:srgbClr val="0033CC"/>
                </a:solidFill>
              </a:rPr>
              <a:t>m</a:t>
            </a:r>
            <a:r>
              <a:rPr lang="zh-CN" altLang="en-US" dirty="0">
                <a:solidFill>
                  <a:srgbClr val="0033CC"/>
                </a:solidFill>
              </a:rPr>
              <a:t>是图</a:t>
            </a:r>
            <a:r>
              <a:rPr lang="en-US" altLang="zh-CN" dirty="0">
                <a:solidFill>
                  <a:srgbClr val="0033CC"/>
                </a:solidFill>
              </a:rPr>
              <a:t>G</a:t>
            </a:r>
            <a:r>
              <a:rPr lang="zh-CN" altLang="en-US" dirty="0">
                <a:solidFill>
                  <a:srgbClr val="0033CC"/>
                </a:solidFill>
              </a:rPr>
              <a:t>中弧数</a:t>
            </a:r>
          </a:p>
          <a:p>
            <a:pPr marL="1423988" lvl="1" indent="-533400">
              <a:lnSpc>
                <a:spcPct val="80000"/>
              </a:lnSpc>
            </a:pPr>
            <a:r>
              <a:rPr lang="en-US" altLang="zh-CN" dirty="0">
                <a:solidFill>
                  <a:srgbClr val="0033CC"/>
                </a:solidFill>
              </a:rPr>
              <a:t>n</a:t>
            </a:r>
            <a:r>
              <a:rPr lang="zh-CN" altLang="en-US" dirty="0">
                <a:solidFill>
                  <a:srgbClr val="0033CC"/>
                </a:solidFill>
              </a:rPr>
              <a:t>是图</a:t>
            </a:r>
            <a:r>
              <a:rPr lang="en-US" altLang="zh-CN" dirty="0">
                <a:solidFill>
                  <a:srgbClr val="0033CC"/>
                </a:solidFill>
              </a:rPr>
              <a:t>G</a:t>
            </a:r>
            <a:r>
              <a:rPr lang="zh-CN" altLang="en-US" dirty="0">
                <a:solidFill>
                  <a:srgbClr val="0033CC"/>
                </a:solidFill>
              </a:rPr>
              <a:t>中结点数</a:t>
            </a:r>
          </a:p>
          <a:p>
            <a:pPr marL="1423988" lvl="1" indent="-533400">
              <a:lnSpc>
                <a:spcPct val="80000"/>
              </a:lnSpc>
            </a:pPr>
            <a:r>
              <a:rPr lang="en-US" altLang="zh-CN" dirty="0">
                <a:solidFill>
                  <a:srgbClr val="0033CC"/>
                </a:solidFill>
              </a:rPr>
              <a:t>p</a:t>
            </a:r>
            <a:r>
              <a:rPr lang="zh-CN" altLang="en-US" dirty="0">
                <a:solidFill>
                  <a:srgbClr val="0033CC"/>
                </a:solidFill>
              </a:rPr>
              <a:t>是图</a:t>
            </a:r>
            <a:r>
              <a:rPr lang="en-US" altLang="zh-CN" dirty="0">
                <a:solidFill>
                  <a:srgbClr val="0033CC"/>
                </a:solidFill>
              </a:rPr>
              <a:t>G</a:t>
            </a:r>
            <a:r>
              <a:rPr lang="zh-CN" altLang="en-US" dirty="0">
                <a:solidFill>
                  <a:srgbClr val="0033CC"/>
                </a:solidFill>
              </a:rPr>
              <a:t>中强连通分量个数。</a:t>
            </a:r>
          </a:p>
          <a:p>
            <a:pPr marL="533400" indent="-533400">
              <a:lnSpc>
                <a:spcPct val="80000"/>
              </a:lnSpc>
            </a:pPr>
            <a:r>
              <a:rPr lang="zh-CN" altLang="en-US" sz="2400" dirty="0">
                <a:solidFill>
                  <a:srgbClr val="0033CC"/>
                </a:solidFill>
              </a:rPr>
              <a:t>在一个程序中，从程序图的入口点总能到达图中任何一个结点，因此，程序总是连通的，但不是强连通的。为了使图成为强连通图，从图的入口点到出口点加一条用虚线表示的有向边，使图成为强连通图。这样就可以使用上式计算环路复杂性了。</a:t>
            </a:r>
          </a:p>
        </p:txBody>
      </p:sp>
      <p:sp>
        <p:nvSpPr>
          <p:cNvPr id="76805" name="Rectangle 4">
            <a:extLst>
              <a:ext uri="{FF2B5EF4-FFF2-40B4-BE49-F238E27FC236}">
                <a16:creationId xmlns:a16="http://schemas.microsoft.com/office/drawing/2014/main" id="{21F01FEC-66C3-4A2C-8B74-173017B686C0}"/>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2</a:t>
            </a:r>
            <a:r>
              <a:rPr lang="zh-CN" altLang="en-US" sz="3200">
                <a:solidFill>
                  <a:srgbClr val="0000FF"/>
                </a:solidFill>
                <a:latin typeface="Arial" panose="020B0604020202020204" pitchFamily="34" charset="0"/>
                <a:ea typeface="黑体" panose="02010609060101010101" pitchFamily="49" charset="-122"/>
              </a:rPr>
              <a:t>、软件复杂性的度量方法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23">
                                            <p:txEl>
                                              <p:pRg st="8" end="8"/>
                                            </p:txEl>
                                          </p:spTgt>
                                        </p:tgtEl>
                                        <p:attrNameLst>
                                          <p:attrName>style.visibility</p:attrName>
                                        </p:attrNameLst>
                                      </p:cBhvr>
                                      <p:to>
                                        <p:strVal val="visible"/>
                                      </p:to>
                                    </p:set>
                                    <p:animEffect transition="in" filter="blinds(horizontal)">
                                      <p:cBhvr>
                                        <p:cTn id="7" dur="500"/>
                                        <p:tgtEl>
                                          <p:spTgt spid="1157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6">
            <a:extLst>
              <a:ext uri="{FF2B5EF4-FFF2-40B4-BE49-F238E27FC236}">
                <a16:creationId xmlns:a16="http://schemas.microsoft.com/office/drawing/2014/main" id="{5C913A29-CF37-4F7C-B14A-5AF9218605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08C85554-5E08-4A79-B9D3-0BD2BECC255E}" type="slidenum">
              <a:rPr altLang="zh-CN" sz="1400">
                <a:solidFill>
                  <a:schemeClr val="bg2"/>
                </a:solidFill>
              </a:rPr>
              <a:pPr>
                <a:spcBef>
                  <a:spcPct val="0"/>
                </a:spcBef>
                <a:buClrTx/>
                <a:buFontTx/>
                <a:buNone/>
              </a:pPr>
              <a:t>51</a:t>
            </a:fld>
            <a:endParaRPr lang="zh-CN" altLang="zh-CN" sz="1400">
              <a:solidFill>
                <a:schemeClr val="bg2"/>
              </a:solidFill>
            </a:endParaRPr>
          </a:p>
        </p:txBody>
      </p:sp>
      <p:sp>
        <p:nvSpPr>
          <p:cNvPr id="1204226" name="Rectangle 2">
            <a:extLst>
              <a:ext uri="{FF2B5EF4-FFF2-40B4-BE49-F238E27FC236}">
                <a16:creationId xmlns:a16="http://schemas.microsoft.com/office/drawing/2014/main" id="{3A69734F-B90D-4A1F-A0E1-FD98EC3C5A84}"/>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1204227" name="Rectangle 3">
            <a:extLst>
              <a:ext uri="{FF2B5EF4-FFF2-40B4-BE49-F238E27FC236}">
                <a16:creationId xmlns:a16="http://schemas.microsoft.com/office/drawing/2014/main" id="{1038B7A7-A4B4-44DE-81D7-881614790052}"/>
              </a:ext>
            </a:extLst>
          </p:cNvPr>
          <p:cNvSpPr>
            <a:spLocks noGrp="1" noChangeArrowheads="1"/>
          </p:cNvSpPr>
          <p:nvPr>
            <p:ph type="body" sz="half" idx="1"/>
          </p:nvPr>
        </p:nvSpPr>
        <p:spPr>
          <a:xfrm>
            <a:off x="2100263" y="1592264"/>
            <a:ext cx="7626350" cy="4613227"/>
          </a:xfrm>
        </p:spPr>
        <p:txBody>
          <a:bodyPr>
            <a:normAutofit/>
          </a:bodyPr>
          <a:lstStyle/>
          <a:p>
            <a:pPr marL="533400" indent="-533400">
              <a:lnSpc>
                <a:spcPct val="80000"/>
              </a:lnSpc>
              <a:buNone/>
            </a:pPr>
            <a:r>
              <a:rPr lang="en-US" altLang="zh-CN" sz="2400" dirty="0"/>
              <a:t>2.2  McCabe</a:t>
            </a:r>
            <a:r>
              <a:rPr lang="zh-CN" altLang="en-US" sz="2400" dirty="0"/>
              <a:t>度量法</a:t>
            </a:r>
          </a:p>
          <a:p>
            <a:pPr marL="533400" indent="-533400">
              <a:lnSpc>
                <a:spcPct val="80000"/>
              </a:lnSpc>
            </a:pPr>
            <a:r>
              <a:rPr lang="zh-CN" altLang="en-US" sz="2400" dirty="0"/>
              <a:t>以上图为例：其中</a:t>
            </a:r>
          </a:p>
          <a:p>
            <a:pPr marL="1423988" lvl="1" indent="-533400">
              <a:lnSpc>
                <a:spcPct val="80000"/>
              </a:lnSpc>
            </a:pPr>
            <a:r>
              <a:rPr lang="zh-CN" altLang="en-US" sz="2000" dirty="0">
                <a:solidFill>
                  <a:srgbClr val="006600"/>
                </a:solidFill>
              </a:rPr>
              <a:t>结点数</a:t>
            </a:r>
            <a:r>
              <a:rPr lang="en-US" altLang="zh-CN" sz="2000" dirty="0">
                <a:solidFill>
                  <a:srgbClr val="006600"/>
                </a:solidFill>
              </a:rPr>
              <a:t>n=6,</a:t>
            </a:r>
          </a:p>
          <a:p>
            <a:pPr marL="1423988" lvl="1" indent="-533400">
              <a:lnSpc>
                <a:spcPct val="80000"/>
              </a:lnSpc>
            </a:pPr>
            <a:r>
              <a:rPr lang="zh-CN" altLang="en-US" sz="2000" dirty="0">
                <a:solidFill>
                  <a:srgbClr val="006600"/>
                </a:solidFill>
              </a:rPr>
              <a:t>弧数</a:t>
            </a:r>
            <a:r>
              <a:rPr lang="en-US" altLang="zh-CN" sz="2000" dirty="0">
                <a:solidFill>
                  <a:srgbClr val="006600"/>
                </a:solidFill>
              </a:rPr>
              <a:t>m=9</a:t>
            </a:r>
          </a:p>
          <a:p>
            <a:pPr marL="1423988" lvl="1" indent="-533400">
              <a:lnSpc>
                <a:spcPct val="80000"/>
              </a:lnSpc>
            </a:pPr>
            <a:r>
              <a:rPr lang="en-US" altLang="zh-CN" sz="2000" dirty="0">
                <a:solidFill>
                  <a:srgbClr val="006600"/>
                </a:solidFill>
              </a:rPr>
              <a:t>p=1</a:t>
            </a:r>
            <a:r>
              <a:rPr lang="zh-CN" altLang="en-US" sz="2000" dirty="0">
                <a:solidFill>
                  <a:srgbClr val="006600"/>
                </a:solidFill>
              </a:rPr>
              <a:t>，则有</a:t>
            </a:r>
          </a:p>
          <a:p>
            <a:pPr marL="1423988" lvl="1" indent="-533400">
              <a:lnSpc>
                <a:spcPct val="80000"/>
              </a:lnSpc>
            </a:pPr>
            <a:r>
              <a:rPr lang="zh-CN" altLang="en-US" sz="2000" dirty="0">
                <a:solidFill>
                  <a:srgbClr val="006600"/>
                </a:solidFill>
              </a:rPr>
              <a:t> </a:t>
            </a:r>
            <a:r>
              <a:rPr lang="en-US" altLang="zh-CN" sz="2000" dirty="0">
                <a:solidFill>
                  <a:srgbClr val="006600"/>
                </a:solidFill>
              </a:rPr>
              <a:t>V(G)=m-n+2p=9-6+2=5</a:t>
            </a:r>
          </a:p>
          <a:p>
            <a:pPr marL="533400" indent="-533400">
              <a:lnSpc>
                <a:spcPct val="80000"/>
              </a:lnSpc>
            </a:pPr>
            <a:r>
              <a:rPr lang="zh-CN" altLang="en-US" sz="2400" dirty="0">
                <a:solidFill>
                  <a:srgbClr val="0033CC"/>
                </a:solidFill>
              </a:rPr>
              <a:t>即</a:t>
            </a:r>
            <a:r>
              <a:rPr lang="en-US" altLang="zh-CN" sz="2400" dirty="0">
                <a:solidFill>
                  <a:srgbClr val="0033CC"/>
                </a:solidFill>
              </a:rPr>
              <a:t>McCabe</a:t>
            </a:r>
            <a:r>
              <a:rPr lang="zh-CN" altLang="en-US" sz="2400" dirty="0">
                <a:solidFill>
                  <a:srgbClr val="0033CC"/>
                </a:solidFill>
              </a:rPr>
              <a:t>环复杂度度量值为</a:t>
            </a:r>
            <a:r>
              <a:rPr lang="en-US" altLang="zh-CN" sz="2400" dirty="0">
                <a:solidFill>
                  <a:srgbClr val="0033CC"/>
                </a:solidFill>
              </a:rPr>
              <a:t>5</a:t>
            </a:r>
            <a:r>
              <a:rPr lang="zh-CN" altLang="en-US" sz="2400" dirty="0">
                <a:solidFill>
                  <a:srgbClr val="0033CC"/>
                </a:solidFill>
              </a:rPr>
              <a:t>。</a:t>
            </a:r>
          </a:p>
          <a:p>
            <a:pPr marL="533400" indent="-533400">
              <a:lnSpc>
                <a:spcPct val="80000"/>
              </a:lnSpc>
            </a:pPr>
            <a:r>
              <a:rPr lang="zh-CN" altLang="en-US" sz="2400" dirty="0">
                <a:solidFill>
                  <a:srgbClr val="0033CC"/>
                </a:solidFill>
              </a:rPr>
              <a:t>这里选择的</a:t>
            </a:r>
            <a:r>
              <a:rPr lang="en-US" altLang="zh-CN" sz="2400" dirty="0">
                <a:solidFill>
                  <a:srgbClr val="0033CC"/>
                </a:solidFill>
              </a:rPr>
              <a:t>5</a:t>
            </a:r>
            <a:r>
              <a:rPr lang="zh-CN" altLang="en-US" sz="2400" dirty="0">
                <a:solidFill>
                  <a:srgbClr val="0033CC"/>
                </a:solidFill>
              </a:rPr>
              <a:t>个线形无关环路为</a:t>
            </a:r>
            <a:r>
              <a:rPr lang="en-US" altLang="zh-CN" sz="2400" dirty="0">
                <a:solidFill>
                  <a:srgbClr val="0033CC"/>
                </a:solidFill>
              </a:rPr>
              <a:t>(</a:t>
            </a:r>
            <a:r>
              <a:rPr lang="en-US" altLang="zh-CN" sz="2400" dirty="0" err="1">
                <a:solidFill>
                  <a:srgbClr val="0033CC"/>
                </a:solidFill>
              </a:rPr>
              <a:t>abefa</a:t>
            </a:r>
            <a:r>
              <a:rPr lang="en-US" altLang="zh-CN" sz="2400" dirty="0">
                <a:solidFill>
                  <a:srgbClr val="0033CC"/>
                </a:solidFill>
              </a:rPr>
              <a:t>),(</a:t>
            </a:r>
            <a:r>
              <a:rPr lang="en-US" altLang="zh-CN" sz="2400" dirty="0" err="1">
                <a:solidFill>
                  <a:srgbClr val="0033CC"/>
                </a:solidFill>
              </a:rPr>
              <a:t>beb</a:t>
            </a:r>
            <a:r>
              <a:rPr lang="en-US" altLang="zh-CN" sz="2400" dirty="0">
                <a:solidFill>
                  <a:srgbClr val="0033CC"/>
                </a:solidFill>
              </a:rPr>
              <a:t>),(</a:t>
            </a:r>
            <a:r>
              <a:rPr lang="en-US" altLang="zh-CN" sz="2400" dirty="0" err="1">
                <a:solidFill>
                  <a:srgbClr val="0033CC"/>
                </a:solidFill>
              </a:rPr>
              <a:t>abea</a:t>
            </a:r>
            <a:r>
              <a:rPr lang="en-US" altLang="zh-CN" sz="2400" dirty="0">
                <a:solidFill>
                  <a:srgbClr val="0033CC"/>
                </a:solidFill>
              </a:rPr>
              <a:t>),(</a:t>
            </a:r>
            <a:r>
              <a:rPr lang="en-US" altLang="zh-CN" sz="2400" dirty="0" err="1">
                <a:solidFill>
                  <a:srgbClr val="0033CC"/>
                </a:solidFill>
              </a:rPr>
              <a:t>acfa</a:t>
            </a:r>
            <a:r>
              <a:rPr lang="en-US" altLang="zh-CN" sz="2400" dirty="0">
                <a:solidFill>
                  <a:srgbClr val="0033CC"/>
                </a:solidFill>
              </a:rPr>
              <a:t>),(</a:t>
            </a:r>
            <a:r>
              <a:rPr lang="en-US" altLang="zh-CN" sz="2400" dirty="0" err="1">
                <a:solidFill>
                  <a:srgbClr val="0033CC"/>
                </a:solidFill>
              </a:rPr>
              <a:t>abcfa</a:t>
            </a:r>
            <a:r>
              <a:rPr lang="en-US" altLang="zh-CN" sz="2400" dirty="0">
                <a:solidFill>
                  <a:srgbClr val="0033CC"/>
                </a:solidFill>
              </a:rPr>
              <a:t>),</a:t>
            </a:r>
            <a:r>
              <a:rPr lang="zh-CN" altLang="en-US" sz="2400" dirty="0">
                <a:solidFill>
                  <a:srgbClr val="0033CC"/>
                </a:solidFill>
              </a:rPr>
              <a:t>。</a:t>
            </a:r>
          </a:p>
          <a:p>
            <a:pPr marL="533400" indent="-533400">
              <a:lnSpc>
                <a:spcPct val="80000"/>
              </a:lnSpc>
            </a:pPr>
            <a:r>
              <a:rPr lang="zh-CN" altLang="en-US" sz="2400" dirty="0">
                <a:solidFill>
                  <a:srgbClr val="0033CC"/>
                </a:solidFill>
              </a:rPr>
              <a:t>当分支或循环的数目增加时，程序中的环路也随之增加，因此，</a:t>
            </a:r>
            <a:r>
              <a:rPr lang="en-US" altLang="zh-CN" sz="2400" dirty="0">
                <a:solidFill>
                  <a:srgbClr val="0033CC"/>
                </a:solidFill>
              </a:rPr>
              <a:t>McCabe</a:t>
            </a:r>
            <a:r>
              <a:rPr lang="zh-CN" altLang="en-US" sz="2400" dirty="0">
                <a:solidFill>
                  <a:srgbClr val="0033CC"/>
                </a:solidFill>
              </a:rPr>
              <a:t>环复杂度度量值实际上是为软件测试的难易程度提供一个定量度量的方法，同时也间接表示了软件的可靠性。</a:t>
            </a:r>
          </a:p>
        </p:txBody>
      </p:sp>
      <p:sp>
        <p:nvSpPr>
          <p:cNvPr id="78853" name="Rectangle 4">
            <a:extLst>
              <a:ext uri="{FF2B5EF4-FFF2-40B4-BE49-F238E27FC236}">
                <a16:creationId xmlns:a16="http://schemas.microsoft.com/office/drawing/2014/main" id="{57BA9D7E-D6CA-4BD6-9CF0-FF6D350A2F80}"/>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2</a:t>
            </a:r>
            <a:r>
              <a:rPr lang="zh-CN" altLang="en-US" sz="3200">
                <a:solidFill>
                  <a:srgbClr val="0000FF"/>
                </a:solidFill>
                <a:latin typeface="Arial" panose="020B0604020202020204" pitchFamily="34" charset="0"/>
                <a:ea typeface="黑体" panose="02010609060101010101" pitchFamily="49" charset="-122"/>
              </a:rPr>
              <a:t>、软件复杂性的度量方法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4227">
                                            <p:txEl>
                                              <p:pRg st="1" end="1"/>
                                            </p:txEl>
                                          </p:spTgt>
                                        </p:tgtEl>
                                        <p:attrNameLst>
                                          <p:attrName>style.visibility</p:attrName>
                                        </p:attrNameLst>
                                      </p:cBhvr>
                                      <p:to>
                                        <p:strVal val="visible"/>
                                      </p:to>
                                    </p:set>
                                    <p:animEffect transition="in" filter="blinds(horizontal)">
                                      <p:cBhvr>
                                        <p:cTn id="7" dur="500"/>
                                        <p:tgtEl>
                                          <p:spTgt spid="1204227">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4227">
                                            <p:txEl>
                                              <p:pRg st="2" end="2"/>
                                            </p:txEl>
                                          </p:spTgt>
                                        </p:tgtEl>
                                        <p:attrNameLst>
                                          <p:attrName>style.visibility</p:attrName>
                                        </p:attrNameLst>
                                      </p:cBhvr>
                                      <p:to>
                                        <p:strVal val="visible"/>
                                      </p:to>
                                    </p:set>
                                    <p:animEffect transition="in" filter="blinds(horizontal)">
                                      <p:cBhvr>
                                        <p:cTn id="10" dur="500"/>
                                        <p:tgtEl>
                                          <p:spTgt spid="1204227">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04227">
                                            <p:txEl>
                                              <p:pRg st="3" end="3"/>
                                            </p:txEl>
                                          </p:spTgt>
                                        </p:tgtEl>
                                        <p:attrNameLst>
                                          <p:attrName>style.visibility</p:attrName>
                                        </p:attrNameLst>
                                      </p:cBhvr>
                                      <p:to>
                                        <p:strVal val="visible"/>
                                      </p:to>
                                    </p:set>
                                    <p:animEffect transition="in" filter="blinds(horizontal)">
                                      <p:cBhvr>
                                        <p:cTn id="13" dur="500"/>
                                        <p:tgtEl>
                                          <p:spTgt spid="1204227">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04227">
                                            <p:txEl>
                                              <p:pRg st="4" end="4"/>
                                            </p:txEl>
                                          </p:spTgt>
                                        </p:tgtEl>
                                        <p:attrNameLst>
                                          <p:attrName>style.visibility</p:attrName>
                                        </p:attrNameLst>
                                      </p:cBhvr>
                                      <p:to>
                                        <p:strVal val="visible"/>
                                      </p:to>
                                    </p:set>
                                    <p:animEffect transition="in" filter="blinds(horizontal)">
                                      <p:cBhvr>
                                        <p:cTn id="16" dur="500"/>
                                        <p:tgtEl>
                                          <p:spTgt spid="1204227">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04227">
                                            <p:txEl>
                                              <p:pRg st="5" end="5"/>
                                            </p:txEl>
                                          </p:spTgt>
                                        </p:tgtEl>
                                        <p:attrNameLst>
                                          <p:attrName>style.visibility</p:attrName>
                                        </p:attrNameLst>
                                      </p:cBhvr>
                                      <p:to>
                                        <p:strVal val="visible"/>
                                      </p:to>
                                    </p:set>
                                    <p:animEffect transition="in" filter="blinds(horizontal)">
                                      <p:cBhvr>
                                        <p:cTn id="19" dur="500"/>
                                        <p:tgtEl>
                                          <p:spTgt spid="120422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04227">
                                            <p:txEl>
                                              <p:pRg st="6" end="6"/>
                                            </p:txEl>
                                          </p:spTgt>
                                        </p:tgtEl>
                                        <p:attrNameLst>
                                          <p:attrName>style.visibility</p:attrName>
                                        </p:attrNameLst>
                                      </p:cBhvr>
                                      <p:to>
                                        <p:strVal val="visible"/>
                                      </p:to>
                                    </p:set>
                                    <p:animEffect transition="in" filter="blinds(horizontal)">
                                      <p:cBhvr>
                                        <p:cTn id="24" dur="500"/>
                                        <p:tgtEl>
                                          <p:spTgt spid="1204227">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04227">
                                            <p:txEl>
                                              <p:pRg st="7" end="7"/>
                                            </p:txEl>
                                          </p:spTgt>
                                        </p:tgtEl>
                                        <p:attrNameLst>
                                          <p:attrName>style.visibility</p:attrName>
                                        </p:attrNameLst>
                                      </p:cBhvr>
                                      <p:to>
                                        <p:strVal val="visible"/>
                                      </p:to>
                                    </p:set>
                                    <p:animEffect transition="in" filter="blinds(horizontal)">
                                      <p:cBhvr>
                                        <p:cTn id="29" dur="500"/>
                                        <p:tgtEl>
                                          <p:spTgt spid="1204227">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204227">
                                            <p:txEl>
                                              <p:pRg st="8" end="8"/>
                                            </p:txEl>
                                          </p:spTgt>
                                        </p:tgtEl>
                                        <p:attrNameLst>
                                          <p:attrName>style.visibility</p:attrName>
                                        </p:attrNameLst>
                                      </p:cBhvr>
                                      <p:to>
                                        <p:strVal val="visible"/>
                                      </p:to>
                                    </p:set>
                                    <p:animEffect transition="in" filter="blinds(horizontal)">
                                      <p:cBhvr>
                                        <p:cTn id="34" dur="500"/>
                                        <p:tgtEl>
                                          <p:spTgt spid="1204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6">
            <a:extLst>
              <a:ext uri="{FF2B5EF4-FFF2-40B4-BE49-F238E27FC236}">
                <a16:creationId xmlns:a16="http://schemas.microsoft.com/office/drawing/2014/main" id="{72CEE483-34C0-4A21-82AE-9A02845959A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BEA6DA3E-61B7-4BBD-9FB3-B11CD02070FC}" type="slidenum">
              <a:rPr altLang="zh-CN" sz="1400">
                <a:solidFill>
                  <a:schemeClr val="bg2"/>
                </a:solidFill>
              </a:rPr>
              <a:pPr>
                <a:spcBef>
                  <a:spcPct val="0"/>
                </a:spcBef>
                <a:buClrTx/>
                <a:buFontTx/>
                <a:buNone/>
              </a:pPr>
              <a:t>52</a:t>
            </a:fld>
            <a:endParaRPr lang="zh-CN" altLang="zh-CN" sz="1400">
              <a:solidFill>
                <a:schemeClr val="bg2"/>
              </a:solidFill>
            </a:endParaRPr>
          </a:p>
        </p:txBody>
      </p:sp>
      <p:sp>
        <p:nvSpPr>
          <p:cNvPr id="1159170" name="Rectangle 2">
            <a:extLst>
              <a:ext uri="{FF2B5EF4-FFF2-40B4-BE49-F238E27FC236}">
                <a16:creationId xmlns:a16="http://schemas.microsoft.com/office/drawing/2014/main" id="{4D9129B6-2AF1-44B8-9EB6-0E22121DB09A}"/>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1159171" name="Rectangle 3">
            <a:extLst>
              <a:ext uri="{FF2B5EF4-FFF2-40B4-BE49-F238E27FC236}">
                <a16:creationId xmlns:a16="http://schemas.microsoft.com/office/drawing/2014/main" id="{A1C67368-4F24-4A08-A9B0-345CC6946673}"/>
              </a:ext>
            </a:extLst>
          </p:cNvPr>
          <p:cNvSpPr>
            <a:spLocks noGrp="1" noChangeArrowheads="1"/>
          </p:cNvSpPr>
          <p:nvPr>
            <p:ph type="body" sz="half" idx="1"/>
          </p:nvPr>
        </p:nvSpPr>
        <p:spPr>
          <a:xfrm>
            <a:off x="2100263" y="1592264"/>
            <a:ext cx="7626350" cy="4710882"/>
          </a:xfrm>
        </p:spPr>
        <p:txBody>
          <a:bodyPr>
            <a:normAutofit/>
          </a:bodyPr>
          <a:lstStyle/>
          <a:p>
            <a:pPr marL="533400" indent="-533400">
              <a:spcBef>
                <a:spcPct val="0"/>
              </a:spcBef>
              <a:buNone/>
            </a:pPr>
            <a:r>
              <a:rPr lang="en-US" altLang="zh-CN" sz="2400" dirty="0"/>
              <a:t>2.2  McCabe</a:t>
            </a:r>
            <a:r>
              <a:rPr lang="zh-CN" altLang="en-US" sz="2400" dirty="0"/>
              <a:t>度量法</a:t>
            </a:r>
          </a:p>
          <a:p>
            <a:pPr marL="533400" indent="-533400">
              <a:spcBef>
                <a:spcPct val="0"/>
              </a:spcBef>
              <a:buNone/>
            </a:pPr>
            <a:r>
              <a:rPr lang="zh-CN" altLang="en-US" sz="2400" dirty="0"/>
              <a:t>利用</a:t>
            </a:r>
            <a:r>
              <a:rPr lang="en-US" altLang="zh-CN" sz="2400" dirty="0"/>
              <a:t>McCabe</a:t>
            </a:r>
            <a:r>
              <a:rPr lang="zh-CN" altLang="en-US" sz="2400" dirty="0"/>
              <a:t>环复杂度度量值时，有几点说明。</a:t>
            </a:r>
          </a:p>
          <a:p>
            <a:pPr marL="533400" indent="-533400">
              <a:spcBef>
                <a:spcPct val="0"/>
              </a:spcBef>
              <a:buFontTx/>
              <a:buChar char="•"/>
            </a:pPr>
            <a:r>
              <a:rPr lang="zh-CN" altLang="en-US" sz="2400" dirty="0">
                <a:solidFill>
                  <a:schemeClr val="hlink"/>
                </a:solidFill>
              </a:rPr>
              <a:t>（</a:t>
            </a:r>
            <a:r>
              <a:rPr lang="en-US" altLang="zh-CN" sz="2400" dirty="0">
                <a:solidFill>
                  <a:schemeClr val="hlink"/>
                </a:solidFill>
              </a:rPr>
              <a:t>1</a:t>
            </a:r>
            <a:r>
              <a:rPr lang="zh-CN" altLang="en-US" sz="2400" dirty="0">
                <a:solidFill>
                  <a:schemeClr val="hlink"/>
                </a:solidFill>
              </a:rPr>
              <a:t>）</a:t>
            </a:r>
            <a:r>
              <a:rPr lang="zh-CN" altLang="en-US" sz="2400" dirty="0">
                <a:solidFill>
                  <a:srgbClr val="0033CC"/>
                </a:solidFill>
              </a:rPr>
              <a:t> 环路复杂度取决于程序控制结构的复杂度。当程序中条件控制的分支数目或循环数目时其复杂度也增加。环路复杂度与程序中覆盖的路径条数有关。</a:t>
            </a:r>
          </a:p>
          <a:p>
            <a:pPr marL="533400" indent="-533400">
              <a:spcBef>
                <a:spcPct val="0"/>
              </a:spcBef>
              <a:buFontTx/>
              <a:buChar char="•"/>
            </a:pPr>
            <a:r>
              <a:rPr lang="zh-CN" altLang="en-US" sz="2400" dirty="0">
                <a:solidFill>
                  <a:schemeClr val="hlink"/>
                </a:solidFill>
              </a:rPr>
              <a:t>（</a:t>
            </a:r>
            <a:r>
              <a:rPr lang="en-US" altLang="zh-CN" sz="2400" dirty="0">
                <a:solidFill>
                  <a:schemeClr val="hlink"/>
                </a:solidFill>
              </a:rPr>
              <a:t>2</a:t>
            </a:r>
            <a:r>
              <a:rPr lang="zh-CN" altLang="en-US" sz="2400" dirty="0">
                <a:solidFill>
                  <a:schemeClr val="hlink"/>
                </a:solidFill>
              </a:rPr>
              <a:t>）</a:t>
            </a:r>
            <a:r>
              <a:rPr lang="zh-CN" altLang="en-US" sz="2400" dirty="0">
                <a:solidFill>
                  <a:srgbClr val="0033CC"/>
                </a:solidFill>
              </a:rPr>
              <a:t> 环路复杂度是可增加的。例如，模块</a:t>
            </a:r>
            <a:r>
              <a:rPr lang="en-US" altLang="zh-CN" sz="2400" dirty="0">
                <a:solidFill>
                  <a:srgbClr val="0033CC"/>
                </a:solidFill>
              </a:rPr>
              <a:t>A</a:t>
            </a:r>
            <a:r>
              <a:rPr lang="zh-CN" altLang="en-US" sz="2400" dirty="0">
                <a:solidFill>
                  <a:srgbClr val="0033CC"/>
                </a:solidFill>
              </a:rPr>
              <a:t>的复杂度为</a:t>
            </a:r>
            <a:r>
              <a:rPr lang="en-US" altLang="zh-CN" sz="2400" dirty="0">
                <a:solidFill>
                  <a:srgbClr val="0033CC"/>
                </a:solidFill>
              </a:rPr>
              <a:t>3</a:t>
            </a:r>
            <a:r>
              <a:rPr lang="zh-CN" altLang="en-US" sz="2400" dirty="0">
                <a:solidFill>
                  <a:srgbClr val="0033CC"/>
                </a:solidFill>
              </a:rPr>
              <a:t>，模块</a:t>
            </a:r>
            <a:r>
              <a:rPr lang="en-US" altLang="zh-CN" sz="2400" dirty="0">
                <a:solidFill>
                  <a:srgbClr val="0033CC"/>
                </a:solidFill>
              </a:rPr>
              <a:t>B</a:t>
            </a:r>
            <a:r>
              <a:rPr lang="zh-CN" altLang="en-US" sz="2400" dirty="0">
                <a:solidFill>
                  <a:srgbClr val="0033CC"/>
                </a:solidFill>
              </a:rPr>
              <a:t>的复杂度为</a:t>
            </a:r>
            <a:r>
              <a:rPr lang="en-US" altLang="zh-CN" sz="2400" dirty="0">
                <a:solidFill>
                  <a:srgbClr val="0033CC"/>
                </a:solidFill>
              </a:rPr>
              <a:t>4</a:t>
            </a:r>
            <a:r>
              <a:rPr lang="zh-CN" altLang="en-US" sz="2400" dirty="0">
                <a:solidFill>
                  <a:srgbClr val="0033CC"/>
                </a:solidFill>
              </a:rPr>
              <a:t>，则模块</a:t>
            </a:r>
            <a:r>
              <a:rPr lang="en-US" altLang="zh-CN" sz="2400" dirty="0">
                <a:solidFill>
                  <a:srgbClr val="0033CC"/>
                </a:solidFill>
              </a:rPr>
              <a:t>A</a:t>
            </a:r>
            <a:r>
              <a:rPr lang="zh-CN" altLang="en-US" sz="2400" dirty="0">
                <a:solidFill>
                  <a:srgbClr val="0033CC"/>
                </a:solidFill>
              </a:rPr>
              <a:t>与模块</a:t>
            </a:r>
            <a:r>
              <a:rPr lang="en-US" altLang="zh-CN" sz="2400" dirty="0">
                <a:solidFill>
                  <a:srgbClr val="0033CC"/>
                </a:solidFill>
              </a:rPr>
              <a:t>B</a:t>
            </a:r>
            <a:r>
              <a:rPr lang="zh-CN" altLang="en-US" sz="2400" dirty="0">
                <a:solidFill>
                  <a:srgbClr val="0033CC"/>
                </a:solidFill>
              </a:rPr>
              <a:t>的复杂度是</a:t>
            </a:r>
            <a:r>
              <a:rPr lang="en-US" altLang="zh-CN" sz="2400" dirty="0">
                <a:solidFill>
                  <a:srgbClr val="0033CC"/>
                </a:solidFill>
              </a:rPr>
              <a:t>7</a:t>
            </a:r>
            <a:r>
              <a:rPr lang="zh-CN" altLang="en-US" sz="2400" dirty="0">
                <a:solidFill>
                  <a:srgbClr val="0033CC"/>
                </a:solidFill>
              </a:rPr>
              <a:t>。</a:t>
            </a:r>
          </a:p>
          <a:p>
            <a:pPr marL="533400" indent="-533400">
              <a:spcBef>
                <a:spcPct val="0"/>
              </a:spcBef>
              <a:buFontTx/>
              <a:buChar char="•"/>
            </a:pPr>
            <a:r>
              <a:rPr lang="zh-CN" altLang="en-US" sz="2400" dirty="0">
                <a:solidFill>
                  <a:schemeClr val="hlink"/>
                </a:solidFill>
              </a:rPr>
              <a:t>（</a:t>
            </a:r>
            <a:r>
              <a:rPr lang="en-US" altLang="zh-CN" sz="2400" dirty="0">
                <a:solidFill>
                  <a:schemeClr val="hlink"/>
                </a:solidFill>
              </a:rPr>
              <a:t>3</a:t>
            </a:r>
            <a:r>
              <a:rPr lang="zh-CN" altLang="en-US" sz="2400" dirty="0">
                <a:solidFill>
                  <a:schemeClr val="hlink"/>
                </a:solidFill>
              </a:rPr>
              <a:t>）</a:t>
            </a:r>
            <a:r>
              <a:rPr lang="zh-CN" altLang="en-US" sz="2400" dirty="0">
                <a:solidFill>
                  <a:srgbClr val="0033CC"/>
                </a:solidFill>
              </a:rPr>
              <a:t> </a:t>
            </a:r>
            <a:r>
              <a:rPr lang="en-US" altLang="zh-CN" sz="2400" dirty="0">
                <a:solidFill>
                  <a:srgbClr val="0033CC"/>
                </a:solidFill>
              </a:rPr>
              <a:t>McCabe</a:t>
            </a:r>
            <a:r>
              <a:rPr lang="zh-CN" altLang="en-US" sz="2400" dirty="0">
                <a:solidFill>
                  <a:srgbClr val="0033CC"/>
                </a:solidFill>
              </a:rPr>
              <a:t>建议，对于复杂度超过</a:t>
            </a:r>
            <a:r>
              <a:rPr lang="en-US" altLang="zh-CN" sz="2400" dirty="0">
                <a:solidFill>
                  <a:srgbClr val="0033CC"/>
                </a:solidFill>
              </a:rPr>
              <a:t>10</a:t>
            </a:r>
            <a:r>
              <a:rPr lang="zh-CN" altLang="en-US" sz="2400" dirty="0">
                <a:solidFill>
                  <a:srgbClr val="0033CC"/>
                </a:solidFill>
              </a:rPr>
              <a:t>的程序，应分成几个小程序，以减少程序中的错误。</a:t>
            </a:r>
          </a:p>
        </p:txBody>
      </p:sp>
      <p:sp>
        <p:nvSpPr>
          <p:cNvPr id="80901" name="Rectangle 4">
            <a:extLst>
              <a:ext uri="{FF2B5EF4-FFF2-40B4-BE49-F238E27FC236}">
                <a16:creationId xmlns:a16="http://schemas.microsoft.com/office/drawing/2014/main" id="{FAF30D01-A888-4D1E-AA08-9137A253F3DE}"/>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2</a:t>
            </a:r>
            <a:r>
              <a:rPr lang="zh-CN" altLang="en-US" sz="3200">
                <a:solidFill>
                  <a:srgbClr val="0000FF"/>
                </a:solidFill>
                <a:latin typeface="Arial" panose="020B0604020202020204" pitchFamily="34" charset="0"/>
                <a:ea typeface="黑体" panose="02010609060101010101" pitchFamily="49" charset="-122"/>
              </a:rPr>
              <a:t>、软件复杂性的度量方法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9171">
                                            <p:txEl>
                                              <p:pRg st="2" end="2"/>
                                            </p:txEl>
                                          </p:spTgt>
                                        </p:tgtEl>
                                        <p:attrNameLst>
                                          <p:attrName>style.visibility</p:attrName>
                                        </p:attrNameLst>
                                      </p:cBhvr>
                                      <p:to>
                                        <p:strVal val="visible"/>
                                      </p:to>
                                    </p:set>
                                    <p:animEffect transition="in" filter="blinds(horizontal)">
                                      <p:cBhvr>
                                        <p:cTn id="7" dur="500"/>
                                        <p:tgtEl>
                                          <p:spTgt spid="11591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9171">
                                            <p:txEl>
                                              <p:pRg st="3" end="3"/>
                                            </p:txEl>
                                          </p:spTgt>
                                        </p:tgtEl>
                                        <p:attrNameLst>
                                          <p:attrName>style.visibility</p:attrName>
                                        </p:attrNameLst>
                                      </p:cBhvr>
                                      <p:to>
                                        <p:strVal val="visible"/>
                                      </p:to>
                                    </p:set>
                                    <p:animEffect transition="in" filter="blinds(horizontal)">
                                      <p:cBhvr>
                                        <p:cTn id="12" dur="500"/>
                                        <p:tgtEl>
                                          <p:spTgt spid="11591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59171">
                                            <p:txEl>
                                              <p:pRg st="4" end="4"/>
                                            </p:txEl>
                                          </p:spTgt>
                                        </p:tgtEl>
                                        <p:attrNameLst>
                                          <p:attrName>style.visibility</p:attrName>
                                        </p:attrNameLst>
                                      </p:cBhvr>
                                      <p:to>
                                        <p:strVal val="visible"/>
                                      </p:to>
                                    </p:set>
                                    <p:animEffect transition="in" filter="blinds(horizontal)">
                                      <p:cBhvr>
                                        <p:cTn id="17" dur="500"/>
                                        <p:tgtEl>
                                          <p:spTgt spid="1159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6">
            <a:extLst>
              <a:ext uri="{FF2B5EF4-FFF2-40B4-BE49-F238E27FC236}">
                <a16:creationId xmlns:a16="http://schemas.microsoft.com/office/drawing/2014/main" id="{2B36C14C-05C1-484E-AE3B-C982277252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11B5F6F6-60AB-448B-9FE1-CF038D5ABDB7}" type="slidenum">
              <a:rPr altLang="zh-CN" sz="1400">
                <a:solidFill>
                  <a:schemeClr val="bg2"/>
                </a:solidFill>
              </a:rPr>
              <a:pPr>
                <a:spcBef>
                  <a:spcPct val="0"/>
                </a:spcBef>
                <a:buClrTx/>
                <a:buFontTx/>
                <a:buNone/>
              </a:pPr>
              <a:t>53</a:t>
            </a:fld>
            <a:endParaRPr lang="zh-CN" altLang="zh-CN" sz="1400">
              <a:solidFill>
                <a:schemeClr val="bg2"/>
              </a:solidFill>
            </a:endParaRPr>
          </a:p>
        </p:txBody>
      </p:sp>
      <p:sp>
        <p:nvSpPr>
          <p:cNvPr id="1161218" name="Rectangle 2">
            <a:extLst>
              <a:ext uri="{FF2B5EF4-FFF2-40B4-BE49-F238E27FC236}">
                <a16:creationId xmlns:a16="http://schemas.microsoft.com/office/drawing/2014/main" id="{EA321269-7A64-43DF-87F1-548FA0414225}"/>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1161219" name="Rectangle 3">
            <a:extLst>
              <a:ext uri="{FF2B5EF4-FFF2-40B4-BE49-F238E27FC236}">
                <a16:creationId xmlns:a16="http://schemas.microsoft.com/office/drawing/2014/main" id="{A1D3F99A-537B-4FB4-B1CA-517799034529}"/>
              </a:ext>
            </a:extLst>
          </p:cNvPr>
          <p:cNvSpPr>
            <a:spLocks noGrp="1" noChangeArrowheads="1"/>
          </p:cNvSpPr>
          <p:nvPr>
            <p:ph type="body" sz="half" idx="1"/>
          </p:nvPr>
        </p:nvSpPr>
        <p:spPr>
          <a:xfrm>
            <a:off x="2100263" y="1592264"/>
            <a:ext cx="7626350" cy="4429123"/>
          </a:xfrm>
        </p:spPr>
        <p:txBody>
          <a:bodyPr>
            <a:normAutofit/>
          </a:bodyPr>
          <a:lstStyle/>
          <a:p>
            <a:pPr marL="533400" indent="-533400">
              <a:spcBef>
                <a:spcPct val="0"/>
              </a:spcBef>
              <a:buNone/>
            </a:pPr>
            <a:r>
              <a:rPr lang="en-US" altLang="zh-CN" sz="2400" dirty="0"/>
              <a:t>2.2  McCabe</a:t>
            </a:r>
            <a:r>
              <a:rPr lang="zh-CN" altLang="en-US" sz="2400" dirty="0"/>
              <a:t>度量法</a:t>
            </a:r>
          </a:p>
          <a:p>
            <a:pPr marL="533400" indent="-533400">
              <a:spcBef>
                <a:spcPct val="0"/>
              </a:spcBef>
            </a:pPr>
            <a:r>
              <a:rPr lang="zh-CN" altLang="en-US" sz="2400" dirty="0"/>
              <a:t>（</a:t>
            </a:r>
            <a:r>
              <a:rPr lang="en-US" altLang="zh-CN" sz="2400" dirty="0"/>
              <a:t>4</a:t>
            </a:r>
            <a:r>
              <a:rPr lang="zh-CN" altLang="en-US" sz="2400" dirty="0"/>
              <a:t>） 这种度量的缺点是：</a:t>
            </a:r>
          </a:p>
          <a:p>
            <a:pPr marL="1423988" lvl="1" indent="-533400">
              <a:spcBef>
                <a:spcPct val="0"/>
              </a:spcBef>
              <a:buFont typeface="Wingdings" panose="05000000000000000000" pitchFamily="2" charset="2"/>
              <a:buAutoNum type="circleNumDbPlain"/>
            </a:pPr>
            <a:r>
              <a:rPr lang="zh-CN" altLang="en-US" dirty="0"/>
              <a:t>对于不同种类的控制流的复杂度不能区分。</a:t>
            </a:r>
          </a:p>
          <a:p>
            <a:pPr marL="1423988" lvl="1" indent="-533400">
              <a:spcBef>
                <a:spcPct val="0"/>
              </a:spcBef>
              <a:buFont typeface="Wingdings" panose="05000000000000000000" pitchFamily="2" charset="2"/>
              <a:buAutoNum type="circleNumDbPlain"/>
            </a:pPr>
            <a:r>
              <a:rPr lang="zh-CN" altLang="en-US" dirty="0"/>
              <a:t>简单</a:t>
            </a:r>
            <a:r>
              <a:rPr lang="en-US" altLang="zh-CN" dirty="0"/>
              <a:t>IF</a:t>
            </a:r>
            <a:r>
              <a:rPr lang="zh-CN" altLang="en-US" dirty="0"/>
              <a:t>语句与循环语句的复杂性同等看待。</a:t>
            </a:r>
          </a:p>
          <a:p>
            <a:pPr marL="1423988" lvl="1" indent="-533400">
              <a:spcBef>
                <a:spcPct val="0"/>
              </a:spcBef>
              <a:buFont typeface="Wingdings" panose="05000000000000000000" pitchFamily="2" charset="2"/>
              <a:buAutoNum type="circleNumDbPlain"/>
            </a:pPr>
            <a:r>
              <a:rPr lang="zh-CN" altLang="en-US" dirty="0"/>
              <a:t>嵌套</a:t>
            </a:r>
            <a:r>
              <a:rPr lang="en-US" altLang="zh-CN" dirty="0"/>
              <a:t>IF</a:t>
            </a:r>
            <a:r>
              <a:rPr lang="zh-CN" altLang="en-US" dirty="0"/>
              <a:t>语句与简单</a:t>
            </a:r>
            <a:r>
              <a:rPr lang="en-US" altLang="zh-CN" dirty="0"/>
              <a:t>CASE</a:t>
            </a:r>
            <a:r>
              <a:rPr lang="zh-CN" altLang="en-US" dirty="0"/>
              <a:t>的复杂性是一样的。</a:t>
            </a:r>
          </a:p>
          <a:p>
            <a:pPr marL="1423988" lvl="1" indent="-533400">
              <a:spcBef>
                <a:spcPct val="0"/>
              </a:spcBef>
              <a:buFont typeface="Wingdings" panose="05000000000000000000" pitchFamily="2" charset="2"/>
              <a:buAutoNum type="circleNumDbPlain"/>
            </a:pPr>
            <a:r>
              <a:rPr lang="zh-CN" altLang="en-US" dirty="0"/>
              <a:t>模块间接口当成一个简单分支一样处理。</a:t>
            </a:r>
          </a:p>
          <a:p>
            <a:pPr marL="1423988" lvl="1" indent="-533400">
              <a:spcBef>
                <a:spcPct val="0"/>
              </a:spcBef>
              <a:buFont typeface="Wingdings" panose="05000000000000000000" pitchFamily="2" charset="2"/>
              <a:buAutoNum type="circleNumDbPlain"/>
            </a:pPr>
            <a:r>
              <a:rPr lang="zh-CN" altLang="en-US" dirty="0"/>
              <a:t>一个具有</a:t>
            </a:r>
            <a:r>
              <a:rPr lang="en-US" altLang="zh-CN" dirty="0"/>
              <a:t>1000</a:t>
            </a:r>
            <a:r>
              <a:rPr lang="zh-CN" altLang="en-US" dirty="0"/>
              <a:t>行的顺序程序与一行语句的复杂性相同。</a:t>
            </a:r>
          </a:p>
          <a:p>
            <a:pPr marL="1423988" lvl="1" indent="-533400">
              <a:spcBef>
                <a:spcPct val="0"/>
              </a:spcBef>
              <a:buNone/>
            </a:pPr>
            <a:r>
              <a:rPr lang="zh-CN" altLang="en-US" dirty="0"/>
              <a:t>尽管</a:t>
            </a:r>
            <a:r>
              <a:rPr lang="en-US" altLang="zh-CN" dirty="0"/>
              <a:t>McCabe</a:t>
            </a:r>
            <a:r>
              <a:rPr lang="zh-CN" altLang="en-US" dirty="0"/>
              <a:t>复杂度度量法有许多缺点，但它容易使用，而且在选择方案和估计排错费用等方面都是很有效的。</a:t>
            </a:r>
          </a:p>
          <a:p>
            <a:pPr marL="533400" indent="-533400">
              <a:spcBef>
                <a:spcPct val="0"/>
              </a:spcBef>
              <a:buFont typeface="Wingdings" panose="05000000000000000000" pitchFamily="2" charset="2"/>
              <a:buAutoNum type="circleNumDbPlain"/>
            </a:pPr>
            <a:endParaRPr lang="zh-CN" altLang="en-US" sz="2400" dirty="0"/>
          </a:p>
          <a:p>
            <a:pPr marL="533400" indent="-533400">
              <a:spcBef>
                <a:spcPct val="0"/>
              </a:spcBef>
              <a:buFont typeface="Wingdings" panose="05000000000000000000" pitchFamily="2" charset="2"/>
              <a:buAutoNum type="circleNumDbPlain"/>
            </a:pPr>
            <a:endParaRPr lang="en-US" altLang="zh-CN" sz="2400" dirty="0"/>
          </a:p>
        </p:txBody>
      </p:sp>
      <p:sp>
        <p:nvSpPr>
          <p:cNvPr id="82949" name="Rectangle 4">
            <a:extLst>
              <a:ext uri="{FF2B5EF4-FFF2-40B4-BE49-F238E27FC236}">
                <a16:creationId xmlns:a16="http://schemas.microsoft.com/office/drawing/2014/main" id="{D7C52D4B-248F-42D0-9C1A-97D6D443006F}"/>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2</a:t>
            </a:r>
            <a:r>
              <a:rPr lang="zh-CN" altLang="en-US" sz="3200">
                <a:solidFill>
                  <a:srgbClr val="0000FF"/>
                </a:solidFill>
                <a:latin typeface="Arial" panose="020B0604020202020204" pitchFamily="34" charset="0"/>
                <a:ea typeface="黑体" panose="02010609060101010101" pitchFamily="49" charset="-122"/>
              </a:rPr>
              <a:t>、软件复杂性的度量方法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1219">
                                            <p:txEl>
                                              <p:pRg st="2" end="2"/>
                                            </p:txEl>
                                          </p:spTgt>
                                        </p:tgtEl>
                                        <p:attrNameLst>
                                          <p:attrName>style.visibility</p:attrName>
                                        </p:attrNameLst>
                                      </p:cBhvr>
                                      <p:to>
                                        <p:strVal val="visible"/>
                                      </p:to>
                                    </p:set>
                                    <p:animEffect transition="in" filter="blinds(horizontal)">
                                      <p:cBhvr>
                                        <p:cTn id="7" dur="500"/>
                                        <p:tgtEl>
                                          <p:spTgt spid="1161219">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1219">
                                            <p:txEl>
                                              <p:pRg st="3" end="3"/>
                                            </p:txEl>
                                          </p:spTgt>
                                        </p:tgtEl>
                                        <p:attrNameLst>
                                          <p:attrName>style.visibility</p:attrName>
                                        </p:attrNameLst>
                                      </p:cBhvr>
                                      <p:to>
                                        <p:strVal val="visible"/>
                                      </p:to>
                                    </p:set>
                                    <p:animEffect transition="in" filter="blinds(horizontal)">
                                      <p:cBhvr>
                                        <p:cTn id="10" dur="500"/>
                                        <p:tgtEl>
                                          <p:spTgt spid="1161219">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1219">
                                            <p:txEl>
                                              <p:pRg st="4" end="4"/>
                                            </p:txEl>
                                          </p:spTgt>
                                        </p:tgtEl>
                                        <p:attrNameLst>
                                          <p:attrName>style.visibility</p:attrName>
                                        </p:attrNameLst>
                                      </p:cBhvr>
                                      <p:to>
                                        <p:strVal val="visible"/>
                                      </p:to>
                                    </p:set>
                                    <p:animEffect transition="in" filter="blinds(horizontal)">
                                      <p:cBhvr>
                                        <p:cTn id="13" dur="500"/>
                                        <p:tgtEl>
                                          <p:spTgt spid="1161219">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1219">
                                            <p:txEl>
                                              <p:pRg st="5" end="5"/>
                                            </p:txEl>
                                          </p:spTgt>
                                        </p:tgtEl>
                                        <p:attrNameLst>
                                          <p:attrName>style.visibility</p:attrName>
                                        </p:attrNameLst>
                                      </p:cBhvr>
                                      <p:to>
                                        <p:strVal val="visible"/>
                                      </p:to>
                                    </p:set>
                                    <p:animEffect transition="in" filter="blinds(horizontal)">
                                      <p:cBhvr>
                                        <p:cTn id="16" dur="500"/>
                                        <p:tgtEl>
                                          <p:spTgt spid="1161219">
                                            <p:txEl>
                                              <p:pRg st="5" end="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1219">
                                            <p:txEl>
                                              <p:pRg st="6" end="6"/>
                                            </p:txEl>
                                          </p:spTgt>
                                        </p:tgtEl>
                                        <p:attrNameLst>
                                          <p:attrName>style.visibility</p:attrName>
                                        </p:attrNameLst>
                                      </p:cBhvr>
                                      <p:to>
                                        <p:strVal val="visible"/>
                                      </p:to>
                                    </p:set>
                                    <p:animEffect transition="in" filter="blinds(horizontal)">
                                      <p:cBhvr>
                                        <p:cTn id="19" dur="500"/>
                                        <p:tgtEl>
                                          <p:spTgt spid="1161219">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161219">
                                            <p:txEl>
                                              <p:pRg st="7" end="7"/>
                                            </p:txEl>
                                          </p:spTgt>
                                        </p:tgtEl>
                                        <p:attrNameLst>
                                          <p:attrName>style.visibility</p:attrName>
                                        </p:attrNameLst>
                                      </p:cBhvr>
                                      <p:to>
                                        <p:strVal val="visible"/>
                                      </p:to>
                                    </p:set>
                                    <p:animEffect transition="in" filter="blinds(horizontal)">
                                      <p:cBhvr>
                                        <p:cTn id="24" dur="500"/>
                                        <p:tgtEl>
                                          <p:spTgt spid="1161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a:extLst>
              <a:ext uri="{FF2B5EF4-FFF2-40B4-BE49-F238E27FC236}">
                <a16:creationId xmlns:a16="http://schemas.microsoft.com/office/drawing/2014/main" id="{D7099BA8-BE78-4EA7-B71A-A01289BBF2B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440ACE09-3DD9-4C08-9966-D2501E19CBDA}" type="slidenum">
              <a:rPr altLang="zh-CN" sz="1400">
                <a:solidFill>
                  <a:schemeClr val="bg2"/>
                </a:solidFill>
              </a:rPr>
              <a:pPr>
                <a:spcBef>
                  <a:spcPct val="0"/>
                </a:spcBef>
                <a:buClrTx/>
                <a:buFontTx/>
                <a:buNone/>
              </a:pPr>
              <a:t>54</a:t>
            </a:fld>
            <a:endParaRPr lang="zh-CN" altLang="zh-CN" sz="1400">
              <a:solidFill>
                <a:schemeClr val="bg2"/>
              </a:solidFill>
            </a:endParaRPr>
          </a:p>
        </p:txBody>
      </p:sp>
      <p:sp>
        <p:nvSpPr>
          <p:cNvPr id="1163266" name="Rectangle 2">
            <a:extLst>
              <a:ext uri="{FF2B5EF4-FFF2-40B4-BE49-F238E27FC236}">
                <a16:creationId xmlns:a16="http://schemas.microsoft.com/office/drawing/2014/main" id="{62D0E25A-BD53-434B-BA6E-771565311C93}"/>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84996" name="Rectangle 3">
            <a:extLst>
              <a:ext uri="{FF2B5EF4-FFF2-40B4-BE49-F238E27FC236}">
                <a16:creationId xmlns:a16="http://schemas.microsoft.com/office/drawing/2014/main" id="{9DC831C1-56CD-4E51-A8B7-2482CC6704A3}"/>
              </a:ext>
            </a:extLst>
          </p:cNvPr>
          <p:cNvSpPr>
            <a:spLocks noGrp="1" noChangeArrowheads="1"/>
          </p:cNvSpPr>
          <p:nvPr>
            <p:ph type="body" sz="half" idx="1"/>
          </p:nvPr>
        </p:nvSpPr>
        <p:spPr>
          <a:xfrm>
            <a:off x="2100264" y="1592264"/>
            <a:ext cx="8243887" cy="3911891"/>
          </a:xfrm>
        </p:spPr>
        <p:txBody>
          <a:bodyPr>
            <a:normAutofit fontScale="92500" lnSpcReduction="10000"/>
          </a:bodyPr>
          <a:lstStyle/>
          <a:p>
            <a:pPr marL="533400" indent="-533400">
              <a:buNone/>
            </a:pPr>
            <a:r>
              <a:rPr lang="zh-CN" altLang="en-US" sz="2400" dirty="0">
                <a:latin typeface="宋体" panose="02010600030101010101" pitchFamily="2" charset="-122"/>
              </a:rPr>
              <a:t>软件可靠性是软件在给定的时间间隔及给定的环境条件下，按设计要求，成功地运行程序的概率</a:t>
            </a:r>
            <a:r>
              <a:rPr lang="zh-CN" altLang="en-US" sz="2400" dirty="0">
                <a:solidFill>
                  <a:srgbClr val="0033CC"/>
                </a:solidFill>
                <a:latin typeface="宋体" panose="02010600030101010101" pitchFamily="2" charset="-122"/>
              </a:rPr>
              <a:t>。</a:t>
            </a:r>
          </a:p>
          <a:p>
            <a:pPr marL="533400" indent="-533400">
              <a:buNone/>
            </a:pPr>
            <a:r>
              <a:rPr lang="en-US" altLang="zh-CN" sz="2400" dirty="0">
                <a:latin typeface="宋体" panose="02010600030101010101" pitchFamily="2" charset="-122"/>
              </a:rPr>
              <a:t>3.1</a:t>
            </a:r>
            <a:r>
              <a:rPr lang="zh-CN" altLang="en-US" sz="2400" dirty="0">
                <a:latin typeface="宋体" panose="02010600030101010101" pitchFamily="2" charset="-122"/>
              </a:rPr>
              <a:t>软件的可靠性指标</a:t>
            </a:r>
          </a:p>
          <a:p>
            <a:pPr marL="533400" indent="-533400">
              <a:buNone/>
            </a:pPr>
            <a:r>
              <a:rPr lang="zh-CN" altLang="en-US" sz="2400" dirty="0">
                <a:solidFill>
                  <a:srgbClr val="0033CC"/>
                </a:solidFill>
                <a:latin typeface="宋体" panose="02010600030101010101" pitchFamily="2" charset="-122"/>
              </a:rPr>
              <a:t>软件可靠性与可用性的定量指标，是指能够以数字概念来描述可靠性的数学表达式中所使用的量。</a:t>
            </a:r>
          </a:p>
          <a:p>
            <a:pPr marL="533400" indent="-533400">
              <a:buNone/>
            </a:pPr>
            <a:r>
              <a:rPr lang="zh-CN" altLang="en-US" sz="2400" dirty="0">
                <a:solidFill>
                  <a:srgbClr val="0033CC"/>
                </a:solidFill>
                <a:latin typeface="宋体" panose="02010600030101010101" pitchFamily="2" charset="-122"/>
              </a:rPr>
              <a:t>下面主要讨论常用指标</a:t>
            </a:r>
            <a:r>
              <a:rPr lang="zh-CN" altLang="en-US" sz="2400" dirty="0">
                <a:solidFill>
                  <a:srgbClr val="006600"/>
                </a:solidFill>
                <a:latin typeface="宋体" panose="02010600030101010101" pitchFamily="2" charset="-122"/>
              </a:rPr>
              <a:t>平均失效等待时间</a:t>
            </a:r>
            <a:r>
              <a:rPr lang="zh-CN" altLang="en-US" sz="2400" dirty="0">
                <a:solidFill>
                  <a:srgbClr val="0033CC"/>
                </a:solidFill>
                <a:latin typeface="宋体" panose="02010600030101010101" pitchFamily="2" charset="-122"/>
              </a:rPr>
              <a:t>与</a:t>
            </a:r>
            <a:r>
              <a:rPr lang="zh-CN" altLang="en-US" sz="2400" dirty="0">
                <a:solidFill>
                  <a:srgbClr val="006600"/>
                </a:solidFill>
                <a:latin typeface="宋体" panose="02010600030101010101" pitchFamily="2" charset="-122"/>
              </a:rPr>
              <a:t>平均失效间隔时间</a:t>
            </a:r>
            <a:r>
              <a:rPr lang="zh-CN" altLang="en-US" sz="2400" dirty="0">
                <a:solidFill>
                  <a:srgbClr val="0033CC"/>
                </a:solidFill>
                <a:latin typeface="宋体" panose="02010600030101010101" pitchFamily="2" charset="-122"/>
              </a:rPr>
              <a:t>。</a:t>
            </a:r>
          </a:p>
          <a:p>
            <a:pPr marL="533400" indent="-533400"/>
            <a:r>
              <a:rPr lang="zh-CN" altLang="en-US" sz="2400" dirty="0">
                <a:solidFill>
                  <a:srgbClr val="0033CC"/>
                </a:solidFill>
                <a:latin typeface="宋体" panose="02010600030101010101" pitchFamily="2" charset="-122"/>
              </a:rPr>
              <a:t> </a:t>
            </a:r>
            <a:r>
              <a:rPr lang="en-US" altLang="zh-CN" sz="2400" dirty="0">
                <a:solidFill>
                  <a:srgbClr val="0033CC"/>
                </a:solidFill>
                <a:latin typeface="宋体" panose="02010600030101010101" pitchFamily="2" charset="-122"/>
              </a:rPr>
              <a:t>1.</a:t>
            </a:r>
            <a:r>
              <a:rPr lang="zh-CN" altLang="en-US" sz="2400" dirty="0">
                <a:solidFill>
                  <a:srgbClr val="0033CC"/>
                </a:solidFill>
                <a:latin typeface="宋体" panose="02010600030101010101" pitchFamily="2" charset="-122"/>
              </a:rPr>
              <a:t>平均失效等待时间</a:t>
            </a:r>
            <a:r>
              <a:rPr lang="en-US" altLang="zh-CN" sz="2400" dirty="0">
                <a:solidFill>
                  <a:srgbClr val="0033CC"/>
                </a:solidFill>
                <a:latin typeface="宋体" panose="02010600030101010101" pitchFamily="2" charset="-122"/>
              </a:rPr>
              <a:t>Mean Time To Failure MTTF </a:t>
            </a:r>
            <a:r>
              <a:rPr lang="zh-CN" altLang="en-US" sz="2400" dirty="0">
                <a:solidFill>
                  <a:srgbClr val="0033CC"/>
                </a:solidFill>
                <a:latin typeface="宋体" panose="02010600030101010101" pitchFamily="2" charset="-122"/>
              </a:rPr>
              <a:t>）</a:t>
            </a:r>
          </a:p>
          <a:p>
            <a:pPr marL="533400" indent="-533400">
              <a:buNone/>
            </a:pPr>
            <a:r>
              <a:rPr lang="zh-CN" altLang="en-US" sz="2400" dirty="0">
                <a:solidFill>
                  <a:srgbClr val="0033CC"/>
                </a:solidFill>
                <a:latin typeface="宋体" panose="02010600030101010101" pitchFamily="2" charset="-122"/>
              </a:rPr>
              <a:t>指各失效时间之和的平均数 </a:t>
            </a:r>
          </a:p>
          <a:p>
            <a:pPr marL="533400" indent="-533400"/>
            <a:r>
              <a:rPr lang="zh-CN" altLang="en-US" sz="2400" dirty="0">
                <a:solidFill>
                  <a:srgbClr val="0033CC"/>
                </a:solidFill>
                <a:latin typeface="宋体" panose="02010600030101010101" pitchFamily="2" charset="-122"/>
              </a:rPr>
              <a:t> </a:t>
            </a:r>
            <a:r>
              <a:rPr lang="en-US" altLang="zh-CN" sz="2400" dirty="0">
                <a:solidFill>
                  <a:srgbClr val="0033CC"/>
                </a:solidFill>
                <a:latin typeface="宋体" panose="02010600030101010101" pitchFamily="2" charset="-122"/>
              </a:rPr>
              <a:t>2.</a:t>
            </a:r>
            <a:r>
              <a:rPr lang="zh-CN" altLang="en-US" sz="2400" dirty="0">
                <a:solidFill>
                  <a:srgbClr val="0033CC"/>
                </a:solidFill>
                <a:latin typeface="宋体" panose="02010600030101010101" pitchFamily="2" charset="-122"/>
              </a:rPr>
              <a:t>平均失效间隔时间（</a:t>
            </a:r>
            <a:r>
              <a:rPr lang="en-US" altLang="zh-CN" sz="2400" dirty="0">
                <a:solidFill>
                  <a:srgbClr val="0033CC"/>
                </a:solidFill>
                <a:latin typeface="宋体" panose="02010600030101010101" pitchFamily="2" charset="-122"/>
              </a:rPr>
              <a:t>Mean Time Between Failure  MTBF </a:t>
            </a:r>
            <a:r>
              <a:rPr lang="zh-CN" altLang="en-US" sz="2400" dirty="0">
                <a:solidFill>
                  <a:srgbClr val="0033CC"/>
                </a:solidFill>
                <a:latin typeface="宋体" panose="02010600030101010101" pitchFamily="2" charset="-122"/>
              </a:rPr>
              <a:t>）</a:t>
            </a:r>
          </a:p>
          <a:p>
            <a:pPr marL="533400" indent="-533400">
              <a:buNone/>
            </a:pPr>
            <a:r>
              <a:rPr lang="zh-CN" altLang="en-US" sz="2400" dirty="0">
                <a:solidFill>
                  <a:srgbClr val="0033CC"/>
                </a:solidFill>
                <a:latin typeface="宋体" panose="02010600030101010101" pitchFamily="2" charset="-122"/>
              </a:rPr>
              <a:t>指两次相继失效之间的平均时间。</a:t>
            </a:r>
          </a:p>
          <a:p>
            <a:pPr marL="533400" indent="-533400">
              <a:buNone/>
            </a:pPr>
            <a:endParaRPr lang="en-US" altLang="zh-CN" sz="2400" dirty="0">
              <a:solidFill>
                <a:srgbClr val="0033CC"/>
              </a:solidFill>
              <a:latin typeface="宋体" panose="02010600030101010101" pitchFamily="2" charset="-122"/>
            </a:endParaRPr>
          </a:p>
        </p:txBody>
      </p:sp>
      <p:sp>
        <p:nvSpPr>
          <p:cNvPr id="84997" name="Rectangle 4">
            <a:extLst>
              <a:ext uri="{FF2B5EF4-FFF2-40B4-BE49-F238E27FC236}">
                <a16:creationId xmlns:a16="http://schemas.microsoft.com/office/drawing/2014/main" id="{672A6238-31FD-4CF8-B475-0AF9507818DE}"/>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3</a:t>
            </a:r>
            <a:r>
              <a:rPr lang="zh-CN" altLang="en-US" sz="3200">
                <a:solidFill>
                  <a:srgbClr val="0000FF"/>
                </a:solidFill>
                <a:latin typeface="Arial" panose="020B0604020202020204" pitchFamily="34" charset="0"/>
                <a:ea typeface="黑体" panose="02010609060101010101" pitchFamily="49" charset="-122"/>
              </a:rPr>
              <a:t>、软件的可靠性</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6">
            <a:extLst>
              <a:ext uri="{FF2B5EF4-FFF2-40B4-BE49-F238E27FC236}">
                <a16:creationId xmlns:a16="http://schemas.microsoft.com/office/drawing/2014/main" id="{EE15943B-5945-4150-80F5-CE2FC70F4B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1400">
                <a:solidFill>
                  <a:schemeClr val="bg2"/>
                </a:solidFill>
              </a:rPr>
              <a:t>NO.</a:t>
            </a:r>
            <a:fld id="{748F8B12-0716-45F9-AE70-7C54A205A50A}" type="slidenum">
              <a:rPr altLang="zh-CN" sz="1400">
                <a:solidFill>
                  <a:schemeClr val="bg2"/>
                </a:solidFill>
              </a:rPr>
              <a:pPr>
                <a:spcBef>
                  <a:spcPct val="0"/>
                </a:spcBef>
                <a:buClrTx/>
                <a:buFontTx/>
                <a:buNone/>
              </a:pPr>
              <a:t>55</a:t>
            </a:fld>
            <a:endParaRPr lang="zh-CN" altLang="zh-CN" sz="1400">
              <a:solidFill>
                <a:schemeClr val="bg2"/>
              </a:solidFill>
            </a:endParaRPr>
          </a:p>
        </p:txBody>
      </p:sp>
      <p:sp>
        <p:nvSpPr>
          <p:cNvPr id="1165314" name="Rectangle 2">
            <a:extLst>
              <a:ext uri="{FF2B5EF4-FFF2-40B4-BE49-F238E27FC236}">
                <a16:creationId xmlns:a16="http://schemas.microsoft.com/office/drawing/2014/main" id="{D44D4C6F-19EC-45C5-A91F-B4525913D76B}"/>
              </a:ext>
            </a:extLst>
          </p:cNvPr>
          <p:cNvSpPr>
            <a:spLocks noGrp="1" noChangeArrowheads="1"/>
          </p:cNvSpPr>
          <p:nvPr>
            <p:ph type="title"/>
          </p:nvPr>
        </p:nvSpPr>
        <p:spPr/>
        <p:txBody>
          <a:bodyPr/>
          <a:lstStyle/>
          <a:p>
            <a:pPr eaLnBrk="1" hangingPunct="1">
              <a:defRPr/>
            </a:pPr>
            <a:r>
              <a:rPr kumimoji="1" lang="zh-CN" altLang="en-US" b="1">
                <a:effectLst>
                  <a:outerShdw blurRad="38100" dist="38100" dir="2700000" algn="tl">
                    <a:srgbClr val="C0C0C0"/>
                  </a:outerShdw>
                </a:effectLst>
              </a:rPr>
              <a:t>一、</a:t>
            </a:r>
            <a:r>
              <a:rPr kumimoji="1" lang="zh-CN" altLang="en-US" b="1"/>
              <a:t>复杂性度量与可靠性</a:t>
            </a:r>
            <a:endParaRPr kumimoji="1" lang="zh-CN" altLang="en-US" b="1">
              <a:effectLst>
                <a:outerShdw blurRad="38100" dist="38100" dir="2700000" algn="tl">
                  <a:srgbClr val="C0C0C0"/>
                </a:outerShdw>
              </a:effectLst>
            </a:endParaRPr>
          </a:p>
        </p:txBody>
      </p:sp>
      <p:sp>
        <p:nvSpPr>
          <p:cNvPr id="1165315" name="Rectangle 3">
            <a:extLst>
              <a:ext uri="{FF2B5EF4-FFF2-40B4-BE49-F238E27FC236}">
                <a16:creationId xmlns:a16="http://schemas.microsoft.com/office/drawing/2014/main" id="{F5FB4B7C-7FC8-4095-9E3C-27D5F53CF84A}"/>
              </a:ext>
            </a:extLst>
          </p:cNvPr>
          <p:cNvSpPr>
            <a:spLocks noGrp="1" noChangeArrowheads="1"/>
          </p:cNvSpPr>
          <p:nvPr>
            <p:ph type="body" sz="half" idx="1"/>
          </p:nvPr>
        </p:nvSpPr>
        <p:spPr>
          <a:xfrm>
            <a:off x="2100262" y="1592264"/>
            <a:ext cx="8606207" cy="4429123"/>
          </a:xfrm>
        </p:spPr>
        <p:txBody>
          <a:bodyPr>
            <a:normAutofit/>
          </a:bodyPr>
          <a:lstStyle/>
          <a:p>
            <a:pPr marL="533400" indent="-533400">
              <a:buNone/>
            </a:pPr>
            <a:r>
              <a:rPr lang="en-US" altLang="zh-CN" sz="2400" dirty="0">
                <a:solidFill>
                  <a:srgbClr val="0033CC"/>
                </a:solidFill>
              </a:rPr>
              <a:t>3.2 </a:t>
            </a:r>
            <a:r>
              <a:rPr lang="zh-CN" altLang="en-US" sz="2400" dirty="0">
                <a:solidFill>
                  <a:srgbClr val="0033CC"/>
                </a:solidFill>
              </a:rPr>
              <a:t>软件可靠性模型</a:t>
            </a:r>
          </a:p>
          <a:p>
            <a:pPr marL="533400" indent="-533400"/>
            <a:r>
              <a:rPr lang="zh-CN" altLang="en-US" sz="2400" dirty="0">
                <a:solidFill>
                  <a:srgbClr val="0033CC"/>
                </a:solidFill>
              </a:rPr>
              <a:t>软件可靠性是软件最重要的质量要素之一。</a:t>
            </a:r>
          </a:p>
          <a:p>
            <a:pPr marL="533400" indent="-533400"/>
            <a:r>
              <a:rPr lang="zh-CN" altLang="en-US" sz="2400" dirty="0">
                <a:solidFill>
                  <a:srgbClr val="0033CC"/>
                </a:solidFill>
              </a:rPr>
              <a:t>令</a:t>
            </a:r>
            <a:r>
              <a:rPr lang="en-US" altLang="zh-CN" sz="2400" dirty="0">
                <a:solidFill>
                  <a:srgbClr val="0033CC"/>
                </a:solidFill>
              </a:rPr>
              <a:t>MTTF</a:t>
            </a:r>
            <a:r>
              <a:rPr lang="zh-CN" altLang="en-US" sz="2400" dirty="0">
                <a:solidFill>
                  <a:srgbClr val="0033CC"/>
                </a:solidFill>
              </a:rPr>
              <a:t>是机器的平均无故障时间，</a:t>
            </a:r>
            <a:r>
              <a:rPr lang="en-US" altLang="zh-CN" sz="2400" dirty="0">
                <a:solidFill>
                  <a:srgbClr val="0033CC"/>
                </a:solidFill>
              </a:rPr>
              <a:t>MTTR</a:t>
            </a:r>
            <a:r>
              <a:rPr lang="zh-CN" altLang="en-US" sz="2400" dirty="0">
                <a:solidFill>
                  <a:srgbClr val="0033CC"/>
                </a:solidFill>
              </a:rPr>
              <a:t>是错误的平均修复时间，则机器的稳定可用性可定义为：</a:t>
            </a:r>
            <a:r>
              <a:rPr lang="en-US" altLang="zh-CN" sz="2400" dirty="0">
                <a:solidFill>
                  <a:srgbClr val="0033CC"/>
                </a:solidFill>
              </a:rPr>
              <a:t>A=MTTF/</a:t>
            </a:r>
            <a:r>
              <a:rPr lang="zh-CN" altLang="en-US" sz="2400" dirty="0">
                <a:solidFill>
                  <a:srgbClr val="0033CC"/>
                </a:solidFill>
              </a:rPr>
              <a:t>（</a:t>
            </a:r>
            <a:r>
              <a:rPr lang="en-US" altLang="zh-CN" sz="2400" dirty="0">
                <a:solidFill>
                  <a:srgbClr val="0033CC"/>
                </a:solidFill>
              </a:rPr>
              <a:t>MTTF+MTTR</a:t>
            </a:r>
            <a:r>
              <a:rPr lang="zh-CN" altLang="en-US" sz="2400" dirty="0">
                <a:solidFill>
                  <a:srgbClr val="0033CC"/>
                </a:solidFill>
              </a:rPr>
              <a:t>）</a:t>
            </a:r>
          </a:p>
          <a:p>
            <a:pPr marL="533400" indent="-533400"/>
            <a:r>
              <a:rPr lang="zh-CN" altLang="en-US" sz="2400" dirty="0">
                <a:solidFill>
                  <a:srgbClr val="0033CC"/>
                </a:solidFill>
              </a:rPr>
              <a:t>软件可靠性模型通常分为如下几类：</a:t>
            </a:r>
          </a:p>
          <a:p>
            <a:pPr marL="533400" indent="-533400">
              <a:buClr>
                <a:schemeClr val="hlink"/>
              </a:buClr>
              <a:buFont typeface="Wingdings" panose="05000000000000000000" pitchFamily="2" charset="2"/>
              <a:buAutoNum type="alphaLcPeriod"/>
            </a:pPr>
            <a:r>
              <a:rPr lang="zh-CN" altLang="en-US" sz="2400" dirty="0">
                <a:solidFill>
                  <a:srgbClr val="0033CC"/>
                </a:solidFill>
              </a:rPr>
              <a:t>由硬件可靠性理论导出的模型。</a:t>
            </a:r>
          </a:p>
          <a:p>
            <a:pPr marL="533400" indent="-533400">
              <a:buClr>
                <a:schemeClr val="hlink"/>
              </a:buClr>
              <a:buFont typeface="Wingdings" panose="05000000000000000000" pitchFamily="2" charset="2"/>
              <a:buAutoNum type="alphaLcPeriod"/>
            </a:pPr>
            <a:r>
              <a:rPr lang="zh-CN" altLang="en-US" sz="2400" dirty="0">
                <a:solidFill>
                  <a:srgbClr val="0033CC"/>
                </a:solidFill>
              </a:rPr>
              <a:t>基于程序内部特性的模型。</a:t>
            </a:r>
          </a:p>
          <a:p>
            <a:pPr marL="533400" indent="-533400">
              <a:buClr>
                <a:schemeClr val="hlink"/>
              </a:buClr>
              <a:buFont typeface="Wingdings" panose="05000000000000000000" pitchFamily="2" charset="2"/>
              <a:buAutoNum type="alphaLcPeriod"/>
            </a:pPr>
            <a:r>
              <a:rPr lang="zh-CN" altLang="en-US" sz="2400" dirty="0">
                <a:solidFill>
                  <a:srgbClr val="0033CC"/>
                </a:solidFill>
              </a:rPr>
              <a:t>植入模型。</a:t>
            </a:r>
          </a:p>
          <a:p>
            <a:pPr marL="533400" indent="-533400">
              <a:buClr>
                <a:schemeClr val="hlink"/>
              </a:buClr>
              <a:buFont typeface="Wingdings" panose="05000000000000000000" pitchFamily="2" charset="2"/>
              <a:buAutoNum type="alphaLcPeriod"/>
            </a:pPr>
            <a:endParaRPr lang="en-US" altLang="zh-CN" sz="2400" dirty="0">
              <a:solidFill>
                <a:srgbClr val="0033CC"/>
              </a:solidFill>
            </a:endParaRPr>
          </a:p>
        </p:txBody>
      </p:sp>
      <p:sp>
        <p:nvSpPr>
          <p:cNvPr id="87045" name="Rectangle 4">
            <a:extLst>
              <a:ext uri="{FF2B5EF4-FFF2-40B4-BE49-F238E27FC236}">
                <a16:creationId xmlns:a16="http://schemas.microsoft.com/office/drawing/2014/main" id="{0DE54842-262C-465A-B0FA-C558C100783B}"/>
              </a:ext>
            </a:extLst>
          </p:cNvPr>
          <p:cNvSpPr>
            <a:spLocks noChangeArrowheads="1"/>
          </p:cNvSpPr>
          <p:nvPr/>
        </p:nvSpPr>
        <p:spPr bwMode="auto">
          <a:xfrm>
            <a:off x="2063751" y="836613"/>
            <a:ext cx="6156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1pPr>
            <a:lvl2pPr marL="742950" indent="-28575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2pPr>
            <a:lvl3pPr marL="11430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3pPr>
            <a:lvl4pPr marL="16002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4pPr>
            <a:lvl5pPr marL="2057400" indent="-228600">
              <a:spcBef>
                <a:spcPct val="20000"/>
              </a:spcBef>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sz="2400" b="1">
                <a:solidFill>
                  <a:srgbClr val="0033CC"/>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200">
                <a:solidFill>
                  <a:srgbClr val="0000FF"/>
                </a:solidFill>
                <a:latin typeface="Arial" panose="020B0604020202020204" pitchFamily="34" charset="0"/>
                <a:ea typeface="黑体" panose="02010609060101010101" pitchFamily="49" charset="-122"/>
              </a:rPr>
              <a:t>3</a:t>
            </a:r>
            <a:r>
              <a:rPr lang="zh-CN" altLang="en-US" sz="3200">
                <a:solidFill>
                  <a:srgbClr val="0000FF"/>
                </a:solidFill>
                <a:latin typeface="Arial" panose="020B0604020202020204" pitchFamily="34" charset="0"/>
                <a:ea typeface="黑体" panose="02010609060101010101" pitchFamily="49" charset="-122"/>
              </a:rPr>
              <a:t>、软件的可靠性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5315">
                                            <p:txEl>
                                              <p:pRg st="0" end="0"/>
                                            </p:txEl>
                                          </p:spTgt>
                                        </p:tgtEl>
                                        <p:attrNameLst>
                                          <p:attrName>style.visibility</p:attrName>
                                        </p:attrNameLst>
                                      </p:cBhvr>
                                      <p:to>
                                        <p:strVal val="visible"/>
                                      </p:to>
                                    </p:set>
                                    <p:animEffect transition="in" filter="blinds(horizontal)">
                                      <p:cBhvr>
                                        <p:cTn id="7" dur="500"/>
                                        <p:tgtEl>
                                          <p:spTgt spid="116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5315">
                                            <p:txEl>
                                              <p:pRg st="1" end="1"/>
                                            </p:txEl>
                                          </p:spTgt>
                                        </p:tgtEl>
                                        <p:attrNameLst>
                                          <p:attrName>style.visibility</p:attrName>
                                        </p:attrNameLst>
                                      </p:cBhvr>
                                      <p:to>
                                        <p:strVal val="visible"/>
                                      </p:to>
                                    </p:set>
                                    <p:animEffect transition="in" filter="blinds(horizontal)">
                                      <p:cBhvr>
                                        <p:cTn id="12" dur="500"/>
                                        <p:tgtEl>
                                          <p:spTgt spid="1165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5315">
                                            <p:txEl>
                                              <p:pRg st="2" end="2"/>
                                            </p:txEl>
                                          </p:spTgt>
                                        </p:tgtEl>
                                        <p:attrNameLst>
                                          <p:attrName>style.visibility</p:attrName>
                                        </p:attrNameLst>
                                      </p:cBhvr>
                                      <p:to>
                                        <p:strVal val="visible"/>
                                      </p:to>
                                    </p:set>
                                    <p:animEffect transition="in" filter="blinds(horizontal)">
                                      <p:cBhvr>
                                        <p:cTn id="17" dur="500"/>
                                        <p:tgtEl>
                                          <p:spTgt spid="1165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5315">
                                            <p:txEl>
                                              <p:pRg st="3" end="3"/>
                                            </p:txEl>
                                          </p:spTgt>
                                        </p:tgtEl>
                                        <p:attrNameLst>
                                          <p:attrName>style.visibility</p:attrName>
                                        </p:attrNameLst>
                                      </p:cBhvr>
                                      <p:to>
                                        <p:strVal val="visible"/>
                                      </p:to>
                                    </p:set>
                                    <p:animEffect transition="in" filter="blinds(horizontal)">
                                      <p:cBhvr>
                                        <p:cTn id="22" dur="500"/>
                                        <p:tgtEl>
                                          <p:spTgt spid="1165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5315">
                                            <p:txEl>
                                              <p:pRg st="4" end="4"/>
                                            </p:txEl>
                                          </p:spTgt>
                                        </p:tgtEl>
                                        <p:attrNameLst>
                                          <p:attrName>style.visibility</p:attrName>
                                        </p:attrNameLst>
                                      </p:cBhvr>
                                      <p:to>
                                        <p:strVal val="visible"/>
                                      </p:to>
                                    </p:set>
                                    <p:animEffect transition="in" filter="blinds(horizontal)">
                                      <p:cBhvr>
                                        <p:cTn id="27" dur="500"/>
                                        <p:tgtEl>
                                          <p:spTgt spid="1165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65315">
                                            <p:txEl>
                                              <p:pRg st="5" end="5"/>
                                            </p:txEl>
                                          </p:spTgt>
                                        </p:tgtEl>
                                        <p:attrNameLst>
                                          <p:attrName>style.visibility</p:attrName>
                                        </p:attrNameLst>
                                      </p:cBhvr>
                                      <p:to>
                                        <p:strVal val="visible"/>
                                      </p:to>
                                    </p:set>
                                    <p:animEffect transition="in" filter="blinds(horizontal)">
                                      <p:cBhvr>
                                        <p:cTn id="32" dur="500"/>
                                        <p:tgtEl>
                                          <p:spTgt spid="1165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5315">
                                            <p:txEl>
                                              <p:pRg st="6" end="6"/>
                                            </p:txEl>
                                          </p:spTgt>
                                        </p:tgtEl>
                                        <p:attrNameLst>
                                          <p:attrName>style.visibility</p:attrName>
                                        </p:attrNameLst>
                                      </p:cBhvr>
                                      <p:to>
                                        <p:strVal val="visible"/>
                                      </p:to>
                                    </p:set>
                                    <p:animEffect transition="in" filter="blinds(horizontal)">
                                      <p:cBhvr>
                                        <p:cTn id="37" dur="500"/>
                                        <p:tgtEl>
                                          <p:spTgt spid="1165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7CA4071-659B-4528-ACEB-F2234900E0CC}"/>
              </a:ext>
            </a:extLst>
          </p:cNvPr>
          <p:cNvSpPr>
            <a:spLocks noGrp="1"/>
          </p:cNvSpPr>
          <p:nvPr>
            <p:ph type="sldNum" sz="quarter" idx="12"/>
          </p:nvPr>
        </p:nvSpPr>
        <p:spPr/>
        <p:txBody>
          <a:bodyPr/>
          <a:lstStyle/>
          <a:p>
            <a:r>
              <a:rPr lang="zh-CN" altLang="zh-CN"/>
              <a:t>NO.</a:t>
            </a:r>
            <a:fld id="{9DCA43F1-D3FD-4377-AD4C-E5E704C16773}" type="slidenum">
              <a:rPr lang="zh-CN" altLang="zh-CN"/>
              <a:pPr/>
              <a:t>6</a:t>
            </a:fld>
            <a:endParaRPr lang="zh-CN" altLang="zh-CN"/>
          </a:p>
        </p:txBody>
      </p:sp>
      <p:sp>
        <p:nvSpPr>
          <p:cNvPr id="22530" name="Rectangle 2">
            <a:extLst>
              <a:ext uri="{FF2B5EF4-FFF2-40B4-BE49-F238E27FC236}">
                <a16:creationId xmlns:a16="http://schemas.microsoft.com/office/drawing/2014/main" id="{91C6B6FF-A542-4E18-842F-C70FCE74A033}"/>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2531" name="Rectangle 3">
            <a:extLst>
              <a:ext uri="{FF2B5EF4-FFF2-40B4-BE49-F238E27FC236}">
                <a16:creationId xmlns:a16="http://schemas.microsoft.com/office/drawing/2014/main" id="{5B7798FA-A83E-4D07-996E-2B3287F73638}"/>
              </a:ext>
            </a:extLst>
          </p:cNvPr>
          <p:cNvSpPr>
            <a:spLocks noGrp="1" noChangeArrowheads="1"/>
          </p:cNvSpPr>
          <p:nvPr>
            <p:ph idx="1"/>
          </p:nvPr>
        </p:nvSpPr>
        <p:spPr>
          <a:xfrm>
            <a:off x="1811338" y="1304925"/>
            <a:ext cx="7772400" cy="4114800"/>
          </a:xfrm>
        </p:spPr>
        <p:txBody>
          <a:bodyPr/>
          <a:lstStyle/>
          <a:p>
            <a:r>
              <a:rPr lang="zh-CN" altLang="zh-CN"/>
              <a:t>逻辑设计的错误</a:t>
            </a:r>
          </a:p>
        </p:txBody>
      </p:sp>
      <p:sp>
        <p:nvSpPr>
          <p:cNvPr id="22532" name="Rectangle 4">
            <a:extLst>
              <a:ext uri="{FF2B5EF4-FFF2-40B4-BE49-F238E27FC236}">
                <a16:creationId xmlns:a16="http://schemas.microsoft.com/office/drawing/2014/main" id="{4383F553-2C2C-482C-A3AE-BA21EA42B2FE}"/>
              </a:ext>
            </a:extLst>
          </p:cNvPr>
          <p:cNvSpPr>
            <a:spLocks noChangeArrowheads="1"/>
          </p:cNvSpPr>
          <p:nvPr/>
        </p:nvSpPr>
        <p:spPr bwMode="auto">
          <a:xfrm>
            <a:off x="2387601" y="2168526"/>
            <a:ext cx="7921625"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通过错误的算法表达软件需求的定义</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包括顺序性错误的过程定义</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边界条件的错误定义</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漏掉需要的软件系统状态</a:t>
            </a:r>
          </a:p>
          <a:p>
            <a:pPr>
              <a:spcBef>
                <a:spcPct val="20000"/>
              </a:spcBef>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漏掉定义有关软件系统非法操作的反应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C55B67A-895F-46D2-84F9-72104BD2F69C}"/>
              </a:ext>
            </a:extLst>
          </p:cNvPr>
          <p:cNvSpPr>
            <a:spLocks noGrp="1"/>
          </p:cNvSpPr>
          <p:nvPr>
            <p:ph type="sldNum" sz="quarter" idx="12"/>
          </p:nvPr>
        </p:nvSpPr>
        <p:spPr/>
        <p:txBody>
          <a:bodyPr/>
          <a:lstStyle/>
          <a:p>
            <a:r>
              <a:rPr lang="zh-CN" altLang="zh-CN"/>
              <a:t>NO.</a:t>
            </a:r>
            <a:fld id="{722E42BC-ED4B-4C5F-B3CE-68E5B03ABEBE}" type="slidenum">
              <a:rPr lang="zh-CN" altLang="zh-CN"/>
              <a:pPr/>
              <a:t>7</a:t>
            </a:fld>
            <a:endParaRPr lang="zh-CN" altLang="zh-CN"/>
          </a:p>
        </p:txBody>
      </p:sp>
      <p:sp>
        <p:nvSpPr>
          <p:cNvPr id="23554" name="Rectangle 2">
            <a:extLst>
              <a:ext uri="{FF2B5EF4-FFF2-40B4-BE49-F238E27FC236}">
                <a16:creationId xmlns:a16="http://schemas.microsoft.com/office/drawing/2014/main" id="{40D0329E-4556-403A-BD2E-1C110CEDD51E}"/>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3555" name="Rectangle 3">
            <a:extLst>
              <a:ext uri="{FF2B5EF4-FFF2-40B4-BE49-F238E27FC236}">
                <a16:creationId xmlns:a16="http://schemas.microsoft.com/office/drawing/2014/main" id="{0FAF87AF-8791-4DF9-AD5A-4E4713131D88}"/>
              </a:ext>
            </a:extLst>
          </p:cNvPr>
          <p:cNvSpPr>
            <a:spLocks noGrp="1" noChangeArrowheads="1"/>
          </p:cNvSpPr>
          <p:nvPr>
            <p:ph idx="1"/>
          </p:nvPr>
        </p:nvSpPr>
        <p:spPr>
          <a:xfrm>
            <a:off x="1811338" y="1304925"/>
            <a:ext cx="7772400" cy="4114800"/>
          </a:xfrm>
        </p:spPr>
        <p:txBody>
          <a:bodyPr/>
          <a:lstStyle/>
          <a:p>
            <a:r>
              <a:rPr lang="zh-CN" altLang="zh-CN"/>
              <a:t>编码错误</a:t>
            </a:r>
          </a:p>
        </p:txBody>
      </p:sp>
      <p:sp>
        <p:nvSpPr>
          <p:cNvPr id="23556" name="Rectangle 4">
            <a:extLst>
              <a:ext uri="{FF2B5EF4-FFF2-40B4-BE49-F238E27FC236}">
                <a16:creationId xmlns:a16="http://schemas.microsoft.com/office/drawing/2014/main" id="{0270D853-F55F-458D-BC88-70D4C8A9E41A}"/>
              </a:ext>
            </a:extLst>
          </p:cNvPr>
          <p:cNvSpPr>
            <a:spLocks noChangeArrowheads="1"/>
          </p:cNvSpPr>
          <p:nvPr/>
        </p:nvSpPr>
        <p:spPr bwMode="auto">
          <a:xfrm>
            <a:off x="2387601" y="2168526"/>
            <a:ext cx="79216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错误理解设计文档</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编程语言中的语言性错误</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CASE和其它开发工具的应用错误</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选择错误的数据等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A263534-AFE4-4CC7-AB49-03ACD9392DBD}"/>
              </a:ext>
            </a:extLst>
          </p:cNvPr>
          <p:cNvSpPr>
            <a:spLocks noGrp="1"/>
          </p:cNvSpPr>
          <p:nvPr>
            <p:ph type="sldNum" sz="quarter" idx="12"/>
          </p:nvPr>
        </p:nvSpPr>
        <p:spPr/>
        <p:txBody>
          <a:bodyPr/>
          <a:lstStyle/>
          <a:p>
            <a:r>
              <a:rPr lang="zh-CN" altLang="zh-CN"/>
              <a:t>NO.</a:t>
            </a:r>
            <a:fld id="{115654F7-0702-4333-988E-040BC9E3C808}" type="slidenum">
              <a:rPr lang="zh-CN" altLang="zh-CN"/>
              <a:pPr/>
              <a:t>8</a:t>
            </a:fld>
            <a:endParaRPr lang="zh-CN" altLang="zh-CN"/>
          </a:p>
        </p:txBody>
      </p:sp>
      <p:sp>
        <p:nvSpPr>
          <p:cNvPr id="24578" name="Rectangle 2">
            <a:extLst>
              <a:ext uri="{FF2B5EF4-FFF2-40B4-BE49-F238E27FC236}">
                <a16:creationId xmlns:a16="http://schemas.microsoft.com/office/drawing/2014/main" id="{09CEBD5C-A8D4-4946-88F3-E1D026173D39}"/>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4579" name="Rectangle 3">
            <a:extLst>
              <a:ext uri="{FF2B5EF4-FFF2-40B4-BE49-F238E27FC236}">
                <a16:creationId xmlns:a16="http://schemas.microsoft.com/office/drawing/2014/main" id="{D4313A7F-03DE-4752-8424-7A8766B99180}"/>
              </a:ext>
            </a:extLst>
          </p:cNvPr>
          <p:cNvSpPr>
            <a:spLocks noGrp="1" noChangeArrowheads="1"/>
          </p:cNvSpPr>
          <p:nvPr>
            <p:ph idx="1"/>
          </p:nvPr>
        </p:nvSpPr>
        <p:spPr>
          <a:xfrm>
            <a:off x="1811338" y="1304925"/>
            <a:ext cx="7772400" cy="4114800"/>
          </a:xfrm>
        </p:spPr>
        <p:txBody>
          <a:bodyPr/>
          <a:lstStyle/>
          <a:p>
            <a:r>
              <a:rPr lang="zh-CN" altLang="zh-CN"/>
              <a:t>不符合文档编制和编码规定</a:t>
            </a:r>
          </a:p>
        </p:txBody>
      </p:sp>
      <p:sp>
        <p:nvSpPr>
          <p:cNvPr id="24580" name="Rectangle 4">
            <a:extLst>
              <a:ext uri="{FF2B5EF4-FFF2-40B4-BE49-F238E27FC236}">
                <a16:creationId xmlns:a16="http://schemas.microsoft.com/office/drawing/2014/main" id="{25F21530-9648-4172-9C34-90D4E9C4C59C}"/>
              </a:ext>
            </a:extLst>
          </p:cNvPr>
          <p:cNvSpPr>
            <a:spLocks noChangeArrowheads="1"/>
          </p:cNvSpPr>
          <p:nvPr/>
        </p:nvSpPr>
        <p:spPr bwMode="auto">
          <a:xfrm>
            <a:off x="2387601" y="2168525"/>
            <a:ext cx="79216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由于某种原因替换那些“不规范”组员的人将发现很难完全理解其工作</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设计评审人员将发现难以评审由“不规范”软件开发小组编制的设计</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测试人员将发现更加难以测试这种模块，因此，他们的效率会降低并且会遗漏掉更多未检测到的错误。</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软件的友好性将会降低。用户在使用的过程中可能会发现更多的“bug”，因此，会增加软件维护的成本和难度</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3C5214E-D80E-4FD0-AAD5-260809030561}"/>
              </a:ext>
            </a:extLst>
          </p:cNvPr>
          <p:cNvSpPr>
            <a:spLocks noGrp="1"/>
          </p:cNvSpPr>
          <p:nvPr>
            <p:ph type="sldNum" sz="quarter" idx="12"/>
          </p:nvPr>
        </p:nvSpPr>
        <p:spPr/>
        <p:txBody>
          <a:bodyPr/>
          <a:lstStyle/>
          <a:p>
            <a:r>
              <a:rPr lang="zh-CN" altLang="zh-CN"/>
              <a:t>NO.</a:t>
            </a:r>
            <a:fld id="{B8DF12FD-D4F9-4EF6-BADB-36EB0D620A2B}" type="slidenum">
              <a:rPr lang="zh-CN" altLang="zh-CN"/>
              <a:pPr/>
              <a:t>9</a:t>
            </a:fld>
            <a:endParaRPr lang="zh-CN" altLang="zh-CN"/>
          </a:p>
        </p:txBody>
      </p:sp>
      <p:sp>
        <p:nvSpPr>
          <p:cNvPr id="25602" name="Rectangle 2">
            <a:extLst>
              <a:ext uri="{FF2B5EF4-FFF2-40B4-BE49-F238E27FC236}">
                <a16:creationId xmlns:a16="http://schemas.microsoft.com/office/drawing/2014/main" id="{FB24795A-A196-403C-B714-463DF1D2B5D4}"/>
              </a:ext>
            </a:extLst>
          </p:cNvPr>
          <p:cNvSpPr>
            <a:spLocks noGrp="1" noChangeArrowheads="1"/>
          </p:cNvSpPr>
          <p:nvPr>
            <p:ph type="title"/>
          </p:nvPr>
        </p:nvSpPr>
        <p:spPr/>
        <p:txBody>
          <a:bodyPr/>
          <a:lstStyle/>
          <a:p>
            <a:r>
              <a:rPr lang="zh-CN" altLang="zh-CN" sz="3200" b="1">
                <a:effectLst>
                  <a:outerShdw blurRad="38100" dist="38100" dir="2700000" algn="tl">
                    <a:srgbClr val="C0C0C0"/>
                  </a:outerShdw>
                </a:effectLst>
              </a:rPr>
              <a:t>一、软件质量保证（2）</a:t>
            </a:r>
            <a:r>
              <a:rPr lang="zh-CN" altLang="zh-CN" sz="3200" b="1">
                <a:effectLst>
                  <a:outerShdw blurRad="38100" dist="38100" dir="2700000" algn="tl">
                    <a:srgbClr val="C0C0C0"/>
                  </a:outerShdw>
                </a:effectLst>
                <a:latin typeface="Times New Roman" panose="02020603050405020304" pitchFamily="18" charset="0"/>
              </a:rPr>
              <a:t>—</a:t>
            </a:r>
            <a:r>
              <a:rPr lang="zh-CN" altLang="zh-CN" sz="3200" b="1">
                <a:effectLst>
                  <a:outerShdw blurRad="38100" dist="38100" dir="2700000" algn="tl">
                    <a:srgbClr val="C0C0C0"/>
                  </a:outerShdw>
                </a:effectLst>
              </a:rPr>
              <a:t>软件错误</a:t>
            </a:r>
          </a:p>
        </p:txBody>
      </p:sp>
      <p:sp>
        <p:nvSpPr>
          <p:cNvPr id="25603" name="Rectangle 3">
            <a:extLst>
              <a:ext uri="{FF2B5EF4-FFF2-40B4-BE49-F238E27FC236}">
                <a16:creationId xmlns:a16="http://schemas.microsoft.com/office/drawing/2014/main" id="{C419E66D-8EB3-4B2D-B536-F0E14986EC1C}"/>
              </a:ext>
            </a:extLst>
          </p:cNvPr>
          <p:cNvSpPr>
            <a:spLocks noGrp="1" noChangeArrowheads="1"/>
          </p:cNvSpPr>
          <p:nvPr>
            <p:ph idx="1"/>
          </p:nvPr>
        </p:nvSpPr>
        <p:spPr>
          <a:xfrm>
            <a:off x="1811338" y="1304925"/>
            <a:ext cx="7772400" cy="4114800"/>
          </a:xfrm>
        </p:spPr>
        <p:txBody>
          <a:bodyPr/>
          <a:lstStyle/>
          <a:p>
            <a:r>
              <a:rPr lang="zh-CN" altLang="zh-CN"/>
              <a:t>测试过程的不完善</a:t>
            </a:r>
          </a:p>
        </p:txBody>
      </p:sp>
      <p:sp>
        <p:nvSpPr>
          <p:cNvPr id="25604" name="Rectangle 4">
            <a:extLst>
              <a:ext uri="{FF2B5EF4-FFF2-40B4-BE49-F238E27FC236}">
                <a16:creationId xmlns:a16="http://schemas.microsoft.com/office/drawing/2014/main" id="{094FECD3-2CF5-4AD8-88C6-B134A14529D6}"/>
              </a:ext>
            </a:extLst>
          </p:cNvPr>
          <p:cNvSpPr>
            <a:spLocks noChangeArrowheads="1"/>
          </p:cNvSpPr>
          <p:nvPr/>
        </p:nvSpPr>
        <p:spPr bwMode="auto">
          <a:xfrm>
            <a:off x="2387601" y="2168525"/>
            <a:ext cx="79216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不完善的测试过程带来了大量的未检测到和未改正的错误，增加了出错率：</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不完善的测试计划留下了未处理的部分或应用功能或系统状态</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软件故障因为没有合适的指出故障原因而没有得到及时改正</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没有将检测到的错误和故障及时记入文档和报告</a:t>
            </a:r>
          </a:p>
          <a:p>
            <a:pPr>
              <a:buClr>
                <a:schemeClr val="hlink"/>
              </a:buClr>
              <a:buFont typeface="Wingdings" panose="05000000000000000000" pitchFamily="2" charset="2"/>
              <a:buChar char="ü"/>
            </a:pPr>
            <a:r>
              <a:rPr lang="zh-CN" altLang="zh-CN" sz="2800">
                <a:solidFill>
                  <a:srgbClr val="0033CC"/>
                </a:solidFill>
                <a:latin typeface="Times New Roman" panose="02020603050405020304" pitchFamily="18" charset="0"/>
              </a:rPr>
              <a:t>由于疏忽或时间压力，对检测到错误的不完全改正</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150</TotalTime>
  <Words>6032</Words>
  <Application>Microsoft Office PowerPoint</Application>
  <PresentationFormat>宽屏</PresentationFormat>
  <Paragraphs>543</Paragraphs>
  <Slides>55</Slides>
  <Notes>30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4" baseType="lpstr">
      <vt:lpstr>等线</vt:lpstr>
      <vt:lpstr>等线 Light</vt:lpstr>
      <vt:lpstr>黑体</vt:lpstr>
      <vt:lpstr>宋体</vt:lpstr>
      <vt:lpstr>Arial</vt:lpstr>
      <vt:lpstr>Times New Roman</vt:lpstr>
      <vt:lpstr>Wingdings</vt:lpstr>
      <vt:lpstr>Office 主题​​</vt:lpstr>
      <vt:lpstr>Visio.Drawing.11</vt:lpstr>
      <vt:lpstr>一、软件质量保证（3）—软件危机</vt:lpstr>
      <vt:lpstr>一、软件质量保证（2）—软件错误</vt:lpstr>
      <vt:lpstr>一、软件质量保证（2）—软件错误</vt:lpstr>
      <vt:lpstr>一、软件质量保证（2）—软件错误</vt:lpstr>
      <vt:lpstr>一、软件质量保证（2）—软件错误</vt:lpstr>
      <vt:lpstr>一、软件质量保证（2）—软件错误</vt:lpstr>
      <vt:lpstr>一、软件质量保证（2）—软件错误</vt:lpstr>
      <vt:lpstr>一、软件质量保证（2）—软件错误</vt:lpstr>
      <vt:lpstr>一、软件质量保证（2）—软件错误</vt:lpstr>
      <vt:lpstr>一、软件质量保证（2）—软件错误</vt:lpstr>
      <vt:lpstr>一、软件质量保证（2）—软件错误</vt:lpstr>
      <vt:lpstr>一、软件质量保证（4）—软件质量</vt:lpstr>
      <vt:lpstr>一、软件质量保证（4）—软件质量</vt:lpstr>
      <vt:lpstr>一、软件质量保证（4）—软件质量</vt:lpstr>
      <vt:lpstr>一、软件质量保证（4）—软件质量</vt:lpstr>
      <vt:lpstr>一、软件质量保证（4）—软件质量</vt:lpstr>
      <vt:lpstr>一、软件质量保证（4）—软件质量</vt:lpstr>
      <vt:lpstr>一、软件质量保证（4）—软件质量</vt:lpstr>
      <vt:lpstr>二、软件质量保证的主要任务</vt:lpstr>
      <vt:lpstr>二、软件质量保证的主要任务</vt:lpstr>
      <vt:lpstr>二、软件质量保证的主要任务</vt:lpstr>
      <vt:lpstr>二、软件质量保证的主要任务</vt:lpstr>
      <vt:lpstr>PowerPoint 演示文稿</vt:lpstr>
      <vt:lpstr>三、软件质量及软件质量保证的标准化</vt:lpstr>
      <vt:lpstr>三、软件质量及软件质量保证的标准化</vt:lpstr>
      <vt:lpstr>三、软件质量及软件质量保证的标准化</vt:lpstr>
      <vt:lpstr>PowerPoint 演示文稿</vt:lpstr>
      <vt:lpstr>一、测试过程中的常用度量</vt:lpstr>
      <vt:lpstr>一、测试过程中的常用度量</vt:lpstr>
      <vt:lpstr>一、测试过程中的常用度量</vt:lpstr>
      <vt:lpstr>一、测试过程中的常用度量</vt:lpstr>
      <vt:lpstr>一、测试过程中的常用度量</vt:lpstr>
      <vt:lpstr>一、测试过程中的常用度量</vt:lpstr>
      <vt:lpstr>一、自动化测试基础</vt:lpstr>
      <vt:lpstr>一、自动化测试基础</vt:lpstr>
      <vt:lpstr>一、自动化测试基础</vt:lpstr>
      <vt:lpstr>一、自动化测试基础</vt:lpstr>
      <vt:lpstr>一、自动化测试基础</vt:lpstr>
      <vt:lpstr>一、自动化测试基础</vt:lpstr>
      <vt:lpstr>一、自动化测试基础</vt:lpstr>
      <vt:lpstr>一、自动化测试基础</vt:lpstr>
      <vt:lpstr>一、自动化测试基础</vt:lpstr>
      <vt:lpstr>一、自动化测试基础</vt:lpstr>
      <vt:lpstr>一、自动化测试基础</vt:lpstr>
      <vt:lpstr>一、自动化测试基础</vt:lpstr>
      <vt:lpstr>一、复杂性度量与可靠性</vt:lpstr>
      <vt:lpstr>一、复杂性度量与可靠性</vt:lpstr>
      <vt:lpstr>一、复杂性度量与可靠性</vt:lpstr>
      <vt:lpstr>一、复杂性度量与可靠性</vt:lpstr>
      <vt:lpstr>一、复杂性度量与可靠性</vt:lpstr>
      <vt:lpstr>一、复杂性度量与可靠性</vt:lpstr>
      <vt:lpstr>一、复杂性度量与可靠性</vt:lpstr>
      <vt:lpstr>一、复杂性度量与可靠性</vt:lpstr>
      <vt:lpstr>一、复杂性度量与可靠性</vt:lpstr>
      <vt:lpstr>一、复杂性度量与可靠性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谢文浩</dc:creator>
  <cp:lastModifiedBy>谢文浩</cp:lastModifiedBy>
  <cp:revision>6</cp:revision>
  <dcterms:created xsi:type="dcterms:W3CDTF">2021-06-09T12:27:58Z</dcterms:created>
  <dcterms:modified xsi:type="dcterms:W3CDTF">2021-06-10T03:38:51Z</dcterms:modified>
</cp:coreProperties>
</file>