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69" r:id="rId7"/>
    <p:sldId id="259" r:id="rId8"/>
    <p:sldId id="270" r:id="rId9"/>
    <p:sldId id="261" r:id="rId10"/>
    <p:sldId id="262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6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93880" y="1831320"/>
            <a:ext cx="646200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93880" y="4304880"/>
            <a:ext cx="646200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93880" y="183132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205160" y="183132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205160" y="430488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893880" y="430488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93880" y="1831320"/>
            <a:ext cx="6462000" cy="473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93880" y="1831320"/>
            <a:ext cx="6462000" cy="473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圖片 37"/>
          <p:cNvPicPr/>
          <p:nvPr/>
        </p:nvPicPr>
        <p:blipFill>
          <a:blip r:embed="rId2" cstate="print"/>
          <a:stretch/>
        </p:blipFill>
        <p:spPr>
          <a:xfrm>
            <a:off x="1157040" y="1830960"/>
            <a:ext cx="5935320" cy="4735800"/>
          </a:xfrm>
          <a:prstGeom prst="rect">
            <a:avLst/>
          </a:prstGeom>
          <a:ln>
            <a:noFill/>
          </a:ln>
        </p:spPr>
      </p:pic>
      <p:pic>
        <p:nvPicPr>
          <p:cNvPr id="39" name="圖片 38"/>
          <p:cNvPicPr/>
          <p:nvPr/>
        </p:nvPicPr>
        <p:blipFill>
          <a:blip r:embed="rId2" cstate="print"/>
          <a:stretch/>
        </p:blipFill>
        <p:spPr>
          <a:xfrm>
            <a:off x="1157040" y="1830960"/>
            <a:ext cx="5935320" cy="473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93880" y="1831320"/>
            <a:ext cx="6462000" cy="473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93880" y="1831320"/>
            <a:ext cx="6462000" cy="473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93880" y="1831320"/>
            <a:ext cx="3153240" cy="473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205160" y="1831320"/>
            <a:ext cx="3153240" cy="473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93880" y="274680"/>
            <a:ext cx="646200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93880" y="183132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93880" y="430488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205160" y="1831320"/>
            <a:ext cx="3153240" cy="473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93880" y="1831320"/>
            <a:ext cx="6462000" cy="473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93880" y="1831320"/>
            <a:ext cx="3153240" cy="473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205160" y="183132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205160" y="430488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93880" y="183132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205160" y="183132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93880" y="4304880"/>
            <a:ext cx="646200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93880" y="1831320"/>
            <a:ext cx="646200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93880" y="4304880"/>
            <a:ext cx="646200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93880" y="183132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05160" y="183132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205160" y="430488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893880" y="430488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93880" y="1831320"/>
            <a:ext cx="6462000" cy="473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893880" y="1831320"/>
            <a:ext cx="6462000" cy="473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圖片 78"/>
          <p:cNvPicPr/>
          <p:nvPr/>
        </p:nvPicPr>
        <p:blipFill>
          <a:blip r:embed="rId2" cstate="print"/>
          <a:stretch/>
        </p:blipFill>
        <p:spPr>
          <a:xfrm>
            <a:off x="1157040" y="1830960"/>
            <a:ext cx="5935320" cy="4735800"/>
          </a:xfrm>
          <a:prstGeom prst="rect">
            <a:avLst/>
          </a:prstGeom>
          <a:ln>
            <a:noFill/>
          </a:ln>
        </p:spPr>
      </p:pic>
      <p:pic>
        <p:nvPicPr>
          <p:cNvPr id="80" name="圖片 79"/>
          <p:cNvPicPr/>
          <p:nvPr/>
        </p:nvPicPr>
        <p:blipFill>
          <a:blip r:embed="rId2" cstate="print"/>
          <a:stretch/>
        </p:blipFill>
        <p:spPr>
          <a:xfrm>
            <a:off x="1157040" y="1830960"/>
            <a:ext cx="5935320" cy="473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93880" y="1831320"/>
            <a:ext cx="6462000" cy="473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93880" y="1831320"/>
            <a:ext cx="6462000" cy="473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93880" y="1831320"/>
            <a:ext cx="3153240" cy="473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205160" y="1831320"/>
            <a:ext cx="3153240" cy="473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93880" y="1831320"/>
            <a:ext cx="6462000" cy="473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93880" y="274680"/>
            <a:ext cx="646200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93880" y="183132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893880" y="430488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205160" y="1831320"/>
            <a:ext cx="3153240" cy="473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93880" y="1831320"/>
            <a:ext cx="3153240" cy="473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205160" y="183132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205160" y="430488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93880" y="183132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205160" y="183132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93880" y="4304880"/>
            <a:ext cx="646200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93880" y="1831320"/>
            <a:ext cx="646200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93880" y="4304880"/>
            <a:ext cx="646200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93880" y="183132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205160" y="183132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205160" y="430488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893880" y="430488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93880" y="1831320"/>
            <a:ext cx="6462000" cy="473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893880" y="1831320"/>
            <a:ext cx="6462000" cy="473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圖片 118"/>
          <p:cNvPicPr/>
          <p:nvPr/>
        </p:nvPicPr>
        <p:blipFill>
          <a:blip r:embed="rId2" cstate="print"/>
          <a:stretch/>
        </p:blipFill>
        <p:spPr>
          <a:xfrm>
            <a:off x="1157040" y="1830960"/>
            <a:ext cx="5935320" cy="4735800"/>
          </a:xfrm>
          <a:prstGeom prst="rect">
            <a:avLst/>
          </a:prstGeom>
          <a:ln>
            <a:noFill/>
          </a:ln>
        </p:spPr>
      </p:pic>
      <p:pic>
        <p:nvPicPr>
          <p:cNvPr id="120" name="圖片 119"/>
          <p:cNvPicPr/>
          <p:nvPr/>
        </p:nvPicPr>
        <p:blipFill>
          <a:blip r:embed="rId2" cstate="print"/>
          <a:stretch/>
        </p:blipFill>
        <p:spPr>
          <a:xfrm>
            <a:off x="1157040" y="1830960"/>
            <a:ext cx="5935320" cy="473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893880" y="1831320"/>
            <a:ext cx="6462000" cy="473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893880" y="1831320"/>
            <a:ext cx="6462000" cy="473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93880" y="1831320"/>
            <a:ext cx="3153240" cy="473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205160" y="1831320"/>
            <a:ext cx="3153240" cy="473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893880" y="1831320"/>
            <a:ext cx="3153240" cy="473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205160" y="1831320"/>
            <a:ext cx="3153240" cy="473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893880" y="274680"/>
            <a:ext cx="646200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893880" y="183132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893880" y="430488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205160" y="1831320"/>
            <a:ext cx="3153240" cy="473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893880" y="1831320"/>
            <a:ext cx="3153240" cy="473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205160" y="183132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205160" y="430488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893880" y="183132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205160" y="183132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893880" y="4304880"/>
            <a:ext cx="646200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893880" y="1831320"/>
            <a:ext cx="646200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893880" y="4304880"/>
            <a:ext cx="646200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893880" y="183132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205160" y="183132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205160" y="430488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893880" y="430488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893880" y="1831320"/>
            <a:ext cx="6462000" cy="473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893880" y="1831320"/>
            <a:ext cx="6462000" cy="473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圖片 158"/>
          <p:cNvPicPr/>
          <p:nvPr/>
        </p:nvPicPr>
        <p:blipFill>
          <a:blip r:embed="rId2" cstate="print"/>
          <a:stretch/>
        </p:blipFill>
        <p:spPr>
          <a:xfrm>
            <a:off x="1157040" y="1830960"/>
            <a:ext cx="5935320" cy="4735800"/>
          </a:xfrm>
          <a:prstGeom prst="rect">
            <a:avLst/>
          </a:prstGeom>
          <a:ln>
            <a:noFill/>
          </a:ln>
        </p:spPr>
      </p:pic>
      <p:pic>
        <p:nvPicPr>
          <p:cNvPr id="160" name="圖片 159"/>
          <p:cNvPicPr/>
          <p:nvPr/>
        </p:nvPicPr>
        <p:blipFill>
          <a:blip r:embed="rId2" cstate="print"/>
          <a:stretch/>
        </p:blipFill>
        <p:spPr>
          <a:xfrm>
            <a:off x="1157040" y="1830960"/>
            <a:ext cx="5935320" cy="473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93880" y="274680"/>
            <a:ext cx="646200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93880" y="183132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93880" y="430488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205160" y="1831320"/>
            <a:ext cx="3153240" cy="473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93880" y="1831320"/>
            <a:ext cx="3153240" cy="473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205160" y="183132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205160" y="430488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93880" y="183132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205160" y="1831320"/>
            <a:ext cx="315324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93880" y="4304880"/>
            <a:ext cx="6462000" cy="2258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5938200" y="3377520"/>
            <a:ext cx="721080" cy="102240"/>
          </a:xfrm>
          <a:prstGeom prst="rect">
            <a:avLst/>
          </a:prstGeom>
          <a:solidFill>
            <a:srgbClr val="FF9715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6660000" y="3377520"/>
            <a:ext cx="721080" cy="102240"/>
          </a:xfrm>
          <a:prstGeom prst="rect">
            <a:avLst/>
          </a:prstGeom>
          <a:solidFill>
            <a:srgbClr val="F20253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3377520"/>
            <a:ext cx="721080" cy="102240"/>
          </a:xfrm>
          <a:prstGeom prst="rect">
            <a:avLst/>
          </a:prstGeom>
          <a:solidFill>
            <a:srgbClr val="7ECEF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721440" y="3377520"/>
            <a:ext cx="5216040" cy="102240"/>
          </a:xfrm>
          <a:prstGeom prst="rect">
            <a:avLst/>
          </a:prstGeom>
          <a:solidFill>
            <a:srgbClr val="2185C5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請按滑鼠，編輯大綱文字格式。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593520" y="1575360"/>
            <a:ext cx="19566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9600" b="1" strike="noStrike" spc="-1">
                <a:solidFill>
                  <a:srgbClr val="97ABB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723280" y="2133000"/>
            <a:ext cx="1709640" cy="102240"/>
          </a:xfrm>
          <a:prstGeom prst="rect">
            <a:avLst/>
          </a:prstGeom>
          <a:solidFill>
            <a:srgbClr val="FF9715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7434000" y="2133000"/>
            <a:ext cx="1709640" cy="102240"/>
          </a:xfrm>
          <a:prstGeom prst="rect">
            <a:avLst/>
          </a:prstGeom>
          <a:solidFill>
            <a:srgbClr val="F20253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4"/>
          <p:cNvSpPr/>
          <p:nvPr/>
        </p:nvSpPr>
        <p:spPr>
          <a:xfrm>
            <a:off x="0" y="2133000"/>
            <a:ext cx="1709640" cy="102240"/>
          </a:xfrm>
          <a:prstGeom prst="rect">
            <a:avLst/>
          </a:prstGeom>
          <a:solidFill>
            <a:srgbClr val="7ECEF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5"/>
          <p:cNvSpPr/>
          <p:nvPr/>
        </p:nvSpPr>
        <p:spPr>
          <a:xfrm>
            <a:off x="1710360" y="2133000"/>
            <a:ext cx="1709640" cy="102240"/>
          </a:xfrm>
          <a:prstGeom prst="rect">
            <a:avLst/>
          </a:prstGeom>
          <a:solidFill>
            <a:srgbClr val="2185C5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請按一下滑鼠，編輯題名文字格式。</a:t>
            </a: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請按滑鼠，編輯大綱文字格式。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9143280" cy="5322960"/>
          </a:xfrm>
          <a:prstGeom prst="rect">
            <a:avLst/>
          </a:prstGeom>
          <a:solidFill>
            <a:srgbClr val="2185C5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3047760" y="5323680"/>
            <a:ext cx="3047040" cy="102240"/>
          </a:xfrm>
          <a:prstGeom prst="rect">
            <a:avLst/>
          </a:prstGeom>
          <a:solidFill>
            <a:srgbClr val="FF9715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6096240" y="5323680"/>
            <a:ext cx="3047040" cy="102240"/>
          </a:xfrm>
          <a:prstGeom prst="rect">
            <a:avLst/>
          </a:prstGeom>
          <a:solidFill>
            <a:srgbClr val="F20253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0" y="5323680"/>
            <a:ext cx="3047040" cy="102240"/>
          </a:xfrm>
          <a:prstGeom prst="rect">
            <a:avLst/>
          </a:prstGeom>
          <a:solidFill>
            <a:srgbClr val="7ECEF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請按一下滑鼠，編輯題名文字格式。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請按滑鼠，編輯大綱文字格式。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7356240" y="6755040"/>
            <a:ext cx="892800" cy="102240"/>
          </a:xfrm>
          <a:prstGeom prst="rect">
            <a:avLst/>
          </a:prstGeom>
          <a:solidFill>
            <a:srgbClr val="FF9715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8250480" y="6755040"/>
            <a:ext cx="892800" cy="102240"/>
          </a:xfrm>
          <a:prstGeom prst="rect">
            <a:avLst/>
          </a:prstGeom>
          <a:solidFill>
            <a:srgbClr val="F20253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3"/>
          <p:cNvSpPr/>
          <p:nvPr/>
        </p:nvSpPr>
        <p:spPr>
          <a:xfrm>
            <a:off x="0" y="6755040"/>
            <a:ext cx="892800" cy="102240"/>
          </a:xfrm>
          <a:prstGeom prst="rect">
            <a:avLst/>
          </a:prstGeom>
          <a:solidFill>
            <a:srgbClr val="7ECEF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893880" y="6755040"/>
            <a:ext cx="6462000" cy="102240"/>
          </a:xfrm>
          <a:prstGeom prst="rect">
            <a:avLst/>
          </a:prstGeom>
          <a:solidFill>
            <a:srgbClr val="2185C5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PlaceHolder 5"/>
          <p:cNvSpPr>
            <a:spLocks noGrp="1"/>
          </p:cNvSpPr>
          <p:nvPr>
            <p:ph type="title"/>
          </p:nvPr>
        </p:nvSpPr>
        <p:spPr>
          <a:xfrm>
            <a:off x="893880" y="274680"/>
            <a:ext cx="64620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893880" y="1831320"/>
            <a:ext cx="6462000" cy="47358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請按滑鼠，編輯大綱文字格式。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83640" y="3645000"/>
            <a:ext cx="658620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r>
              <a:rPr lang="en-US" sz="5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Static Timing </a:t>
            </a:r>
            <a:endParaRPr lang="en-US" sz="18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5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Analysis</a:t>
            </a:r>
            <a:endParaRPr lang="en-US" sz="18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185C5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        </a:t>
            </a:r>
            <a:r>
              <a:rPr lang="en-US" sz="2200" b="0" strike="noStrike" spc="-1" dirty="0" err="1">
                <a:solidFill>
                  <a:srgbClr val="2185C5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陳俊彥</a:t>
            </a:r>
            <a:r>
              <a:rPr lang="en-US" sz="2200" b="0" strike="noStrike" spc="-1" dirty="0">
                <a:solidFill>
                  <a:srgbClr val="2185C5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 </a:t>
            </a:r>
            <a:r>
              <a:rPr lang="en-US" sz="2200" b="0" strike="noStrike" spc="-1" dirty="0" err="1">
                <a:solidFill>
                  <a:srgbClr val="2185C5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楊雋閎</a:t>
            </a:r>
            <a:r>
              <a:rPr lang="en-US" sz="2200" b="0" strike="noStrike" spc="-1" dirty="0">
                <a:solidFill>
                  <a:srgbClr val="2185C5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 </a:t>
            </a:r>
            <a:r>
              <a:rPr lang="en-US" sz="2200" b="0" strike="noStrike" spc="-1" dirty="0" err="1">
                <a:solidFill>
                  <a:srgbClr val="2185C5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朱宇融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30099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052736"/>
            <a:ext cx="2832100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24744"/>
            <a:ext cx="2895600" cy="495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052736"/>
            <a:ext cx="285115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24744"/>
            <a:ext cx="28130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052736"/>
            <a:ext cx="2844800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80728"/>
            <a:ext cx="30353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980728"/>
            <a:ext cx="2876550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24744"/>
            <a:ext cx="318135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124744"/>
            <a:ext cx="3054350" cy="495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85800" y="2111040"/>
            <a:ext cx="7771680" cy="15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7200" b="1" strike="noStrike" spc="-1" dirty="0" err="1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程式流程</a:t>
            </a:r>
            <a:endParaRPr lang="en-US" sz="1800" b="1" strike="noStrike" spc="-1" dirty="0">
              <a:solidFill>
                <a:schemeClr val="tx2">
                  <a:lumMod val="60000"/>
                  <a:lumOff val="4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685800" y="3786840"/>
            <a:ext cx="7771680" cy="10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400" dirty="0" smtClean="0"/>
              <a:t> </a:t>
            </a:r>
            <a:r>
              <a:rPr lang="en-US" altLang="zh-TW" sz="4400" dirty="0" smtClean="0">
                <a:solidFill>
                  <a:srgbClr val="0070C0"/>
                </a:solidFill>
              </a:rPr>
              <a:t>Pre-process</a:t>
            </a:r>
            <a:endParaRPr lang="zh-TW" altLang="en-US" sz="4400" dirty="0">
              <a:solidFill>
                <a:srgbClr val="0070C0"/>
              </a:solidFill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1187624" y="1484784"/>
            <a:ext cx="6336000" cy="45744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AutoNum type="arabicPeriod"/>
            </a:pPr>
            <a:r>
              <a:rPr lang="en-US" sz="2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parse_ckt</a:t>
            </a:r>
            <a:r>
              <a:rPr 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(char*)</a:t>
            </a:r>
            <a:r>
              <a:rPr lang="zh-TW" alt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：讀進電路檔</a:t>
            </a:r>
            <a:endParaRPr lang="en-US" altLang="zh-TW" sz="25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900" indent="-342900">
              <a:buAutoNum type="arabicPeriod"/>
            </a:pPr>
            <a:endParaRPr lang="en-US" sz="25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900" indent="-342900">
              <a:buAutoNum type="arabicPeriod"/>
            </a:pPr>
            <a:r>
              <a:rPr lang="en-US" sz="2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netlisting</a:t>
            </a:r>
            <a:r>
              <a:rPr lang="zh-TW" alt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：連接電路，存每一個</a:t>
            </a:r>
            <a:r>
              <a:rPr lang="en-US" altLang="zh-TW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gate</a:t>
            </a:r>
            <a:r>
              <a:rPr lang="zh-TW" alt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的</a:t>
            </a:r>
            <a:r>
              <a:rPr lang="en-US" altLang="zh-TW" sz="2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fanin</a:t>
            </a:r>
            <a:r>
              <a:rPr lang="zh-TW" alt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和</a:t>
            </a:r>
            <a:r>
              <a:rPr lang="en-US" altLang="zh-TW" sz="2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fanout</a:t>
            </a:r>
            <a:endParaRPr lang="en-US" altLang="zh-TW" sz="25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900" indent="-342900">
              <a:buAutoNum type="arabicPeriod"/>
            </a:pPr>
            <a:endParaRPr lang="en-US" sz="25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900" indent="-342900">
              <a:buAutoNum type="arabicPeriod"/>
            </a:pPr>
            <a:r>
              <a:rPr lang="en-US" sz="2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levelization</a:t>
            </a:r>
            <a:r>
              <a:rPr lang="zh-TW" alt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：算好每一個</a:t>
            </a:r>
            <a:r>
              <a:rPr lang="en-US" altLang="zh-TW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gate</a:t>
            </a:r>
            <a:r>
              <a:rPr lang="zh-TW" alt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個</a:t>
            </a:r>
            <a:r>
              <a:rPr lang="en-US" altLang="zh-TW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delay</a:t>
            </a:r>
            <a:r>
              <a:rPr lang="zh-TW" alt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，用於最後刪掉超過</a:t>
            </a:r>
            <a:r>
              <a:rPr lang="en-US" altLang="zh-TW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slack constraint</a:t>
            </a:r>
            <a:r>
              <a:rPr lang="zh-TW" alt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的</a:t>
            </a:r>
            <a:r>
              <a:rPr lang="en-US" altLang="zh-TW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path</a:t>
            </a:r>
            <a:endParaRPr lang="en-US" sz="25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115616" y="260648"/>
            <a:ext cx="6462000" cy="114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true path</a:t>
            </a:r>
            <a:endParaRPr lang="en-US" sz="44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971600" y="1416960"/>
            <a:ext cx="7128792" cy="46043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AutoNum type="arabicPeriod"/>
            </a:pPr>
            <a:r>
              <a:rPr lang="en-US" sz="2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true_path</a:t>
            </a:r>
            <a:r>
              <a:rPr 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z="2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bool</a:t>
            </a:r>
            <a:r>
              <a:rPr 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zh-TW" alt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：用於給</a:t>
            </a:r>
            <a:r>
              <a:rPr lang="en-US" altLang="zh-TW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input</a:t>
            </a:r>
            <a:r>
              <a:rPr lang="zh-TW" alt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全部都是</a:t>
            </a:r>
            <a:r>
              <a:rPr lang="en-US" altLang="zh-TW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0</a:t>
            </a:r>
            <a:r>
              <a:rPr lang="zh-TW" alt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和全部都是</a:t>
            </a:r>
            <a:r>
              <a:rPr lang="en-US" altLang="zh-TW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</a:t>
            </a:r>
            <a:r>
              <a:rPr lang="zh-TW" alt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兩種情況，從</a:t>
            </a:r>
            <a:r>
              <a:rPr lang="en-US" altLang="zh-TW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input</a:t>
            </a:r>
            <a:r>
              <a:rPr lang="zh-TW" alt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到</a:t>
            </a:r>
            <a:r>
              <a:rPr lang="en-US" altLang="zh-TW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output</a:t>
            </a:r>
            <a:r>
              <a:rPr lang="zh-TW" alt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依序存好每一個</a:t>
            </a:r>
            <a:r>
              <a:rPr lang="en-US" altLang="zh-TW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gate</a:t>
            </a:r>
            <a:r>
              <a:rPr lang="zh-TW" alt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的</a:t>
            </a:r>
            <a:r>
              <a:rPr lang="en-US" altLang="zh-TW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true path</a:t>
            </a:r>
            <a:r>
              <a:rPr lang="zh-TW" alt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altLang="zh-TW" sz="2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fanin</a:t>
            </a:r>
            <a:endParaRPr lang="en-US" altLang="zh-TW" sz="25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900" indent="-342900">
              <a:buAutoNum type="arabicPeriod"/>
            </a:pPr>
            <a:endParaRPr lang="en-US" sz="25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900" indent="-342900">
              <a:buAutoNum type="arabicPeriod"/>
            </a:pPr>
            <a:r>
              <a:rPr lang="en-US" sz="2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find_true_path</a:t>
            </a:r>
            <a:r>
              <a:rPr 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()</a:t>
            </a:r>
            <a:r>
              <a:rPr lang="zh-TW" alt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：利用存好的</a:t>
            </a:r>
            <a:r>
              <a:rPr lang="en-US" altLang="zh-TW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true path </a:t>
            </a:r>
            <a:r>
              <a:rPr lang="en-US" altLang="zh-TW" sz="2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fanin</a:t>
            </a:r>
            <a:r>
              <a:rPr lang="zh-TW" alt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找出所有</a:t>
            </a:r>
            <a:r>
              <a:rPr lang="en-US" altLang="zh-TW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true path</a:t>
            </a:r>
            <a:r>
              <a:rPr lang="zh-TW" alt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並存於</a:t>
            </a:r>
            <a:r>
              <a:rPr lang="en-US" altLang="zh-TW" sz="2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outlist</a:t>
            </a:r>
            <a:r>
              <a:rPr lang="zh-TW" alt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中</a:t>
            </a:r>
            <a:endParaRPr lang="en-US" altLang="zh-TW" sz="25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6462000" cy="936104"/>
          </a:xfrm>
        </p:spPr>
        <p:txBody>
          <a:bodyPr/>
          <a:lstStyle/>
          <a:p>
            <a:pPr algn="ctr"/>
            <a:r>
              <a:rPr lang="en-US" altLang="zh-TW" sz="44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true path(</a:t>
            </a:r>
            <a:r>
              <a:rPr lang="en-US" altLang="zh-TW" sz="4400" dirty="0" smtClean="0">
                <a:solidFill>
                  <a:srgbClr val="0070C0"/>
                </a:solidFill>
              </a:rPr>
              <a:t>Cont’d)</a:t>
            </a:r>
            <a:r>
              <a:rPr lang="en-US" altLang="zh-TW" dirty="0">
                <a:solidFill>
                  <a:srgbClr val="0070C0"/>
                </a:solidFill>
              </a:rPr>
              <a:t/>
            </a:r>
            <a:br>
              <a:rPr lang="en-US" altLang="zh-TW" dirty="0">
                <a:solidFill>
                  <a:srgbClr val="0070C0"/>
                </a:solidFill>
              </a:rPr>
            </a:br>
            <a:r>
              <a:rPr lang="en-US" altLang="zh-TW" b="0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altLang="zh-TW" b="0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zh-TW" altLang="en-US" dirty="0"/>
          </a:p>
        </p:txBody>
      </p:sp>
      <p:sp>
        <p:nvSpPr>
          <p:cNvPr id="4" name="TextShape 2"/>
          <p:cNvSpPr txBox="1"/>
          <p:nvPr/>
        </p:nvSpPr>
        <p:spPr>
          <a:xfrm>
            <a:off x="1115616" y="1484784"/>
            <a:ext cx="7128792" cy="46043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AutoNum type="arabicPeriod"/>
            </a:pPr>
            <a:r>
              <a:rPr lang="en-US" altLang="zh-TW" sz="2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other_path</a:t>
            </a:r>
            <a:r>
              <a:rPr lang="en-US" altLang="zh-TW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(vector&lt;</a:t>
            </a:r>
            <a:r>
              <a:rPr lang="en-US" altLang="zh-TW" sz="2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</a:t>
            </a:r>
            <a:r>
              <a:rPr lang="en-US" altLang="zh-TW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&gt; &amp;s)</a:t>
            </a:r>
            <a:r>
              <a:rPr lang="zh-TW" alt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：給</a:t>
            </a:r>
            <a:r>
              <a:rPr lang="en-US" altLang="zh-TW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input</a:t>
            </a:r>
            <a:r>
              <a:rPr lang="zh-TW" alt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所有情況扣除全部</a:t>
            </a:r>
            <a:r>
              <a:rPr lang="en-US" altLang="zh-TW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</a:t>
            </a:r>
            <a:r>
              <a:rPr lang="zh-TW" alt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和全部</a:t>
            </a:r>
            <a:r>
              <a:rPr lang="en-US" altLang="zh-TW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0</a:t>
            </a:r>
            <a:r>
              <a:rPr lang="zh-TW" alt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，從</a:t>
            </a:r>
            <a:r>
              <a:rPr lang="en-US" altLang="zh-TW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input</a:t>
            </a:r>
            <a:r>
              <a:rPr lang="zh-TW" alt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到</a:t>
            </a:r>
            <a:r>
              <a:rPr lang="en-US" altLang="zh-TW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output</a:t>
            </a:r>
            <a:r>
              <a:rPr lang="zh-TW" alt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依序存好每一個</a:t>
            </a:r>
            <a:r>
              <a:rPr lang="en-US" altLang="zh-TW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gate</a:t>
            </a:r>
            <a:r>
              <a:rPr lang="zh-TW" alt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的</a:t>
            </a:r>
            <a:r>
              <a:rPr lang="en-US" altLang="zh-TW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true path</a:t>
            </a:r>
            <a:r>
              <a:rPr lang="zh-TW" alt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altLang="zh-TW" sz="2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fanin</a:t>
            </a:r>
            <a:endParaRPr lang="en-US" altLang="zh-TW" sz="25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900" indent="-342900">
              <a:buAutoNum type="arabicPeriod"/>
            </a:pPr>
            <a:endParaRPr lang="en-US" altLang="zh-TW" sz="25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900" indent="-342900">
              <a:buAutoNum type="arabicPeriod"/>
            </a:pPr>
            <a:r>
              <a:rPr lang="en-US" altLang="zh-TW" sz="2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find_other_path</a:t>
            </a:r>
            <a:r>
              <a:rPr lang="en-US" altLang="zh-TW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()</a:t>
            </a:r>
            <a:r>
              <a:rPr lang="zh-TW" alt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：利用存好的</a:t>
            </a:r>
            <a:r>
              <a:rPr lang="en-US" altLang="zh-TW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true path </a:t>
            </a:r>
            <a:r>
              <a:rPr lang="en-US" altLang="zh-TW" sz="2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fanin</a:t>
            </a:r>
            <a:r>
              <a:rPr lang="zh-TW" alt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找出所有</a:t>
            </a:r>
            <a:r>
              <a:rPr lang="en-US" altLang="zh-TW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true path</a:t>
            </a:r>
            <a:r>
              <a:rPr lang="zh-TW" alt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並存於</a:t>
            </a:r>
            <a:r>
              <a:rPr lang="en-US" altLang="zh-TW" sz="2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outlist</a:t>
            </a:r>
            <a:r>
              <a:rPr lang="zh-TW" alt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中，此步驟須扣除重複的</a:t>
            </a:r>
            <a:r>
              <a:rPr lang="en-US" altLang="zh-TW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true path</a:t>
            </a:r>
          </a:p>
          <a:p>
            <a:pPr marL="342900" indent="-342900">
              <a:buAutoNum type="arabicPeriod"/>
            </a:pPr>
            <a:endParaRPr lang="en-US" altLang="zh-TW" sz="25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900" indent="-342900">
              <a:buAutoNum type="arabicPeriod"/>
            </a:pPr>
            <a:r>
              <a:rPr lang="en-US" altLang="zh-TW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dump(char* )</a:t>
            </a:r>
            <a:r>
              <a:rPr lang="zh-TW" alt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：輸出</a:t>
            </a:r>
            <a:r>
              <a:rPr lang="en-US" altLang="zh-TW" sz="2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true_path_set</a:t>
            </a:r>
            <a:endParaRPr lang="en-US" altLang="zh-TW" sz="25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893880" y="274680"/>
            <a:ext cx="6462000" cy="114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改進目標</a:t>
            </a:r>
            <a:endParaRPr lang="en-US" sz="4400" b="1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683568" y="1772816"/>
            <a:ext cx="7560000" cy="332876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altLang="zh-TW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</a:t>
            </a:r>
            <a:r>
              <a:rPr lang="zh-TW" alt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</a:t>
            </a:r>
            <a:r>
              <a:rPr lang="zh-TW" alt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生成</a:t>
            </a:r>
            <a:r>
              <a:rPr 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path</a:t>
            </a:r>
            <a:r>
              <a:rPr lang="zh-TW" alt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時</a:t>
            </a:r>
            <a:r>
              <a:rPr 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</a:t>
            </a:r>
            <a:r>
              <a:rPr lang="zh-TW" alt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只</a:t>
            </a:r>
            <a:r>
              <a:rPr lang="en-US" sz="25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找出符合slack</a:t>
            </a:r>
            <a:r>
              <a:rPr 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5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constraint的true</a:t>
            </a:r>
            <a:r>
              <a:rPr 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path，</a:t>
            </a:r>
            <a:r>
              <a:rPr lang="zh-TW" alt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不用到最後才刪掉不符合</a:t>
            </a:r>
            <a:r>
              <a:rPr lang="en-US" altLang="zh-TW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slack constraint</a:t>
            </a:r>
            <a:r>
              <a:rPr lang="zh-TW" alt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</a:t>
            </a:r>
            <a:r>
              <a:rPr lang="en-US" altLang="zh-TW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path</a:t>
            </a:r>
            <a:endParaRPr lang="en-US" sz="2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2.我們發現在true </a:t>
            </a:r>
            <a:r>
              <a:rPr lang="en-US" sz="2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path中rise</a:t>
            </a:r>
            <a:r>
              <a:rPr lang="en-US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en-US" sz="2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fall經過每一級都會交換，說不定可以用這個特性來減少input的可能性</a:t>
            </a:r>
            <a:endParaRPr lang="en-US" sz="2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93880" y="274680"/>
            <a:ext cx="6462000" cy="114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Testcase</a:t>
            </a:r>
            <a:r>
              <a:rPr lang="en-US" sz="4400" b="0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(example)</a:t>
            </a:r>
          </a:p>
          <a:p>
            <a:pPr algn="ctr"/>
            <a:r>
              <a:rPr lang="zh-TW" altLang="en-US" sz="3500" b="0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  <a:r>
              <a:rPr lang="en-US" altLang="zh-TW" sz="3500" b="0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</a:t>
            </a:r>
            <a:r>
              <a:rPr lang="zh-TW" altLang="en-US" sz="3500" b="0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TW" sz="3500" b="0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path</a:t>
            </a:r>
            <a:endParaRPr lang="en-US" sz="35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84784"/>
            <a:ext cx="30988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484784"/>
            <a:ext cx="311785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980728"/>
            <a:ext cx="29718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980728"/>
            <a:ext cx="3067050" cy="502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980728"/>
            <a:ext cx="27940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980728"/>
            <a:ext cx="2844800" cy="495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219</Words>
  <Application>Microsoft Office PowerPoint</Application>
  <PresentationFormat>如螢幕大小 (4:3)</PresentationFormat>
  <Paragraphs>30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Office Theme</vt:lpstr>
      <vt:lpstr>Office Theme</vt:lpstr>
      <vt:lpstr>Office Theme</vt:lpstr>
      <vt:lpstr>Office Theme</vt:lpstr>
      <vt:lpstr>投影片 1</vt:lpstr>
      <vt:lpstr>投影片 2</vt:lpstr>
      <vt:lpstr> Pre-process</vt:lpstr>
      <vt:lpstr>投影片 4</vt:lpstr>
      <vt:lpstr>Find true path(Cont’d)  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Timing  Analysis          陳俊彥 楊雋閎 朱宇融</dc:title>
  <dc:subject/>
  <dc:creator>Chu Eric</dc:creator>
  <dc:description/>
  <cp:lastModifiedBy>Eric Chu</cp:lastModifiedBy>
  <cp:revision>7</cp:revision>
  <dcterms:modified xsi:type="dcterms:W3CDTF">2016-06-25T12:16:18Z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如螢幕大小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