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9" r:id="rId5"/>
    <p:sldId id="257" r:id="rId6"/>
    <p:sldId id="258"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71DC01-68A2-1630-2EA5-1A05D7A06B8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C9316032-7D52-EAF2-8393-90328DF749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7ED02750-9F8E-F220-A2D6-21A2B63D159B}"/>
              </a:ext>
            </a:extLst>
          </p:cNvPr>
          <p:cNvSpPr>
            <a:spLocks noGrp="1"/>
          </p:cNvSpPr>
          <p:nvPr>
            <p:ph type="dt" sz="half" idx="10"/>
          </p:nvPr>
        </p:nvSpPr>
        <p:spPr/>
        <p:txBody>
          <a:bodyPr/>
          <a:lstStyle/>
          <a:p>
            <a:fld id="{219FA4E4-E77A-41CE-B13F-52471C0AB66A}" type="datetimeFigureOut">
              <a:rPr lang="en-US" smtClean="0"/>
              <a:t>4/5/2023</a:t>
            </a:fld>
            <a:endParaRPr lang="en-US"/>
          </a:p>
        </p:txBody>
      </p:sp>
      <p:sp>
        <p:nvSpPr>
          <p:cNvPr id="5" name="頁尾版面配置區 4">
            <a:extLst>
              <a:ext uri="{FF2B5EF4-FFF2-40B4-BE49-F238E27FC236}">
                <a16:creationId xmlns:a16="http://schemas.microsoft.com/office/drawing/2014/main" id="{25DEDBC6-8ED6-81AD-A7DF-59AE498EF594}"/>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29354C9C-0D35-5430-A646-61CD2E319283}"/>
              </a:ext>
            </a:extLst>
          </p:cNvPr>
          <p:cNvSpPr>
            <a:spLocks noGrp="1"/>
          </p:cNvSpPr>
          <p:nvPr>
            <p:ph type="sldNum" sz="quarter" idx="12"/>
          </p:nvPr>
        </p:nvSpPr>
        <p:spPr/>
        <p:txBody>
          <a:bodyPr/>
          <a:lstStyle/>
          <a:p>
            <a:fld id="{1DA5F70F-165E-4E5E-B06A-55B71DA87074}" type="slidenum">
              <a:rPr lang="en-US" smtClean="0"/>
              <a:t>‹#›</a:t>
            </a:fld>
            <a:endParaRPr lang="en-US"/>
          </a:p>
        </p:txBody>
      </p:sp>
    </p:spTree>
    <p:extLst>
      <p:ext uri="{BB962C8B-B14F-4D97-AF65-F5344CB8AC3E}">
        <p14:creationId xmlns:p14="http://schemas.microsoft.com/office/powerpoint/2010/main" val="1855426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16BC4D-6A6C-F930-17F3-53F7F5791E71}"/>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A4BBAFD3-0659-651C-9E6E-5165D3BEFF9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72B5BC73-F358-C8FC-A49A-B29BFF071117}"/>
              </a:ext>
            </a:extLst>
          </p:cNvPr>
          <p:cNvSpPr>
            <a:spLocks noGrp="1"/>
          </p:cNvSpPr>
          <p:nvPr>
            <p:ph type="dt" sz="half" idx="10"/>
          </p:nvPr>
        </p:nvSpPr>
        <p:spPr/>
        <p:txBody>
          <a:bodyPr/>
          <a:lstStyle/>
          <a:p>
            <a:fld id="{219FA4E4-E77A-41CE-B13F-52471C0AB66A}" type="datetimeFigureOut">
              <a:rPr lang="en-US" smtClean="0"/>
              <a:t>4/5/2023</a:t>
            </a:fld>
            <a:endParaRPr lang="en-US"/>
          </a:p>
        </p:txBody>
      </p:sp>
      <p:sp>
        <p:nvSpPr>
          <p:cNvPr id="5" name="頁尾版面配置區 4">
            <a:extLst>
              <a:ext uri="{FF2B5EF4-FFF2-40B4-BE49-F238E27FC236}">
                <a16:creationId xmlns:a16="http://schemas.microsoft.com/office/drawing/2014/main" id="{A1F3A0DF-180D-840E-C17E-65D9D525DFA4}"/>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A4EC262D-2FE2-B87C-7419-DB8B4AACC8E2}"/>
              </a:ext>
            </a:extLst>
          </p:cNvPr>
          <p:cNvSpPr>
            <a:spLocks noGrp="1"/>
          </p:cNvSpPr>
          <p:nvPr>
            <p:ph type="sldNum" sz="quarter" idx="12"/>
          </p:nvPr>
        </p:nvSpPr>
        <p:spPr/>
        <p:txBody>
          <a:bodyPr/>
          <a:lstStyle/>
          <a:p>
            <a:fld id="{1DA5F70F-165E-4E5E-B06A-55B71DA87074}" type="slidenum">
              <a:rPr lang="en-US" smtClean="0"/>
              <a:t>‹#›</a:t>
            </a:fld>
            <a:endParaRPr lang="en-US"/>
          </a:p>
        </p:txBody>
      </p:sp>
    </p:spTree>
    <p:extLst>
      <p:ext uri="{BB962C8B-B14F-4D97-AF65-F5344CB8AC3E}">
        <p14:creationId xmlns:p14="http://schemas.microsoft.com/office/powerpoint/2010/main" val="184339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91BEC09-2B82-D16A-4F65-6D43F8CAD98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F2D404E6-3460-3220-72A9-77B277C72616}"/>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5142396B-7393-3BFA-BEDE-8E17D36CB02F}"/>
              </a:ext>
            </a:extLst>
          </p:cNvPr>
          <p:cNvSpPr>
            <a:spLocks noGrp="1"/>
          </p:cNvSpPr>
          <p:nvPr>
            <p:ph type="dt" sz="half" idx="10"/>
          </p:nvPr>
        </p:nvSpPr>
        <p:spPr/>
        <p:txBody>
          <a:bodyPr/>
          <a:lstStyle/>
          <a:p>
            <a:fld id="{219FA4E4-E77A-41CE-B13F-52471C0AB66A}" type="datetimeFigureOut">
              <a:rPr lang="en-US" smtClean="0"/>
              <a:t>4/5/2023</a:t>
            </a:fld>
            <a:endParaRPr lang="en-US"/>
          </a:p>
        </p:txBody>
      </p:sp>
      <p:sp>
        <p:nvSpPr>
          <p:cNvPr id="5" name="頁尾版面配置區 4">
            <a:extLst>
              <a:ext uri="{FF2B5EF4-FFF2-40B4-BE49-F238E27FC236}">
                <a16:creationId xmlns:a16="http://schemas.microsoft.com/office/drawing/2014/main" id="{BCB2A5DB-ECF2-BFAC-E5E6-C887C2AF1373}"/>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7DE1672E-D541-7705-C375-2812D26B8BFA}"/>
              </a:ext>
            </a:extLst>
          </p:cNvPr>
          <p:cNvSpPr>
            <a:spLocks noGrp="1"/>
          </p:cNvSpPr>
          <p:nvPr>
            <p:ph type="sldNum" sz="quarter" idx="12"/>
          </p:nvPr>
        </p:nvSpPr>
        <p:spPr/>
        <p:txBody>
          <a:bodyPr/>
          <a:lstStyle/>
          <a:p>
            <a:fld id="{1DA5F70F-165E-4E5E-B06A-55B71DA87074}" type="slidenum">
              <a:rPr lang="en-US" smtClean="0"/>
              <a:t>‹#›</a:t>
            </a:fld>
            <a:endParaRPr lang="en-US"/>
          </a:p>
        </p:txBody>
      </p:sp>
    </p:spTree>
    <p:extLst>
      <p:ext uri="{BB962C8B-B14F-4D97-AF65-F5344CB8AC3E}">
        <p14:creationId xmlns:p14="http://schemas.microsoft.com/office/powerpoint/2010/main" val="36119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D9DE0D-8380-C0BB-315B-927C0DD78C3C}"/>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1DA73927-EEA8-A640-21C1-34DC67A4340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5FD1BCD3-3072-45BC-54A0-CFAD06AD875C}"/>
              </a:ext>
            </a:extLst>
          </p:cNvPr>
          <p:cNvSpPr>
            <a:spLocks noGrp="1"/>
          </p:cNvSpPr>
          <p:nvPr>
            <p:ph type="dt" sz="half" idx="10"/>
          </p:nvPr>
        </p:nvSpPr>
        <p:spPr/>
        <p:txBody>
          <a:bodyPr/>
          <a:lstStyle/>
          <a:p>
            <a:fld id="{219FA4E4-E77A-41CE-B13F-52471C0AB66A}" type="datetimeFigureOut">
              <a:rPr lang="en-US" smtClean="0"/>
              <a:t>4/5/2023</a:t>
            </a:fld>
            <a:endParaRPr lang="en-US"/>
          </a:p>
        </p:txBody>
      </p:sp>
      <p:sp>
        <p:nvSpPr>
          <p:cNvPr id="5" name="頁尾版面配置區 4">
            <a:extLst>
              <a:ext uri="{FF2B5EF4-FFF2-40B4-BE49-F238E27FC236}">
                <a16:creationId xmlns:a16="http://schemas.microsoft.com/office/drawing/2014/main" id="{087C408D-9319-BE38-981C-B506D1066AA6}"/>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5076D338-5677-760A-9697-24F30C126E8D}"/>
              </a:ext>
            </a:extLst>
          </p:cNvPr>
          <p:cNvSpPr>
            <a:spLocks noGrp="1"/>
          </p:cNvSpPr>
          <p:nvPr>
            <p:ph type="sldNum" sz="quarter" idx="12"/>
          </p:nvPr>
        </p:nvSpPr>
        <p:spPr/>
        <p:txBody>
          <a:bodyPr/>
          <a:lstStyle/>
          <a:p>
            <a:fld id="{1DA5F70F-165E-4E5E-B06A-55B71DA87074}" type="slidenum">
              <a:rPr lang="en-US" smtClean="0"/>
              <a:t>‹#›</a:t>
            </a:fld>
            <a:endParaRPr lang="en-US"/>
          </a:p>
        </p:txBody>
      </p:sp>
    </p:spTree>
    <p:extLst>
      <p:ext uri="{BB962C8B-B14F-4D97-AF65-F5344CB8AC3E}">
        <p14:creationId xmlns:p14="http://schemas.microsoft.com/office/powerpoint/2010/main" val="388467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01C5C4-F9E6-E066-9A02-0E8E9C3466FC}"/>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2FDFEC10-2EF4-4B70-11DA-359E2CECA4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F20472A-9666-40F7-B1C5-B98AEBC250D3}"/>
              </a:ext>
            </a:extLst>
          </p:cNvPr>
          <p:cNvSpPr>
            <a:spLocks noGrp="1"/>
          </p:cNvSpPr>
          <p:nvPr>
            <p:ph type="dt" sz="half" idx="10"/>
          </p:nvPr>
        </p:nvSpPr>
        <p:spPr/>
        <p:txBody>
          <a:bodyPr/>
          <a:lstStyle/>
          <a:p>
            <a:fld id="{219FA4E4-E77A-41CE-B13F-52471C0AB66A}" type="datetimeFigureOut">
              <a:rPr lang="en-US" smtClean="0"/>
              <a:t>4/5/2023</a:t>
            </a:fld>
            <a:endParaRPr lang="en-US"/>
          </a:p>
        </p:txBody>
      </p:sp>
      <p:sp>
        <p:nvSpPr>
          <p:cNvPr id="5" name="頁尾版面配置區 4">
            <a:extLst>
              <a:ext uri="{FF2B5EF4-FFF2-40B4-BE49-F238E27FC236}">
                <a16:creationId xmlns:a16="http://schemas.microsoft.com/office/drawing/2014/main" id="{0631BA4B-C515-FBA2-82A1-0B84C507C960}"/>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6C1EB9C6-CCFF-A2EB-986A-E06F15CFBDCC}"/>
              </a:ext>
            </a:extLst>
          </p:cNvPr>
          <p:cNvSpPr>
            <a:spLocks noGrp="1"/>
          </p:cNvSpPr>
          <p:nvPr>
            <p:ph type="sldNum" sz="quarter" idx="12"/>
          </p:nvPr>
        </p:nvSpPr>
        <p:spPr/>
        <p:txBody>
          <a:bodyPr/>
          <a:lstStyle/>
          <a:p>
            <a:fld id="{1DA5F70F-165E-4E5E-B06A-55B71DA87074}" type="slidenum">
              <a:rPr lang="en-US" smtClean="0"/>
              <a:t>‹#›</a:t>
            </a:fld>
            <a:endParaRPr lang="en-US"/>
          </a:p>
        </p:txBody>
      </p:sp>
    </p:spTree>
    <p:extLst>
      <p:ext uri="{BB962C8B-B14F-4D97-AF65-F5344CB8AC3E}">
        <p14:creationId xmlns:p14="http://schemas.microsoft.com/office/powerpoint/2010/main" val="2678875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9A562E-0581-D8FD-BE21-1C3D2DA403E7}"/>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D21252FA-F2F2-D449-2F49-7F8D6E620BC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DC446C8E-ECFE-793B-C668-75DB312C4B6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4F744E3A-8FDE-D4D7-E8B0-F10588AD1429}"/>
              </a:ext>
            </a:extLst>
          </p:cNvPr>
          <p:cNvSpPr>
            <a:spLocks noGrp="1"/>
          </p:cNvSpPr>
          <p:nvPr>
            <p:ph type="dt" sz="half" idx="10"/>
          </p:nvPr>
        </p:nvSpPr>
        <p:spPr/>
        <p:txBody>
          <a:bodyPr/>
          <a:lstStyle/>
          <a:p>
            <a:fld id="{219FA4E4-E77A-41CE-B13F-52471C0AB66A}" type="datetimeFigureOut">
              <a:rPr lang="en-US" smtClean="0"/>
              <a:t>4/5/2023</a:t>
            </a:fld>
            <a:endParaRPr lang="en-US"/>
          </a:p>
        </p:txBody>
      </p:sp>
      <p:sp>
        <p:nvSpPr>
          <p:cNvPr id="6" name="頁尾版面配置區 5">
            <a:extLst>
              <a:ext uri="{FF2B5EF4-FFF2-40B4-BE49-F238E27FC236}">
                <a16:creationId xmlns:a16="http://schemas.microsoft.com/office/drawing/2014/main" id="{3779647E-E22A-AF45-7DB3-FAE9AF705811}"/>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36535BBD-47FA-ECCC-6BA7-413D43D8E36C}"/>
              </a:ext>
            </a:extLst>
          </p:cNvPr>
          <p:cNvSpPr>
            <a:spLocks noGrp="1"/>
          </p:cNvSpPr>
          <p:nvPr>
            <p:ph type="sldNum" sz="quarter" idx="12"/>
          </p:nvPr>
        </p:nvSpPr>
        <p:spPr/>
        <p:txBody>
          <a:bodyPr/>
          <a:lstStyle/>
          <a:p>
            <a:fld id="{1DA5F70F-165E-4E5E-B06A-55B71DA87074}" type="slidenum">
              <a:rPr lang="en-US" smtClean="0"/>
              <a:t>‹#›</a:t>
            </a:fld>
            <a:endParaRPr lang="en-US"/>
          </a:p>
        </p:txBody>
      </p:sp>
    </p:spTree>
    <p:extLst>
      <p:ext uri="{BB962C8B-B14F-4D97-AF65-F5344CB8AC3E}">
        <p14:creationId xmlns:p14="http://schemas.microsoft.com/office/powerpoint/2010/main" val="370051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6369A0-ECF4-281E-DD15-4AF831317C66}"/>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5C73656C-8504-6DB2-B382-4E4ABD917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2BAFFAA-A066-58E7-D59D-F70258E71C0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886A450B-29CD-5A26-457B-3F2479662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DEDF042-BDE8-7F2F-D37D-E69A430A630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D7BBBFD8-402D-5A6A-F20C-EF8EE9F7C4EA}"/>
              </a:ext>
            </a:extLst>
          </p:cNvPr>
          <p:cNvSpPr>
            <a:spLocks noGrp="1"/>
          </p:cNvSpPr>
          <p:nvPr>
            <p:ph type="dt" sz="half" idx="10"/>
          </p:nvPr>
        </p:nvSpPr>
        <p:spPr/>
        <p:txBody>
          <a:bodyPr/>
          <a:lstStyle/>
          <a:p>
            <a:fld id="{219FA4E4-E77A-41CE-B13F-52471C0AB66A}" type="datetimeFigureOut">
              <a:rPr lang="en-US" smtClean="0"/>
              <a:t>4/5/2023</a:t>
            </a:fld>
            <a:endParaRPr lang="en-US"/>
          </a:p>
        </p:txBody>
      </p:sp>
      <p:sp>
        <p:nvSpPr>
          <p:cNvPr id="8" name="頁尾版面配置區 7">
            <a:extLst>
              <a:ext uri="{FF2B5EF4-FFF2-40B4-BE49-F238E27FC236}">
                <a16:creationId xmlns:a16="http://schemas.microsoft.com/office/drawing/2014/main" id="{A5CC4B36-548D-5FE4-84A9-92A3B2760672}"/>
              </a:ext>
            </a:extLst>
          </p:cNvPr>
          <p:cNvSpPr>
            <a:spLocks noGrp="1"/>
          </p:cNvSpPr>
          <p:nvPr>
            <p:ph type="ftr" sz="quarter" idx="11"/>
          </p:nvPr>
        </p:nvSpPr>
        <p:spPr/>
        <p:txBody>
          <a:bodyPr/>
          <a:lstStyle/>
          <a:p>
            <a:endParaRPr lang="en-US"/>
          </a:p>
        </p:txBody>
      </p:sp>
      <p:sp>
        <p:nvSpPr>
          <p:cNvPr id="9" name="投影片編號版面配置區 8">
            <a:extLst>
              <a:ext uri="{FF2B5EF4-FFF2-40B4-BE49-F238E27FC236}">
                <a16:creationId xmlns:a16="http://schemas.microsoft.com/office/drawing/2014/main" id="{A1F22291-2D10-FB8C-46A3-161B07C7E5F0}"/>
              </a:ext>
            </a:extLst>
          </p:cNvPr>
          <p:cNvSpPr>
            <a:spLocks noGrp="1"/>
          </p:cNvSpPr>
          <p:nvPr>
            <p:ph type="sldNum" sz="quarter" idx="12"/>
          </p:nvPr>
        </p:nvSpPr>
        <p:spPr/>
        <p:txBody>
          <a:bodyPr/>
          <a:lstStyle/>
          <a:p>
            <a:fld id="{1DA5F70F-165E-4E5E-B06A-55B71DA87074}" type="slidenum">
              <a:rPr lang="en-US" smtClean="0"/>
              <a:t>‹#›</a:t>
            </a:fld>
            <a:endParaRPr lang="en-US"/>
          </a:p>
        </p:txBody>
      </p:sp>
    </p:spTree>
    <p:extLst>
      <p:ext uri="{BB962C8B-B14F-4D97-AF65-F5344CB8AC3E}">
        <p14:creationId xmlns:p14="http://schemas.microsoft.com/office/powerpoint/2010/main" val="761691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910C19-A37B-ED6A-606F-0FE2D416E773}"/>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86506C26-B912-5DF2-4A5C-30ED42DEC071}"/>
              </a:ext>
            </a:extLst>
          </p:cNvPr>
          <p:cNvSpPr>
            <a:spLocks noGrp="1"/>
          </p:cNvSpPr>
          <p:nvPr>
            <p:ph type="dt" sz="half" idx="10"/>
          </p:nvPr>
        </p:nvSpPr>
        <p:spPr/>
        <p:txBody>
          <a:bodyPr/>
          <a:lstStyle/>
          <a:p>
            <a:fld id="{219FA4E4-E77A-41CE-B13F-52471C0AB66A}" type="datetimeFigureOut">
              <a:rPr lang="en-US" smtClean="0"/>
              <a:t>4/5/2023</a:t>
            </a:fld>
            <a:endParaRPr lang="en-US"/>
          </a:p>
        </p:txBody>
      </p:sp>
      <p:sp>
        <p:nvSpPr>
          <p:cNvPr id="4" name="頁尾版面配置區 3">
            <a:extLst>
              <a:ext uri="{FF2B5EF4-FFF2-40B4-BE49-F238E27FC236}">
                <a16:creationId xmlns:a16="http://schemas.microsoft.com/office/drawing/2014/main" id="{8C0030AB-6B8E-99C9-0ADB-9251A331402F}"/>
              </a:ext>
            </a:extLst>
          </p:cNvPr>
          <p:cNvSpPr>
            <a:spLocks noGrp="1"/>
          </p:cNvSpPr>
          <p:nvPr>
            <p:ph type="ftr" sz="quarter" idx="11"/>
          </p:nvPr>
        </p:nvSpPr>
        <p:spPr/>
        <p:txBody>
          <a:bodyPr/>
          <a:lstStyle/>
          <a:p>
            <a:endParaRPr lang="en-US"/>
          </a:p>
        </p:txBody>
      </p:sp>
      <p:sp>
        <p:nvSpPr>
          <p:cNvPr id="5" name="投影片編號版面配置區 4">
            <a:extLst>
              <a:ext uri="{FF2B5EF4-FFF2-40B4-BE49-F238E27FC236}">
                <a16:creationId xmlns:a16="http://schemas.microsoft.com/office/drawing/2014/main" id="{6BF92103-24F9-8C97-309F-111FA0DE9B27}"/>
              </a:ext>
            </a:extLst>
          </p:cNvPr>
          <p:cNvSpPr>
            <a:spLocks noGrp="1"/>
          </p:cNvSpPr>
          <p:nvPr>
            <p:ph type="sldNum" sz="quarter" idx="12"/>
          </p:nvPr>
        </p:nvSpPr>
        <p:spPr/>
        <p:txBody>
          <a:bodyPr/>
          <a:lstStyle/>
          <a:p>
            <a:fld id="{1DA5F70F-165E-4E5E-B06A-55B71DA87074}" type="slidenum">
              <a:rPr lang="en-US" smtClean="0"/>
              <a:t>‹#›</a:t>
            </a:fld>
            <a:endParaRPr lang="en-US"/>
          </a:p>
        </p:txBody>
      </p:sp>
    </p:spTree>
    <p:extLst>
      <p:ext uri="{BB962C8B-B14F-4D97-AF65-F5344CB8AC3E}">
        <p14:creationId xmlns:p14="http://schemas.microsoft.com/office/powerpoint/2010/main" val="177696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316EF94-E177-4656-9692-266EA291E825}"/>
              </a:ext>
            </a:extLst>
          </p:cNvPr>
          <p:cNvSpPr>
            <a:spLocks noGrp="1"/>
          </p:cNvSpPr>
          <p:nvPr>
            <p:ph type="dt" sz="half" idx="10"/>
          </p:nvPr>
        </p:nvSpPr>
        <p:spPr/>
        <p:txBody>
          <a:bodyPr/>
          <a:lstStyle/>
          <a:p>
            <a:fld id="{219FA4E4-E77A-41CE-B13F-52471C0AB66A}" type="datetimeFigureOut">
              <a:rPr lang="en-US" smtClean="0"/>
              <a:t>4/5/2023</a:t>
            </a:fld>
            <a:endParaRPr lang="en-US"/>
          </a:p>
        </p:txBody>
      </p:sp>
      <p:sp>
        <p:nvSpPr>
          <p:cNvPr id="3" name="頁尾版面配置區 2">
            <a:extLst>
              <a:ext uri="{FF2B5EF4-FFF2-40B4-BE49-F238E27FC236}">
                <a16:creationId xmlns:a16="http://schemas.microsoft.com/office/drawing/2014/main" id="{537DE5DA-9C92-0DB2-4A0D-A3497DDC0AFC}"/>
              </a:ext>
            </a:extLst>
          </p:cNvPr>
          <p:cNvSpPr>
            <a:spLocks noGrp="1"/>
          </p:cNvSpPr>
          <p:nvPr>
            <p:ph type="ftr" sz="quarter" idx="11"/>
          </p:nvPr>
        </p:nvSpPr>
        <p:spPr/>
        <p:txBody>
          <a:bodyPr/>
          <a:lstStyle/>
          <a:p>
            <a:endParaRPr lang="en-US"/>
          </a:p>
        </p:txBody>
      </p:sp>
      <p:sp>
        <p:nvSpPr>
          <p:cNvPr id="4" name="投影片編號版面配置區 3">
            <a:extLst>
              <a:ext uri="{FF2B5EF4-FFF2-40B4-BE49-F238E27FC236}">
                <a16:creationId xmlns:a16="http://schemas.microsoft.com/office/drawing/2014/main" id="{39EF4247-A175-F683-3BF2-33ECF95B36CA}"/>
              </a:ext>
            </a:extLst>
          </p:cNvPr>
          <p:cNvSpPr>
            <a:spLocks noGrp="1"/>
          </p:cNvSpPr>
          <p:nvPr>
            <p:ph type="sldNum" sz="quarter" idx="12"/>
          </p:nvPr>
        </p:nvSpPr>
        <p:spPr/>
        <p:txBody>
          <a:bodyPr/>
          <a:lstStyle/>
          <a:p>
            <a:fld id="{1DA5F70F-165E-4E5E-B06A-55B71DA87074}" type="slidenum">
              <a:rPr lang="en-US" smtClean="0"/>
              <a:t>‹#›</a:t>
            </a:fld>
            <a:endParaRPr lang="en-US"/>
          </a:p>
        </p:txBody>
      </p:sp>
    </p:spTree>
    <p:extLst>
      <p:ext uri="{BB962C8B-B14F-4D97-AF65-F5344CB8AC3E}">
        <p14:creationId xmlns:p14="http://schemas.microsoft.com/office/powerpoint/2010/main" val="401562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F5B711-3CE6-6F8B-FB47-A9195467C8F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5374BB92-A5BD-15A6-EDC6-422767691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5BABCDE9-BD90-1E23-4715-1E1A4845B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684BC30-1CCD-2D36-8C48-67B71755CEBE}"/>
              </a:ext>
            </a:extLst>
          </p:cNvPr>
          <p:cNvSpPr>
            <a:spLocks noGrp="1"/>
          </p:cNvSpPr>
          <p:nvPr>
            <p:ph type="dt" sz="half" idx="10"/>
          </p:nvPr>
        </p:nvSpPr>
        <p:spPr/>
        <p:txBody>
          <a:bodyPr/>
          <a:lstStyle/>
          <a:p>
            <a:fld id="{219FA4E4-E77A-41CE-B13F-52471C0AB66A}" type="datetimeFigureOut">
              <a:rPr lang="en-US" smtClean="0"/>
              <a:t>4/5/2023</a:t>
            </a:fld>
            <a:endParaRPr lang="en-US"/>
          </a:p>
        </p:txBody>
      </p:sp>
      <p:sp>
        <p:nvSpPr>
          <p:cNvPr id="6" name="頁尾版面配置區 5">
            <a:extLst>
              <a:ext uri="{FF2B5EF4-FFF2-40B4-BE49-F238E27FC236}">
                <a16:creationId xmlns:a16="http://schemas.microsoft.com/office/drawing/2014/main" id="{2E939F5A-5329-2054-A76E-F4AD9306D67A}"/>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7EF4FA4C-14AB-3700-B0B3-DA906C3EE48D}"/>
              </a:ext>
            </a:extLst>
          </p:cNvPr>
          <p:cNvSpPr>
            <a:spLocks noGrp="1"/>
          </p:cNvSpPr>
          <p:nvPr>
            <p:ph type="sldNum" sz="quarter" idx="12"/>
          </p:nvPr>
        </p:nvSpPr>
        <p:spPr/>
        <p:txBody>
          <a:bodyPr/>
          <a:lstStyle/>
          <a:p>
            <a:fld id="{1DA5F70F-165E-4E5E-B06A-55B71DA87074}" type="slidenum">
              <a:rPr lang="en-US" smtClean="0"/>
              <a:t>‹#›</a:t>
            </a:fld>
            <a:endParaRPr lang="en-US"/>
          </a:p>
        </p:txBody>
      </p:sp>
    </p:spTree>
    <p:extLst>
      <p:ext uri="{BB962C8B-B14F-4D97-AF65-F5344CB8AC3E}">
        <p14:creationId xmlns:p14="http://schemas.microsoft.com/office/powerpoint/2010/main" val="80975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1E1F6D-8B67-F0D8-A931-340754AB8D8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DE7BCD61-15B2-EEC4-5507-956FAC8E4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DAF76DE3-1BFA-B2D7-9540-89B921805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7027E1A-EF9A-BB84-C7E0-8B7E72EFB4B9}"/>
              </a:ext>
            </a:extLst>
          </p:cNvPr>
          <p:cNvSpPr>
            <a:spLocks noGrp="1"/>
          </p:cNvSpPr>
          <p:nvPr>
            <p:ph type="dt" sz="half" idx="10"/>
          </p:nvPr>
        </p:nvSpPr>
        <p:spPr/>
        <p:txBody>
          <a:bodyPr/>
          <a:lstStyle/>
          <a:p>
            <a:fld id="{219FA4E4-E77A-41CE-B13F-52471C0AB66A}" type="datetimeFigureOut">
              <a:rPr lang="en-US" smtClean="0"/>
              <a:t>4/5/2023</a:t>
            </a:fld>
            <a:endParaRPr lang="en-US"/>
          </a:p>
        </p:txBody>
      </p:sp>
      <p:sp>
        <p:nvSpPr>
          <p:cNvPr id="6" name="頁尾版面配置區 5">
            <a:extLst>
              <a:ext uri="{FF2B5EF4-FFF2-40B4-BE49-F238E27FC236}">
                <a16:creationId xmlns:a16="http://schemas.microsoft.com/office/drawing/2014/main" id="{ED94D909-6D3F-685B-02DE-EF01CEDE2EC2}"/>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E1FE38E4-E969-513D-EDB3-F029BEB5BEEB}"/>
              </a:ext>
            </a:extLst>
          </p:cNvPr>
          <p:cNvSpPr>
            <a:spLocks noGrp="1"/>
          </p:cNvSpPr>
          <p:nvPr>
            <p:ph type="sldNum" sz="quarter" idx="12"/>
          </p:nvPr>
        </p:nvSpPr>
        <p:spPr/>
        <p:txBody>
          <a:bodyPr/>
          <a:lstStyle/>
          <a:p>
            <a:fld id="{1DA5F70F-165E-4E5E-B06A-55B71DA87074}" type="slidenum">
              <a:rPr lang="en-US" smtClean="0"/>
              <a:t>‹#›</a:t>
            </a:fld>
            <a:endParaRPr lang="en-US"/>
          </a:p>
        </p:txBody>
      </p:sp>
    </p:spTree>
    <p:extLst>
      <p:ext uri="{BB962C8B-B14F-4D97-AF65-F5344CB8AC3E}">
        <p14:creationId xmlns:p14="http://schemas.microsoft.com/office/powerpoint/2010/main" val="2078283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FF1BBC6-8D74-3844-A2CA-655062DCD2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FE8FEA94-B41D-688C-2FC7-B821ABCCEA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B69D0E9B-183F-DD19-6BBE-08D18785A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FA4E4-E77A-41CE-B13F-52471C0AB66A}" type="datetimeFigureOut">
              <a:rPr lang="en-US" smtClean="0"/>
              <a:t>4/5/2023</a:t>
            </a:fld>
            <a:endParaRPr lang="en-US"/>
          </a:p>
        </p:txBody>
      </p:sp>
      <p:sp>
        <p:nvSpPr>
          <p:cNvPr id="5" name="頁尾版面配置區 4">
            <a:extLst>
              <a:ext uri="{FF2B5EF4-FFF2-40B4-BE49-F238E27FC236}">
                <a16:creationId xmlns:a16="http://schemas.microsoft.com/office/drawing/2014/main" id="{211A538C-DDCC-3587-29DB-598BD12904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a:extLst>
              <a:ext uri="{FF2B5EF4-FFF2-40B4-BE49-F238E27FC236}">
                <a16:creationId xmlns:a16="http://schemas.microsoft.com/office/drawing/2014/main" id="{92214DC5-861D-93E3-5321-774DF026B9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5F70F-165E-4E5E-B06A-55B71DA87074}" type="slidenum">
              <a:rPr lang="en-US" smtClean="0"/>
              <a:t>‹#›</a:t>
            </a:fld>
            <a:endParaRPr lang="en-US"/>
          </a:p>
        </p:txBody>
      </p:sp>
    </p:spTree>
    <p:extLst>
      <p:ext uri="{BB962C8B-B14F-4D97-AF65-F5344CB8AC3E}">
        <p14:creationId xmlns:p14="http://schemas.microsoft.com/office/powerpoint/2010/main" val="162856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D479E5-21C9-6CE6-57DB-C3638A2169E9}"/>
              </a:ext>
            </a:extLst>
          </p:cNvPr>
          <p:cNvSpPr>
            <a:spLocks noGrp="1"/>
          </p:cNvSpPr>
          <p:nvPr>
            <p:ph type="ctrTitle"/>
          </p:nvPr>
        </p:nvSpPr>
        <p:spPr>
          <a:xfrm>
            <a:off x="1463040" y="2217376"/>
            <a:ext cx="9144000" cy="1655762"/>
          </a:xfrm>
        </p:spPr>
        <p:txBody>
          <a:bodyPr>
            <a:noAutofit/>
          </a:bodyPr>
          <a:lstStyle/>
          <a:p>
            <a:r>
              <a:rPr lang="zh-TW" altLang="en-US" sz="4400" kern="100" dirty="0">
                <a:effectLst/>
                <a:latin typeface="標楷體" panose="03000509000000000000" pitchFamily="65" charset="-120"/>
                <a:ea typeface="標楷體" panose="03000509000000000000" pitchFamily="65" charset="-120"/>
                <a:cs typeface="Times New Roman" panose="02020603050405020304" pitchFamily="18" charset="0"/>
              </a:rPr>
              <a:t>風控</a:t>
            </a:r>
            <a:r>
              <a:rPr lang="zh-TW" sz="4400" kern="100" dirty="0">
                <a:effectLst/>
                <a:latin typeface="標楷體" panose="03000509000000000000" pitchFamily="65" charset="-120"/>
                <a:ea typeface="標楷體" panose="03000509000000000000" pitchFamily="65" charset="-120"/>
                <a:cs typeface="Times New Roman" panose="02020603050405020304" pitchFamily="18" charset="0"/>
              </a:rPr>
              <a:t>數據沉澱</a:t>
            </a:r>
            <a:r>
              <a:rPr lang="zh-TW" altLang="en-US" sz="4400" kern="100" dirty="0">
                <a:effectLst/>
                <a:latin typeface="標楷體" panose="03000509000000000000" pitchFamily="65" charset="-120"/>
                <a:ea typeface="標楷體" panose="03000509000000000000" pitchFamily="65" charset="-120"/>
                <a:cs typeface="Times New Roman" panose="02020603050405020304" pitchFamily="18" charset="0"/>
              </a:rPr>
              <a:t>假想及作法</a:t>
            </a:r>
            <a:br>
              <a:rPr lang="en-US" sz="4400" kern="100" dirty="0">
                <a:effectLst/>
                <a:latin typeface="Calibri" panose="020F0502020204030204" pitchFamily="34" charset="0"/>
                <a:ea typeface="新細明體" panose="02020500000000000000" pitchFamily="18" charset="-120"/>
                <a:cs typeface="Times New Roman" panose="02020603050405020304" pitchFamily="18" charset="0"/>
              </a:rPr>
            </a:br>
            <a:endParaRPr lang="en-US" sz="4400" dirty="0"/>
          </a:p>
        </p:txBody>
      </p:sp>
    </p:spTree>
    <p:extLst>
      <p:ext uri="{BB962C8B-B14F-4D97-AF65-F5344CB8AC3E}">
        <p14:creationId xmlns:p14="http://schemas.microsoft.com/office/powerpoint/2010/main" val="113006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F1D2D7-B0FD-7B6F-C85F-0F5C299D6108}"/>
              </a:ext>
            </a:extLst>
          </p:cNvPr>
          <p:cNvSpPr>
            <a:spLocks noGrp="1"/>
          </p:cNvSpPr>
          <p:nvPr>
            <p:ph type="title"/>
          </p:nvPr>
        </p:nvSpPr>
        <p:spPr/>
        <p:txBody>
          <a:bodyPr/>
          <a:lstStyle/>
          <a:p>
            <a:r>
              <a:rPr lang="zh-TW" altLang="en-US" dirty="0"/>
              <a:t>前言</a:t>
            </a:r>
            <a:endParaRPr lang="en-US" dirty="0"/>
          </a:p>
        </p:txBody>
      </p:sp>
      <p:sp>
        <p:nvSpPr>
          <p:cNvPr id="3" name="內容版面配置區 2">
            <a:extLst>
              <a:ext uri="{FF2B5EF4-FFF2-40B4-BE49-F238E27FC236}">
                <a16:creationId xmlns:a16="http://schemas.microsoft.com/office/drawing/2014/main" id="{7877C5F3-9D48-B0D6-4C0E-58FC5C429885}"/>
              </a:ext>
            </a:extLst>
          </p:cNvPr>
          <p:cNvSpPr>
            <a:spLocks noGrp="1"/>
          </p:cNvSpPr>
          <p:nvPr>
            <p:ph idx="1"/>
          </p:nvPr>
        </p:nvSpPr>
        <p:spPr/>
        <p:txBody>
          <a:bodyPr/>
          <a:lstStyle/>
          <a:p>
            <a:r>
              <a:rPr lang="zh-TW" altLang="en-US" dirty="0"/>
              <a:t>目前主要計算都在</a:t>
            </a:r>
            <a:r>
              <a:rPr lang="en-US" altLang="zh-TW" dirty="0"/>
              <a:t>Arc-service</a:t>
            </a:r>
            <a:r>
              <a:rPr lang="zh-TW" altLang="en-US" dirty="0"/>
              <a:t>上</a:t>
            </a:r>
            <a:r>
              <a:rPr lang="en-US" altLang="zh-TW" dirty="0"/>
              <a:t>, </a:t>
            </a:r>
            <a:r>
              <a:rPr lang="zh-TW" altLang="en-US" dirty="0"/>
              <a:t>且在計算上幾乎都是使用</a:t>
            </a:r>
            <a:r>
              <a:rPr lang="en-US" altLang="zh-TW" dirty="0"/>
              <a:t>Elasticsearch</a:t>
            </a:r>
            <a:r>
              <a:rPr lang="zh-TW" altLang="en-US" dirty="0"/>
              <a:t> 去做實時計算。</a:t>
            </a:r>
            <a:endParaRPr lang="en-US" altLang="zh-TW" dirty="0"/>
          </a:p>
          <a:p>
            <a:r>
              <a:rPr lang="zh-TW" altLang="en-US" dirty="0"/>
              <a:t>這一些計算數據</a:t>
            </a:r>
            <a:r>
              <a:rPr lang="en-US" altLang="zh-TW" dirty="0"/>
              <a:t>, DB</a:t>
            </a:r>
            <a:r>
              <a:rPr lang="zh-TW" altLang="en-US" dirty="0"/>
              <a:t>幾乎沒辦法去使用到</a:t>
            </a:r>
            <a:r>
              <a:rPr lang="en-US" altLang="zh-TW" dirty="0"/>
              <a:t>, </a:t>
            </a:r>
            <a:r>
              <a:rPr lang="zh-TW" altLang="en-US" dirty="0"/>
              <a:t>因為數據目前沒有有效可以做預先沉澱的做法、並且很多數據指標是無法沉澱的例如</a:t>
            </a:r>
            <a:r>
              <a:rPr lang="en-US" altLang="zh-TW" dirty="0"/>
              <a:t>x</a:t>
            </a:r>
            <a:r>
              <a:rPr lang="zh-TW" altLang="en-US" dirty="0"/>
              <a:t>小時</a:t>
            </a:r>
            <a:r>
              <a:rPr lang="en-US" altLang="zh-TW" dirty="0"/>
              <a:t>…</a:t>
            </a:r>
            <a:r>
              <a:rPr lang="zh-TW" altLang="en-US" dirty="0"/>
              <a:t>、近</a:t>
            </a:r>
            <a:r>
              <a:rPr lang="en-US" altLang="zh-TW" dirty="0"/>
              <a:t>x</a:t>
            </a:r>
            <a:r>
              <a:rPr lang="zh-TW" altLang="en-US" dirty="0"/>
              <a:t>日盈利率這類數據。</a:t>
            </a:r>
            <a:endParaRPr lang="en-US" altLang="zh-TW" dirty="0"/>
          </a:p>
          <a:p>
            <a:r>
              <a:rPr lang="en-US" altLang="zh-TW" dirty="0"/>
              <a:t>Redis</a:t>
            </a:r>
            <a:r>
              <a:rPr lang="zh-TW" altLang="en-US" dirty="0"/>
              <a:t>幾乎使用點可以說是沒有</a:t>
            </a:r>
            <a:r>
              <a:rPr lang="en-US" altLang="zh-TW" dirty="0"/>
              <a:t>, </a:t>
            </a:r>
            <a:r>
              <a:rPr lang="zh-TW" altLang="en-US" dirty="0"/>
              <a:t>或是說都是一些比與計算無關的數據。</a:t>
            </a:r>
            <a:endParaRPr lang="en-US" altLang="zh-TW" dirty="0"/>
          </a:p>
          <a:p>
            <a:endParaRPr lang="en-US" altLang="zh-TW" dirty="0"/>
          </a:p>
        </p:txBody>
      </p:sp>
    </p:spTree>
    <p:extLst>
      <p:ext uri="{BB962C8B-B14F-4D97-AF65-F5344CB8AC3E}">
        <p14:creationId xmlns:p14="http://schemas.microsoft.com/office/powerpoint/2010/main" val="325847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5BB78-D3E5-B0B3-2C8D-599049386ACD}"/>
              </a:ext>
            </a:extLst>
          </p:cNvPr>
          <p:cNvSpPr>
            <a:spLocks noGrp="1"/>
          </p:cNvSpPr>
          <p:nvPr>
            <p:ph type="title"/>
          </p:nvPr>
        </p:nvSpPr>
        <p:spPr/>
        <p:txBody>
          <a:bodyPr/>
          <a:lstStyle/>
          <a:p>
            <a:pPr algn="ctr"/>
            <a:r>
              <a:rPr lang="zh-TW" altLang="en-US" dirty="0"/>
              <a:t>當前狀況</a:t>
            </a:r>
            <a:endParaRPr lang="en-US" dirty="0"/>
          </a:p>
        </p:txBody>
      </p:sp>
      <p:sp>
        <p:nvSpPr>
          <p:cNvPr id="3" name="內容版面配置區 2">
            <a:extLst>
              <a:ext uri="{FF2B5EF4-FFF2-40B4-BE49-F238E27FC236}">
                <a16:creationId xmlns:a16="http://schemas.microsoft.com/office/drawing/2014/main" id="{F24E7E52-33A4-BD6D-02AE-D454FB36F2AD}"/>
              </a:ext>
            </a:extLst>
          </p:cNvPr>
          <p:cNvSpPr>
            <a:spLocks noGrp="1"/>
          </p:cNvSpPr>
          <p:nvPr>
            <p:ph idx="1"/>
          </p:nvPr>
        </p:nvSpPr>
        <p:spPr/>
        <p:txBody>
          <a:bodyPr>
            <a:normAutofit/>
          </a:bodyPr>
          <a:lstStyle/>
          <a:p>
            <a:r>
              <a:rPr lang="zh-TW" altLang="en-US" sz="4000" kern="100" dirty="0">
                <a:effectLst/>
                <a:latin typeface="Calibri" panose="020F0502020204030204" pitchFamily="34" charset="0"/>
                <a:ea typeface="新細明體" panose="02020500000000000000" pitchFamily="18" charset="-120"/>
                <a:cs typeface="Times New Roman" panose="02020603050405020304" pitchFamily="18" charset="0"/>
              </a:rPr>
              <a:t>範例</a:t>
            </a:r>
            <a:r>
              <a:rPr lang="en-US" altLang="zh-TW" sz="40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en-US" sz="4000" kern="100" dirty="0">
                <a:effectLst/>
                <a:latin typeface="Calibri" panose="020F0502020204030204" pitchFamily="34" charset="0"/>
                <a:ea typeface="新細明體" panose="02020500000000000000" pitchFamily="18" charset="-120"/>
                <a:cs typeface="Times New Roman" panose="02020603050405020304" pitchFamily="18" charset="0"/>
              </a:rPr>
              <a:t> 近</a:t>
            </a:r>
            <a:r>
              <a:rPr lang="en-US" sz="4000" kern="100" dirty="0">
                <a:effectLst/>
                <a:latin typeface="Calibri" panose="020F0502020204030204" pitchFamily="34" charset="0"/>
                <a:ea typeface="新細明體" panose="02020500000000000000" pitchFamily="18" charset="-120"/>
                <a:cs typeface="Times New Roman" panose="02020603050405020304" pitchFamily="18" charset="0"/>
              </a:rPr>
              <a:t>2</a:t>
            </a:r>
            <a:r>
              <a:rPr lang="zh-TW" sz="4000" kern="100" dirty="0">
                <a:effectLst/>
                <a:latin typeface="Calibri" panose="020F0502020204030204" pitchFamily="34" charset="0"/>
                <a:ea typeface="新細明體" panose="02020500000000000000" pitchFamily="18" charset="-120"/>
                <a:cs typeface="Times New Roman" panose="02020603050405020304" pitchFamily="18" charset="0"/>
              </a:rPr>
              <a:t>小時內盈利率 </a:t>
            </a:r>
            <a:r>
              <a:rPr lang="en-US" sz="4000" b="1" i="0" dirty="0">
                <a:solidFill>
                  <a:srgbClr val="252525"/>
                </a:solidFill>
                <a:effectLst/>
                <a:latin typeface="Roboto" panose="02000000000000000000" pitchFamily="2" charset="0"/>
              </a:rPr>
              <a:t>≧ </a:t>
            </a:r>
            <a:r>
              <a:rPr lang="en-US" sz="4000" kern="100" dirty="0">
                <a:effectLst/>
                <a:latin typeface="Calibri" panose="020F0502020204030204" pitchFamily="34" charset="0"/>
                <a:ea typeface="新細明體" panose="02020500000000000000" pitchFamily="18" charset="-120"/>
                <a:cs typeface="Times New Roman" panose="02020603050405020304" pitchFamily="18" charset="0"/>
              </a:rPr>
              <a:t>25%</a:t>
            </a:r>
          </a:p>
          <a:p>
            <a:pPr marL="0" indent="0" algn="l">
              <a:buNone/>
            </a:pPr>
            <a:endParaRPr lang="en-US" sz="2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algn="l">
              <a:lnSpc>
                <a:spcPct val="107000"/>
              </a:lnSpc>
              <a:spcBef>
                <a:spcPts val="0"/>
              </a:spcBef>
              <a:spcAft>
                <a:spcPts val="800"/>
              </a:spcAft>
            </a:pPr>
            <a:r>
              <a:rPr lang="zh-TW" sz="2000" kern="100" dirty="0">
                <a:effectLst/>
                <a:latin typeface="Calibri" panose="020F0502020204030204" pitchFamily="34" charset="0"/>
                <a:ea typeface="新細明體" panose="02020500000000000000" pitchFamily="18" charset="-120"/>
                <a:cs typeface="Times New Roman" panose="02020603050405020304" pitchFamily="18" charset="0"/>
              </a:rPr>
              <a:t>當前作法都是</a:t>
            </a:r>
            <a:r>
              <a:rPr lang="zh-TW" sz="2000" b="1"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實時以新注單作為一個新的錨定點</a:t>
            </a:r>
            <a:endParaRPr lang="en-US" sz="2000" b="1"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p>
            <a:pPr marL="0" marR="0" algn="l">
              <a:lnSpc>
                <a:spcPct val="107000"/>
              </a:lnSpc>
              <a:spcBef>
                <a:spcPts val="0"/>
              </a:spcBef>
              <a:spcAft>
                <a:spcPts val="800"/>
              </a:spcAft>
            </a:pPr>
            <a:r>
              <a:rPr lang="zh-TW" sz="2000" u="sng"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假設新單 </a:t>
            </a:r>
            <a:r>
              <a:rPr lang="en-US" sz="2000" u="sng"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2023-04-05 21:15:00</a:t>
            </a:r>
            <a:r>
              <a:rPr lang="zh-TW" altLang="en-US" sz="2000" u="sng"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2000" u="sng" kern="100" dirty="0">
                <a:solidFill>
                  <a:srgbClr val="FF0000"/>
                </a:solidFill>
                <a:latin typeface="Calibri" panose="020F0502020204030204" pitchFamily="34" charset="0"/>
                <a:ea typeface="新細明體" panose="02020500000000000000" pitchFamily="18" charset="-120"/>
                <a:cs typeface="Times New Roman" panose="02020603050405020304" pitchFamily="18" charset="0"/>
              </a:rPr>
              <a:t>, </a:t>
            </a:r>
            <a:r>
              <a:rPr lang="zh-TW" sz="2000" u="sng"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那就會當下請求</a:t>
            </a:r>
            <a:r>
              <a:rPr lang="en-US" sz="2000" u="sng"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 19:15:00 - 21:15:00 </a:t>
            </a:r>
            <a:r>
              <a:rPr lang="zh-TW" sz="2000" u="sng"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這個範圍</a:t>
            </a:r>
            <a:r>
              <a:rPr lang="zh-TW" sz="2000" kern="100" dirty="0">
                <a:effectLst/>
                <a:latin typeface="Calibri" panose="020F0502020204030204" pitchFamily="34" charset="0"/>
                <a:ea typeface="新細明體" panose="02020500000000000000" pitchFamily="18" charset="-120"/>
                <a:cs typeface="Times New Roman" panose="02020603050405020304" pitchFamily="18" charset="0"/>
              </a:rPr>
              <a:t>注單</a:t>
            </a:r>
            <a:endParaRPr lang="en-US" alt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algn="l">
              <a:lnSpc>
                <a:spcPct val="107000"/>
              </a:lnSpc>
              <a:spcBef>
                <a:spcPts val="0"/>
              </a:spcBef>
              <a:spcAft>
                <a:spcPts val="800"/>
              </a:spcAft>
            </a:pPr>
            <a:r>
              <a:rPr lang="zh-TW" sz="2000" kern="100" dirty="0">
                <a:effectLst/>
                <a:latin typeface="Calibri" panose="020F0502020204030204" pitchFamily="34" charset="0"/>
                <a:ea typeface="新細明體" panose="02020500000000000000" pitchFamily="18" charset="-120"/>
                <a:cs typeface="Times New Roman" panose="02020603050405020304" pitchFamily="18" charset="0"/>
              </a:rPr>
              <a:t>計算這樣在大量下其實很吃</a:t>
            </a:r>
            <a:r>
              <a:rPr lang="en-US" sz="2000" kern="100" dirty="0">
                <a:effectLst/>
                <a:latin typeface="Calibri" panose="020F0502020204030204" pitchFamily="34" charset="0"/>
                <a:ea typeface="新細明體" panose="02020500000000000000" pitchFamily="18" charset="-120"/>
                <a:cs typeface="Times New Roman" panose="02020603050405020304" pitchFamily="18" charset="0"/>
              </a:rPr>
              <a:t>ES </a:t>
            </a:r>
            <a:r>
              <a:rPr lang="zh-TW" sz="2000" kern="100" dirty="0">
                <a:effectLst/>
                <a:latin typeface="Calibri" panose="020F0502020204030204" pitchFamily="34" charset="0"/>
                <a:ea typeface="新細明體" panose="02020500000000000000" pitchFamily="18" charset="-120"/>
                <a:cs typeface="Times New Roman" panose="02020603050405020304" pitchFamily="18" charset="0"/>
              </a:rPr>
              <a:t>效能及增加很多的網路開銷</a:t>
            </a:r>
            <a:r>
              <a:rPr lang="en-US" altLang="zh-TW" sz="20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en-US" sz="2000" kern="100" dirty="0">
                <a:effectLst/>
                <a:latin typeface="Calibri" panose="020F0502020204030204" pitchFamily="34" charset="0"/>
                <a:ea typeface="新細明體" panose="02020500000000000000" pitchFamily="18" charset="-120"/>
                <a:cs typeface="Times New Roman" panose="02020603050405020304" pitchFamily="18" charset="0"/>
              </a:rPr>
              <a:t>單量一大就需要吞下</a:t>
            </a:r>
            <a:endParaRPr lang="en-US" alt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algn="l">
              <a:lnSpc>
                <a:spcPct val="107000"/>
              </a:lnSpc>
              <a:spcBef>
                <a:spcPts val="0"/>
              </a:spcBef>
              <a:spcAft>
                <a:spcPts val="800"/>
              </a:spcAft>
            </a:pPr>
            <a:r>
              <a:rPr lang="zh-TW" altLang="en-US" sz="2000" kern="100" dirty="0">
                <a:effectLst/>
                <a:latin typeface="Calibri" panose="020F0502020204030204" pitchFamily="34" charset="0"/>
                <a:ea typeface="新細明體" panose="02020500000000000000" pitchFamily="18" charset="-120"/>
                <a:cs typeface="Times New Roman" panose="02020603050405020304" pitchFamily="18" charset="0"/>
              </a:rPr>
              <a:t>很高的硬體</a:t>
            </a:r>
            <a:r>
              <a:rPr lang="en-US" altLang="zh-TW" sz="2000" kern="100" dirty="0">
                <a:effectLst/>
                <a:latin typeface="Calibri" panose="020F0502020204030204" pitchFamily="34" charset="0"/>
                <a:ea typeface="新細明體" panose="02020500000000000000" pitchFamily="18" charset="-120"/>
                <a:cs typeface="Times New Roman" panose="02020603050405020304" pitchFamily="18" charset="0"/>
              </a:rPr>
              <a:t>I/O</a:t>
            </a:r>
            <a:r>
              <a:rPr lang="zh-TW" altLang="en-US" sz="20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en-US" sz="20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6623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8E54FC-E016-B7A5-E1DC-D03E478F76D9}"/>
              </a:ext>
            </a:extLst>
          </p:cNvPr>
          <p:cNvSpPr>
            <a:spLocks noGrp="1"/>
          </p:cNvSpPr>
          <p:nvPr>
            <p:ph type="title"/>
          </p:nvPr>
        </p:nvSpPr>
        <p:spPr/>
        <p:txBody>
          <a:bodyPr/>
          <a:lstStyle/>
          <a:p>
            <a:r>
              <a:rPr lang="zh-TW" altLang="en-US" dirty="0"/>
              <a:t>近</a:t>
            </a:r>
            <a:r>
              <a:rPr lang="en-US" altLang="zh-TW" dirty="0"/>
              <a:t>2</a:t>
            </a:r>
            <a:r>
              <a:rPr lang="zh-TW" altLang="en-US" dirty="0"/>
              <a:t>小時含內 </a:t>
            </a:r>
            <a:r>
              <a:rPr lang="en-US" altLang="zh-TW" dirty="0"/>
              <a:t>VS</a:t>
            </a:r>
            <a:r>
              <a:rPr lang="zh-TW" altLang="en-US" dirty="0"/>
              <a:t> </a:t>
            </a:r>
            <a:r>
              <a:rPr lang="en-US" altLang="zh-TW" dirty="0"/>
              <a:t> </a:t>
            </a:r>
            <a:r>
              <a:rPr lang="zh-TW" altLang="en-US" dirty="0"/>
              <a:t>前</a:t>
            </a:r>
            <a:r>
              <a:rPr lang="en-US" altLang="zh-TW" dirty="0"/>
              <a:t>1</a:t>
            </a:r>
            <a:r>
              <a:rPr lang="zh-TW" altLang="en-US" dirty="0"/>
              <a:t>小時 </a:t>
            </a:r>
            <a:r>
              <a:rPr lang="en-US" altLang="zh-TW" dirty="0"/>
              <a:t>VS</a:t>
            </a:r>
            <a:r>
              <a:rPr lang="zh-TW" altLang="en-US" dirty="0"/>
              <a:t> 近</a:t>
            </a:r>
            <a:r>
              <a:rPr lang="en-US" altLang="zh-TW" dirty="0"/>
              <a:t>1</a:t>
            </a:r>
            <a:r>
              <a:rPr lang="zh-TW" altLang="en-US" dirty="0"/>
              <a:t>小時內</a:t>
            </a:r>
            <a:endParaRPr lang="en-US" dirty="0"/>
          </a:p>
        </p:txBody>
      </p:sp>
      <p:sp>
        <p:nvSpPr>
          <p:cNvPr id="3" name="內容版面配置區 2">
            <a:extLst>
              <a:ext uri="{FF2B5EF4-FFF2-40B4-BE49-F238E27FC236}">
                <a16:creationId xmlns:a16="http://schemas.microsoft.com/office/drawing/2014/main" id="{783BC3EF-B86C-31BF-72EB-CFCE64B89465}"/>
              </a:ext>
            </a:extLst>
          </p:cNvPr>
          <p:cNvSpPr>
            <a:spLocks noGrp="1"/>
          </p:cNvSpPr>
          <p:nvPr>
            <p:ph idx="1"/>
          </p:nvPr>
        </p:nvSpPr>
        <p:spPr/>
        <p:txBody>
          <a:bodyPr/>
          <a:lstStyle/>
          <a:p>
            <a:pPr algn="just"/>
            <a:r>
              <a:rPr lang="zh-TW" altLang="en-US" dirty="0"/>
              <a:t>前</a:t>
            </a:r>
            <a:r>
              <a:rPr lang="en-US" altLang="zh-TW" dirty="0"/>
              <a:t>2</a:t>
            </a:r>
            <a:r>
              <a:rPr lang="zh-TW" altLang="en-US" dirty="0"/>
              <a:t>個小時的資料 </a:t>
            </a:r>
            <a:r>
              <a:rPr lang="en-US" altLang="zh-TW" dirty="0"/>
              <a:t>+</a:t>
            </a:r>
            <a:r>
              <a:rPr lang="zh-TW" altLang="en-US" dirty="0"/>
              <a:t> </a:t>
            </a:r>
            <a:r>
              <a:rPr lang="en-US" altLang="zh-TW" dirty="0"/>
              <a:t>1</a:t>
            </a:r>
            <a:r>
              <a:rPr lang="zh-TW" altLang="en-US" dirty="0"/>
              <a:t>小時以內的資料</a:t>
            </a:r>
            <a:endParaRPr lang="en-US" altLang="zh-TW" dirty="0"/>
          </a:p>
          <a:p>
            <a:r>
              <a:rPr lang="zh-TW" altLang="en-US" dirty="0"/>
              <a:t>前</a:t>
            </a:r>
            <a:r>
              <a:rPr lang="en-US" altLang="zh-TW" dirty="0"/>
              <a:t>1</a:t>
            </a:r>
            <a:r>
              <a:rPr lang="zh-TW" altLang="en-US" dirty="0"/>
              <a:t>個小時的資料</a:t>
            </a:r>
            <a:endParaRPr lang="en-US" altLang="zh-TW" dirty="0"/>
          </a:p>
          <a:p>
            <a:r>
              <a:rPr lang="en-US" altLang="zh-TW" dirty="0"/>
              <a:t>1</a:t>
            </a:r>
            <a:r>
              <a:rPr lang="zh-TW" altLang="en-US" dirty="0"/>
              <a:t>小時以內的資料</a:t>
            </a:r>
            <a:endParaRPr lang="en-US" altLang="zh-TW" dirty="0"/>
          </a:p>
          <a:p>
            <a:pPr marL="0" indent="0">
              <a:buNone/>
            </a:pPr>
            <a:endParaRPr lang="en-US" altLang="zh-TW" dirty="0"/>
          </a:p>
          <a:p>
            <a:endParaRPr lang="en-US" altLang="zh-TW" dirty="0"/>
          </a:p>
        </p:txBody>
      </p:sp>
    </p:spTree>
    <p:extLst>
      <p:ext uri="{BB962C8B-B14F-4D97-AF65-F5344CB8AC3E}">
        <p14:creationId xmlns:p14="http://schemas.microsoft.com/office/powerpoint/2010/main" val="92110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DCC0FF-071F-8CEB-773D-B29A83F717CD}"/>
              </a:ext>
            </a:extLst>
          </p:cNvPr>
          <p:cNvSpPr>
            <a:spLocks noGrp="1"/>
          </p:cNvSpPr>
          <p:nvPr>
            <p:ph type="title"/>
          </p:nvPr>
        </p:nvSpPr>
        <p:spPr>
          <a:xfrm>
            <a:off x="838200" y="199662"/>
            <a:ext cx="10515600" cy="1325563"/>
          </a:xfrm>
        </p:spPr>
        <p:txBody>
          <a:bodyPr/>
          <a:lstStyle/>
          <a:p>
            <a:pPr algn="ctr"/>
            <a:r>
              <a:rPr lang="zh-TW" altLang="en-US" dirty="0"/>
              <a:t>作法</a:t>
            </a:r>
            <a:endParaRPr lang="en-US" dirty="0"/>
          </a:p>
        </p:txBody>
      </p:sp>
      <p:sp>
        <p:nvSpPr>
          <p:cNvPr id="4" name="副標題 2">
            <a:extLst>
              <a:ext uri="{FF2B5EF4-FFF2-40B4-BE49-F238E27FC236}">
                <a16:creationId xmlns:a16="http://schemas.microsoft.com/office/drawing/2014/main" id="{3CAC129D-2249-A916-66EA-62B335B36A8F}"/>
              </a:ext>
            </a:extLst>
          </p:cNvPr>
          <p:cNvSpPr>
            <a:spLocks noGrp="1"/>
          </p:cNvSpPr>
          <p:nvPr>
            <p:ph idx="1"/>
          </p:nvPr>
        </p:nvSpPr>
        <p:spPr>
          <a:xfrm>
            <a:off x="777240" y="1525225"/>
            <a:ext cx="10515600" cy="4351338"/>
          </a:xfrm>
        </p:spPr>
        <p:txBody>
          <a:bodyPr>
            <a:normAutofit/>
          </a:bodyPr>
          <a:lstStyle/>
          <a:p>
            <a:pPr marL="0" indent="0">
              <a:buNone/>
            </a:pPr>
            <a:r>
              <a:rPr lang="zh-TW" altLang="en-US" sz="3200" kern="100" dirty="0">
                <a:effectLst/>
                <a:latin typeface="Calibri" panose="020F0502020204030204" pitchFamily="34" charset="0"/>
                <a:ea typeface="新細明體" panose="02020500000000000000" pitchFamily="18" charset="-120"/>
                <a:cs typeface="Times New Roman" panose="02020603050405020304" pitchFamily="18" charset="0"/>
              </a:rPr>
              <a:t>範例</a:t>
            </a:r>
            <a:r>
              <a:rPr lang="en-US" altLang="zh-TW" sz="32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en-US" sz="3200" kern="100" dirty="0">
                <a:effectLst/>
                <a:latin typeface="Calibri" panose="020F0502020204030204" pitchFamily="34" charset="0"/>
                <a:ea typeface="新細明體" panose="02020500000000000000" pitchFamily="18" charset="-120"/>
                <a:cs typeface="Times New Roman" panose="02020603050405020304" pitchFamily="18" charset="0"/>
              </a:rPr>
              <a:t> 近</a:t>
            </a:r>
            <a:r>
              <a:rPr lang="en-US" sz="3200" kern="100" dirty="0">
                <a:effectLst/>
                <a:latin typeface="Calibri" panose="020F0502020204030204" pitchFamily="34" charset="0"/>
                <a:ea typeface="新細明體" panose="02020500000000000000" pitchFamily="18" charset="-120"/>
                <a:cs typeface="Times New Roman" panose="02020603050405020304" pitchFamily="18" charset="0"/>
              </a:rPr>
              <a:t>2</a:t>
            </a:r>
            <a:r>
              <a:rPr lang="zh-TW" sz="3200" kern="100" dirty="0">
                <a:effectLst/>
                <a:latin typeface="Calibri" panose="020F0502020204030204" pitchFamily="34" charset="0"/>
                <a:ea typeface="新細明體" panose="02020500000000000000" pitchFamily="18" charset="-120"/>
                <a:cs typeface="Times New Roman" panose="02020603050405020304" pitchFamily="18" charset="0"/>
              </a:rPr>
              <a:t>小時</a:t>
            </a:r>
            <a:r>
              <a:rPr lang="zh-TW" altLang="en-US" sz="3200" kern="100" dirty="0">
                <a:effectLst/>
                <a:latin typeface="Calibri" panose="020F0502020204030204" pitchFamily="34" charset="0"/>
                <a:ea typeface="新細明體" panose="02020500000000000000" pitchFamily="18" charset="-120"/>
                <a:cs typeface="Times New Roman" panose="02020603050405020304" pitchFamily="18" charset="0"/>
              </a:rPr>
              <a:t>含</a:t>
            </a:r>
            <a:r>
              <a:rPr lang="zh-TW" sz="3200" kern="100" dirty="0">
                <a:effectLst/>
                <a:latin typeface="Calibri" panose="020F0502020204030204" pitchFamily="34" charset="0"/>
                <a:ea typeface="新細明體" panose="02020500000000000000" pitchFamily="18" charset="-120"/>
                <a:cs typeface="Times New Roman" panose="02020603050405020304" pitchFamily="18" charset="0"/>
              </a:rPr>
              <a:t>內</a:t>
            </a:r>
            <a:r>
              <a:rPr lang="zh-TW" altLang="en-US" sz="3200" kern="100" dirty="0">
                <a:effectLst/>
                <a:latin typeface="Calibri" panose="020F0502020204030204" pitchFamily="34" charset="0"/>
                <a:ea typeface="新細明體" panose="02020500000000000000" pitchFamily="18" charset="-120"/>
                <a:cs typeface="Times New Roman" panose="02020603050405020304" pitchFamily="18" charset="0"/>
              </a:rPr>
              <a:t> 的</a:t>
            </a:r>
            <a:r>
              <a:rPr lang="zh-TW" sz="3200" kern="100" dirty="0">
                <a:effectLst/>
                <a:latin typeface="Calibri" panose="020F0502020204030204" pitchFamily="34" charset="0"/>
                <a:ea typeface="新細明體" panose="02020500000000000000" pitchFamily="18" charset="-120"/>
                <a:cs typeface="Times New Roman" panose="02020603050405020304" pitchFamily="18" charset="0"/>
              </a:rPr>
              <a:t>盈利率 </a:t>
            </a:r>
            <a:r>
              <a:rPr lang="en-US" sz="3200" b="1" i="0" dirty="0">
                <a:solidFill>
                  <a:srgbClr val="252525"/>
                </a:solidFill>
                <a:effectLst/>
                <a:latin typeface="Roboto" panose="02000000000000000000" pitchFamily="2" charset="0"/>
              </a:rPr>
              <a:t>≧ </a:t>
            </a:r>
            <a:r>
              <a:rPr lang="en-US" sz="3200" kern="100" dirty="0">
                <a:effectLst/>
                <a:latin typeface="Calibri" panose="020F0502020204030204" pitchFamily="34" charset="0"/>
                <a:ea typeface="新細明體" panose="02020500000000000000" pitchFamily="18" charset="-120"/>
                <a:cs typeface="Times New Roman" panose="02020603050405020304" pitchFamily="18" charset="0"/>
              </a:rPr>
              <a:t>25%</a:t>
            </a:r>
          </a:p>
          <a:p>
            <a:pPr marL="0" indent="0">
              <a:buNone/>
            </a:pPr>
            <a:endParaRPr lang="en-US"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r>
              <a:rPr lang="zh-TW" altLang="en-US" sz="2400" u="sng" kern="100" dirty="0">
                <a:solidFill>
                  <a:srgbClr val="FF0000"/>
                </a:solidFill>
                <a:latin typeface="Calibri" panose="020F0502020204030204" pitchFamily="34" charset="0"/>
                <a:ea typeface="新細明體" panose="02020500000000000000" pitchFamily="18" charset="-120"/>
                <a:cs typeface="Times New Roman" panose="02020603050405020304" pitchFamily="18" charset="0"/>
              </a:rPr>
              <a:t>一</a:t>
            </a:r>
            <a:r>
              <a:rPr lang="zh-TW" altLang="en-US" sz="2400" u="sng"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樣</a:t>
            </a:r>
            <a:r>
              <a:rPr lang="zh-TW" sz="2400" u="sng"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假設新單 </a:t>
            </a:r>
            <a:r>
              <a:rPr lang="en-US" sz="2400" u="sng"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2023-04-05 21:15:00</a:t>
            </a:r>
            <a:endParaRPr lang="en-US"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這樣</a:t>
            </a:r>
            <a:r>
              <a:rPr lang="zh-TW" altLang="en-US" sz="2400" kern="100" dirty="0">
                <a:effectLst/>
                <a:latin typeface="Calibri" panose="020F0502020204030204" pitchFamily="34" charset="0"/>
                <a:ea typeface="新細明體" panose="02020500000000000000" pitchFamily="18" charset="-120"/>
                <a:cs typeface="Times New Roman" panose="02020603050405020304" pitchFamily="18" charset="0"/>
              </a:rPr>
              <a:t>將包含</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19:00:00-19:59:59</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20:00:00-20:59:59 </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及 </a:t>
            </a:r>
            <a:r>
              <a:rPr lang="en-US" sz="2400" u="sng"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21:00:00</a:t>
            </a:r>
            <a:r>
              <a:rPr lang="zh-TW" altLang="en-US" sz="2400" u="sng"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2400" u="sng"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a:t>
            </a:r>
            <a:r>
              <a:rPr lang="zh-TW" altLang="en-US" sz="2400" u="sng"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 </a:t>
            </a:r>
            <a:r>
              <a:rPr lang="en-US" sz="2400" u="sng"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rPr>
              <a:t>21:15:00</a:t>
            </a:r>
          </a:p>
          <a:p>
            <a:pPr marL="0" indent="0">
              <a:buNone/>
            </a:pPr>
            <a:r>
              <a:rPr lang="zh-TW" altLang="en-US" sz="2400" kern="100" dirty="0">
                <a:effectLst/>
                <a:latin typeface="Calibri" panose="020F0502020204030204" pitchFamily="34" charset="0"/>
                <a:ea typeface="新細明體" panose="02020500000000000000" pitchFamily="18" charset="-120"/>
                <a:cs typeface="Times New Roman" panose="02020603050405020304" pitchFamily="18" charset="0"/>
              </a:rPr>
              <a:t>這三個區段資料做計算</a:t>
            </a:r>
            <a:endPar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19:00:00-19:59:59 </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將可以沉澱 累計投注額、累計盈利額、注單數量</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r>
              <a:rPr lang="zh-TW" altLang="en-US" sz="2400" kern="100" dirty="0">
                <a:effectLst/>
                <a:latin typeface="Calibri" panose="020F0502020204030204" pitchFamily="34" charset="0"/>
                <a:ea typeface="新細明體" panose="02020500000000000000" pitchFamily="18" charset="-120"/>
                <a:cs typeface="Times New Roman" panose="02020603050405020304" pitchFamily="18" charset="0"/>
              </a:rPr>
              <a:t>盈利率 及 將三個時段取出後 合計</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累計盈利額 及累計投注額即可以算出獲利率</a:t>
            </a:r>
            <a:endPar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5891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554022-2388-2EA5-94AC-38A311ACBD35}"/>
              </a:ext>
            </a:extLst>
          </p:cNvPr>
          <p:cNvSpPr>
            <a:spLocks noGrp="1"/>
          </p:cNvSpPr>
          <p:nvPr>
            <p:ph type="title"/>
          </p:nvPr>
        </p:nvSpPr>
        <p:spPr/>
        <p:txBody>
          <a:bodyPr/>
          <a:lstStyle/>
          <a:p>
            <a:r>
              <a:rPr lang="zh-TW" altLang="en-US" dirty="0"/>
              <a:t>這樣的做法有什麼差異</a:t>
            </a:r>
            <a:endParaRPr lang="en-US" dirty="0"/>
          </a:p>
        </p:txBody>
      </p:sp>
      <p:sp>
        <p:nvSpPr>
          <p:cNvPr id="3" name="內容版面配置區 2">
            <a:extLst>
              <a:ext uri="{FF2B5EF4-FFF2-40B4-BE49-F238E27FC236}">
                <a16:creationId xmlns:a16="http://schemas.microsoft.com/office/drawing/2014/main" id="{02AFF1B8-F941-1C27-0F36-7AB3A029B9B1}"/>
              </a:ext>
            </a:extLst>
          </p:cNvPr>
          <p:cNvSpPr>
            <a:spLocks noGrp="1"/>
          </p:cNvSpPr>
          <p:nvPr>
            <p:ph idx="1"/>
          </p:nvPr>
        </p:nvSpPr>
        <p:spPr/>
        <p:txBody>
          <a:bodyPr>
            <a:normAutofit lnSpcReduction="10000"/>
          </a:bodyPr>
          <a:lstStyle/>
          <a:p>
            <a:r>
              <a:rPr lang="zh-TW" altLang="en-US" dirty="0"/>
              <a:t>原本做法將所有計算得依賴在</a:t>
            </a:r>
            <a:r>
              <a:rPr lang="en-US" altLang="zh-TW" dirty="0"/>
              <a:t>Elasticsearch</a:t>
            </a:r>
            <a:r>
              <a:rPr lang="zh-TW" altLang="en-US" dirty="0"/>
              <a:t>上</a:t>
            </a:r>
            <a:r>
              <a:rPr lang="en-US" altLang="zh-TW" dirty="0"/>
              <a:t>,</a:t>
            </a:r>
            <a:r>
              <a:rPr lang="zh-TW" altLang="en-US" dirty="0"/>
              <a:t> 在計算</a:t>
            </a:r>
            <a:r>
              <a:rPr lang="en-US" altLang="zh-TW" dirty="0"/>
              <a:t>30.60.90</a:t>
            </a:r>
            <a:r>
              <a:rPr lang="zh-TW" altLang="en-US" dirty="0"/>
              <a:t>天更得吞下很高的</a:t>
            </a:r>
            <a:r>
              <a:rPr lang="en-US" altLang="zh-TW" dirty="0"/>
              <a:t>I/O</a:t>
            </a:r>
            <a:r>
              <a:rPr lang="zh-TW" altLang="en-US" dirty="0"/>
              <a:t>。最高有統計過</a:t>
            </a:r>
            <a:r>
              <a:rPr lang="en-US" altLang="zh-TW" dirty="0"/>
              <a:t>20-30</a:t>
            </a:r>
            <a:r>
              <a:rPr lang="zh-TW" altLang="en-US" dirty="0"/>
              <a:t>秒以上的</a:t>
            </a:r>
            <a:r>
              <a:rPr lang="en-US" altLang="zh-TW" dirty="0"/>
              <a:t>ES</a:t>
            </a:r>
            <a:r>
              <a:rPr lang="zh-TW" altLang="en-US" dirty="0"/>
              <a:t> 請求</a:t>
            </a:r>
            <a:r>
              <a:rPr lang="en-US" altLang="zh-TW" dirty="0"/>
              <a:t>+ </a:t>
            </a:r>
            <a:r>
              <a:rPr lang="zh-TW" altLang="en-US" dirty="0"/>
              <a:t>一批單計算的延遲</a:t>
            </a:r>
            <a:endParaRPr lang="en-US" altLang="zh-TW" dirty="0"/>
          </a:p>
          <a:p>
            <a:pPr marL="0" indent="0">
              <a:buNone/>
            </a:pPr>
            <a:endParaRPr lang="en-US" dirty="0"/>
          </a:p>
          <a:p>
            <a:r>
              <a:rPr lang="zh-TW" altLang="en-US" sz="2400" u="sng" dirty="0">
                <a:solidFill>
                  <a:srgbClr val="FF0000"/>
                </a:solidFill>
              </a:rPr>
              <a:t>我們需要將時間將資料劃分好</a:t>
            </a:r>
            <a:r>
              <a:rPr lang="en-US" altLang="zh-TW" sz="2400" dirty="0"/>
              <a:t>, </a:t>
            </a:r>
            <a:r>
              <a:rPr lang="zh-TW" altLang="en-US" sz="2400" dirty="0"/>
              <a:t>新的作法上我們可以</a:t>
            </a:r>
            <a:r>
              <a:rPr lang="zh-TW" altLang="en-US" sz="2400" b="1" dirty="0">
                <a:solidFill>
                  <a:srgbClr val="FF0000"/>
                </a:solidFill>
              </a:rPr>
              <a:t>設計一個</a:t>
            </a:r>
            <a:r>
              <a:rPr lang="en-US" altLang="zh-TW" sz="2400" b="1" dirty="0">
                <a:solidFill>
                  <a:srgbClr val="FF0000"/>
                </a:solidFill>
              </a:rPr>
              <a:t>DB</a:t>
            </a:r>
            <a:r>
              <a:rPr lang="zh-TW" altLang="en-US" sz="2400" b="1" dirty="0">
                <a:solidFill>
                  <a:srgbClr val="FF0000"/>
                </a:solidFill>
              </a:rPr>
              <a:t>去保存我們這些幾乎不再變動的資料</a:t>
            </a:r>
            <a:r>
              <a:rPr lang="en-US" altLang="zh-TW" sz="2400" dirty="0"/>
              <a:t>, </a:t>
            </a:r>
            <a:r>
              <a:rPr lang="zh-TW" altLang="en-US" sz="2000" b="1" u="sng" dirty="0"/>
              <a:t>就算有注單延遲我們可以設計一個分散式快取紀錄最近一次注單時間讓全局的節點服務上去得知這是一筆舊的資料</a:t>
            </a:r>
            <a:r>
              <a:rPr lang="en-US" altLang="zh-TW" sz="2000" b="1" u="sng" dirty="0"/>
              <a:t>, </a:t>
            </a:r>
            <a:r>
              <a:rPr lang="zh-TW" altLang="en-US" sz="2000" b="1" u="sng" dirty="0"/>
              <a:t>可以推送一則需要重新計算某區段時間的獲利率</a:t>
            </a:r>
            <a:r>
              <a:rPr lang="en-US" altLang="zh-TW" sz="2000" b="1" u="sng" dirty="0"/>
              <a:t>…</a:t>
            </a:r>
            <a:r>
              <a:rPr lang="zh-TW" altLang="en-US" sz="2000" b="1" u="sng" dirty="0"/>
              <a:t>等相關資料或是近幾日內的資料。</a:t>
            </a:r>
            <a:endParaRPr lang="en-US" altLang="zh-TW" sz="2000" b="1" u="sng" dirty="0"/>
          </a:p>
          <a:p>
            <a:pPr marL="0" indent="0">
              <a:buNone/>
            </a:pPr>
            <a:endParaRPr lang="en-US" sz="2000" b="1" u="sng" dirty="0"/>
          </a:p>
          <a:p>
            <a:r>
              <a:rPr lang="zh-TW" altLang="en-US" b="1" u="sng" dirty="0">
                <a:solidFill>
                  <a:srgbClr val="FF0000"/>
                </a:solidFill>
              </a:rPr>
              <a:t>而且只要不變動的資料我們就更可以使用</a:t>
            </a:r>
            <a:r>
              <a:rPr lang="en-US" altLang="zh-TW" b="1" u="sng" dirty="0">
                <a:solidFill>
                  <a:srgbClr val="FF0000"/>
                </a:solidFill>
              </a:rPr>
              <a:t>Redis</a:t>
            </a:r>
            <a:r>
              <a:rPr lang="zh-TW" altLang="en-US" b="1" u="sng" dirty="0">
                <a:solidFill>
                  <a:srgbClr val="FF0000"/>
                </a:solidFill>
              </a:rPr>
              <a:t>去提高計算的速度</a:t>
            </a:r>
            <a:r>
              <a:rPr lang="en-US" altLang="zh-TW" b="1" u="sng" dirty="0">
                <a:solidFill>
                  <a:srgbClr val="FF0000"/>
                </a:solidFill>
              </a:rPr>
              <a:t>,</a:t>
            </a:r>
            <a:r>
              <a:rPr lang="zh-TW" altLang="en-US" b="1" u="sng" dirty="0">
                <a:solidFill>
                  <a:srgbClr val="FF0000"/>
                </a:solidFill>
              </a:rPr>
              <a:t>提升系統整體的吞吐量。</a:t>
            </a:r>
            <a:endParaRPr lang="en-US" sz="2000" b="1" u="sng" dirty="0"/>
          </a:p>
        </p:txBody>
      </p:sp>
    </p:spTree>
    <p:extLst>
      <p:ext uri="{BB962C8B-B14F-4D97-AF65-F5344CB8AC3E}">
        <p14:creationId xmlns:p14="http://schemas.microsoft.com/office/powerpoint/2010/main" val="168768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23B647-1B30-B0F7-E86F-C501E31841C3}"/>
              </a:ext>
            </a:extLst>
          </p:cNvPr>
          <p:cNvSpPr>
            <a:spLocks noGrp="1"/>
          </p:cNvSpPr>
          <p:nvPr>
            <p:ph type="title"/>
          </p:nvPr>
        </p:nvSpPr>
        <p:spPr/>
        <p:txBody>
          <a:bodyPr/>
          <a:lstStyle/>
          <a:p>
            <a:r>
              <a:rPr lang="zh-TW" altLang="en-US" dirty="0"/>
              <a:t>近</a:t>
            </a:r>
            <a:r>
              <a:rPr lang="en-US" altLang="zh-TW" dirty="0"/>
              <a:t>30</a:t>
            </a:r>
            <a:r>
              <a:rPr lang="zh-TW" altLang="en-US" dirty="0"/>
              <a:t>天 </a:t>
            </a:r>
            <a:r>
              <a:rPr lang="en-US" altLang="zh-TW" dirty="0"/>
              <a:t>and </a:t>
            </a:r>
            <a:r>
              <a:rPr lang="zh-TW" altLang="en-US" dirty="0"/>
              <a:t>近 </a:t>
            </a:r>
            <a:r>
              <a:rPr lang="en-US" altLang="zh-TW" dirty="0"/>
              <a:t>60</a:t>
            </a:r>
            <a:r>
              <a:rPr lang="zh-TW" altLang="en-US" dirty="0"/>
              <a:t>天 </a:t>
            </a:r>
            <a:r>
              <a:rPr lang="en-US" altLang="zh-TW" dirty="0"/>
              <a:t>and </a:t>
            </a:r>
            <a:r>
              <a:rPr lang="zh-TW" altLang="en-US" dirty="0"/>
              <a:t>近</a:t>
            </a:r>
            <a:r>
              <a:rPr lang="en-US" altLang="zh-TW" dirty="0"/>
              <a:t>90</a:t>
            </a:r>
            <a:r>
              <a:rPr lang="zh-TW" altLang="en-US" dirty="0"/>
              <a:t>天</a:t>
            </a:r>
            <a:endParaRPr lang="en-US" dirty="0"/>
          </a:p>
        </p:txBody>
      </p:sp>
      <p:sp>
        <p:nvSpPr>
          <p:cNvPr id="3" name="內容版面配置區 2">
            <a:extLst>
              <a:ext uri="{FF2B5EF4-FFF2-40B4-BE49-F238E27FC236}">
                <a16:creationId xmlns:a16="http://schemas.microsoft.com/office/drawing/2014/main" id="{3BA5A1F5-4216-B3D9-67E1-33E9D2FBA456}"/>
              </a:ext>
            </a:extLst>
          </p:cNvPr>
          <p:cNvSpPr>
            <a:spLocks noGrp="1"/>
          </p:cNvSpPr>
          <p:nvPr>
            <p:ph idx="1"/>
          </p:nvPr>
        </p:nvSpPr>
        <p:spPr/>
        <p:txBody>
          <a:bodyPr/>
          <a:lstStyle/>
          <a:p>
            <a:r>
              <a:rPr lang="zh-TW" altLang="en-US" dirty="0"/>
              <a:t>每日透過排程更新這項數據</a:t>
            </a:r>
            <a:endParaRPr lang="en-US" altLang="zh-TW" dirty="0"/>
          </a:p>
          <a:p>
            <a:r>
              <a:rPr lang="zh-TW" altLang="en-US" dirty="0"/>
              <a:t>例如</a:t>
            </a:r>
            <a:r>
              <a:rPr lang="en-US" altLang="zh-TW" dirty="0"/>
              <a:t>: </a:t>
            </a:r>
            <a:r>
              <a:rPr lang="zh-TW" altLang="en-US" dirty="0"/>
              <a:t>每日會統計玩家今日一整天 共</a:t>
            </a:r>
            <a:r>
              <a:rPr lang="en-US" altLang="zh-TW" dirty="0"/>
              <a:t>x</a:t>
            </a:r>
            <a:r>
              <a:rPr lang="zh-TW" altLang="en-US" dirty="0"/>
              <a:t>單 共</a:t>
            </a:r>
            <a:r>
              <a:rPr lang="en-US" altLang="zh-TW" dirty="0"/>
              <a:t>x</a:t>
            </a:r>
            <a:r>
              <a:rPr lang="zh-TW" altLang="en-US" dirty="0"/>
              <a:t>盈利金額 共</a:t>
            </a:r>
            <a:r>
              <a:rPr lang="en-US" altLang="zh-TW" dirty="0"/>
              <a:t>x</a:t>
            </a:r>
            <a:r>
              <a:rPr lang="zh-TW" altLang="en-US" dirty="0"/>
              <a:t>投注額</a:t>
            </a:r>
            <a:endParaRPr lang="en-US" altLang="zh-TW" dirty="0"/>
          </a:p>
          <a:p>
            <a:r>
              <a:rPr lang="zh-TW" altLang="en-US" b="1" dirty="0">
                <a:solidFill>
                  <a:srgbClr val="FF0000"/>
                </a:solidFill>
              </a:rPr>
              <a:t>以上這類數據都依照前一天的統計判斷閥值即可</a:t>
            </a:r>
            <a:r>
              <a:rPr lang="en-US" altLang="zh-TW" b="1" dirty="0">
                <a:solidFill>
                  <a:srgbClr val="FF0000"/>
                </a:solidFill>
              </a:rPr>
              <a:t>, </a:t>
            </a:r>
            <a:r>
              <a:rPr lang="zh-TW" altLang="en-US" b="1" dirty="0">
                <a:solidFill>
                  <a:srgbClr val="FF0000"/>
                </a:solidFill>
              </a:rPr>
              <a:t>假設有異常的數據理論上近</a:t>
            </a:r>
            <a:r>
              <a:rPr lang="en-US" altLang="zh-TW" b="1" dirty="0">
                <a:solidFill>
                  <a:srgbClr val="FF0000"/>
                </a:solidFill>
              </a:rPr>
              <a:t>24</a:t>
            </a:r>
            <a:r>
              <a:rPr lang="zh-TW" altLang="en-US" b="1" dirty="0">
                <a:solidFill>
                  <a:srgbClr val="FF0000"/>
                </a:solidFill>
              </a:rPr>
              <a:t>小內就會被捕獲</a:t>
            </a:r>
            <a:r>
              <a:rPr lang="zh-TW" altLang="en-US" dirty="0"/>
              <a:t>。</a:t>
            </a:r>
            <a:r>
              <a:rPr lang="zh-TW" altLang="en-US" u="sng" dirty="0">
                <a:solidFill>
                  <a:srgbClr val="FF0000"/>
                </a:solidFill>
              </a:rPr>
              <a:t>或是該重新審思短時間閥值是不是設定上有問題，而不是追求去實時統計這類數據，這類型長時間數據該考慮是要求什麼樣的數據</a:t>
            </a:r>
            <a:r>
              <a:rPr lang="en-US" altLang="zh-TW" u="sng" dirty="0">
                <a:solidFill>
                  <a:srgbClr val="FF0000"/>
                </a:solidFill>
              </a:rPr>
              <a:t>, </a:t>
            </a:r>
            <a:r>
              <a:rPr lang="zh-TW" altLang="en-US" u="sng" dirty="0">
                <a:solidFill>
                  <a:srgbClr val="FF0000"/>
                </a:solidFill>
              </a:rPr>
              <a:t>例如</a:t>
            </a:r>
            <a:r>
              <a:rPr lang="en-US" altLang="zh-TW" u="sng" dirty="0">
                <a:solidFill>
                  <a:srgbClr val="FF0000"/>
                </a:solidFill>
              </a:rPr>
              <a:t>:</a:t>
            </a:r>
            <a:r>
              <a:rPr lang="zh-TW" altLang="en-US" u="sng" dirty="0">
                <a:solidFill>
                  <a:srgbClr val="FF0000"/>
                </a:solidFill>
              </a:rPr>
              <a:t>毛利、大數據下超過多少盈利率算異常</a:t>
            </a:r>
            <a:r>
              <a:rPr lang="zh-TW" altLang="en-US" dirty="0"/>
              <a:t>。</a:t>
            </a:r>
            <a:endParaRPr lang="en-US" altLang="zh-TW" dirty="0"/>
          </a:p>
          <a:p>
            <a:r>
              <a:rPr lang="zh-TW" altLang="en-US" dirty="0"/>
              <a:t>每天將最遠一筆日期數據刪除並且加入最新一天的數據</a:t>
            </a:r>
            <a:r>
              <a:rPr lang="en-US" altLang="zh-TW" dirty="0"/>
              <a:t>,</a:t>
            </a:r>
            <a:r>
              <a:rPr lang="zh-TW" altLang="en-US" dirty="0"/>
              <a:t>每人只保留</a:t>
            </a:r>
            <a:r>
              <a:rPr lang="en-US" altLang="zh-TW" dirty="0"/>
              <a:t>90</a:t>
            </a:r>
            <a:r>
              <a:rPr lang="zh-TW" altLang="en-US" dirty="0"/>
              <a:t>天數據在資料庫做統計並且加入到</a:t>
            </a:r>
            <a:r>
              <a:rPr lang="en-US" altLang="zh-TW" dirty="0"/>
              <a:t>Redis</a:t>
            </a:r>
            <a:r>
              <a:rPr lang="zh-TW" altLang="en-US" dirty="0"/>
              <a:t>上加快查詢速度。</a:t>
            </a:r>
            <a:endParaRPr lang="en-US" dirty="0"/>
          </a:p>
          <a:p>
            <a:pPr marL="0" indent="0">
              <a:buNone/>
            </a:pPr>
            <a:endParaRPr lang="en-US" dirty="0"/>
          </a:p>
        </p:txBody>
      </p:sp>
    </p:spTree>
    <p:extLst>
      <p:ext uri="{BB962C8B-B14F-4D97-AF65-F5344CB8AC3E}">
        <p14:creationId xmlns:p14="http://schemas.microsoft.com/office/powerpoint/2010/main" val="126872577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607</Words>
  <Application>Microsoft Office PowerPoint</Application>
  <PresentationFormat>寬螢幕</PresentationFormat>
  <Paragraphs>35</Paragraphs>
  <Slides>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標楷體</vt:lpstr>
      <vt:lpstr>Arial</vt:lpstr>
      <vt:lpstr>Calibri</vt:lpstr>
      <vt:lpstr>Calibri Light</vt:lpstr>
      <vt:lpstr>Roboto</vt:lpstr>
      <vt:lpstr>Office 佈景主題</vt:lpstr>
      <vt:lpstr>風控數據沉澱假想及作法 </vt:lpstr>
      <vt:lpstr>前言</vt:lpstr>
      <vt:lpstr>當前狀況</vt:lpstr>
      <vt:lpstr>近2小時含內 VS  前1小時 VS 近1小時內</vt:lpstr>
      <vt:lpstr>作法</vt:lpstr>
      <vt:lpstr>這樣的做法有什麼差異</vt:lpstr>
      <vt:lpstr>近30天 and 近 60天 and 近90天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風控數據沉澱假想及作法 </dc:title>
  <dc:creator>竣富 謝</dc:creator>
  <cp:lastModifiedBy>竣富 謝</cp:lastModifiedBy>
  <cp:revision>3</cp:revision>
  <dcterms:created xsi:type="dcterms:W3CDTF">2023-04-05T13:17:52Z</dcterms:created>
  <dcterms:modified xsi:type="dcterms:W3CDTF">2023-04-05T15:13:45Z</dcterms:modified>
</cp:coreProperties>
</file>