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  <p:sldId id="284" r:id="rId7"/>
    <p:sldId id="261" r:id="rId8"/>
    <p:sldId id="263" r:id="rId9"/>
    <p:sldId id="264" r:id="rId10"/>
    <p:sldId id="265" r:id="rId11"/>
    <p:sldId id="266" r:id="rId12"/>
    <p:sldId id="283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7B6-5CA2-4C8A-8D0B-0FEDE3E00F24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E5BC-6214-4D34-9CCA-3B0BB83D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7B6-5CA2-4C8A-8D0B-0FEDE3E00F24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E5BC-6214-4D34-9CCA-3B0BB83D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7B6-5CA2-4C8A-8D0B-0FEDE3E00F24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E5BC-6214-4D34-9CCA-3B0BB83D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7B6-5CA2-4C8A-8D0B-0FEDE3E00F24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E5BC-6214-4D34-9CCA-3B0BB83D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7B6-5CA2-4C8A-8D0B-0FEDE3E00F24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E5BC-6214-4D34-9CCA-3B0BB83D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7B6-5CA2-4C8A-8D0B-0FEDE3E00F24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E5BC-6214-4D34-9CCA-3B0BB83D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7B6-5CA2-4C8A-8D0B-0FEDE3E00F24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E5BC-6214-4D34-9CCA-3B0BB83D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7B6-5CA2-4C8A-8D0B-0FEDE3E00F24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E5BC-6214-4D34-9CCA-3B0BB83D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7B6-5CA2-4C8A-8D0B-0FEDE3E00F24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E5BC-6214-4D34-9CCA-3B0BB83D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7B6-5CA2-4C8A-8D0B-0FEDE3E00F24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E5BC-6214-4D34-9CCA-3B0BB83D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7B6-5CA2-4C8A-8D0B-0FEDE3E00F24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E5BC-6214-4D34-9CCA-3B0BB83D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0C7B6-5CA2-4C8A-8D0B-0FEDE3E00F24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2E5BC-6214-4D34-9CCA-3B0BB83D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 Reduce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kumar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Custom </a:t>
            </a:r>
            <a:r>
              <a:rPr lang="en-US" sz="2400" dirty="0" err="1"/>
              <a:t>Partitioner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Need Customer </a:t>
            </a:r>
            <a:r>
              <a:rPr lang="en-US" sz="2000" dirty="0" err="1"/>
              <a:t>partitioner</a:t>
            </a:r>
            <a:r>
              <a:rPr lang="en-US" sz="2000" dirty="0"/>
              <a:t> for better load balancing(performance) </a:t>
            </a:r>
          </a:p>
          <a:p>
            <a:endParaRPr lang="en-US" sz="2000" dirty="0"/>
          </a:p>
          <a:p>
            <a:r>
              <a:rPr lang="en-US" sz="2000" dirty="0"/>
              <a:t>To Write a </a:t>
            </a:r>
            <a:r>
              <a:rPr lang="en-US" sz="2000" dirty="0" err="1"/>
              <a:t>partitioner</a:t>
            </a:r>
            <a:r>
              <a:rPr lang="en-US" sz="2000" dirty="0"/>
              <a:t>, follow the steps </a:t>
            </a:r>
          </a:p>
          <a:p>
            <a:pPr lvl="1"/>
            <a:r>
              <a:rPr lang="en-US" sz="1800" dirty="0"/>
              <a:t>Extend </a:t>
            </a:r>
            <a:r>
              <a:rPr lang="en-US" sz="1800" b="1" dirty="0" err="1"/>
              <a:t>partitioner</a:t>
            </a:r>
            <a:r>
              <a:rPr lang="en-US" sz="1800" b="1" dirty="0"/>
              <a:t> class </a:t>
            </a:r>
          </a:p>
          <a:p>
            <a:endParaRPr lang="en-US" sz="2000" dirty="0"/>
          </a:p>
          <a:p>
            <a:r>
              <a:rPr lang="en-US" sz="2000" dirty="0"/>
              <a:t>Override the method </a:t>
            </a:r>
            <a:r>
              <a:rPr lang="en-US" sz="2000" b="1" dirty="0" err="1"/>
              <a:t>getPartition</a:t>
            </a:r>
            <a:r>
              <a:rPr lang="en-US" sz="2000" b="1" dirty="0"/>
              <a:t> </a:t>
            </a:r>
          </a:p>
          <a:p>
            <a:pPr lvl="1"/>
            <a:r>
              <a:rPr lang="en-US" sz="1800" dirty="0"/>
              <a:t>input – </a:t>
            </a:r>
            <a:r>
              <a:rPr lang="en-US" sz="1800" dirty="0" err="1"/>
              <a:t>key,value,number</a:t>
            </a:r>
            <a:r>
              <a:rPr lang="en-US" sz="1800" dirty="0"/>
              <a:t> of Reducers </a:t>
            </a:r>
          </a:p>
          <a:p>
            <a:pPr lvl="1"/>
            <a:r>
              <a:rPr lang="en-US" sz="1800" dirty="0"/>
              <a:t>Output –0 to n-1( where n - number of reducer) </a:t>
            </a:r>
          </a:p>
          <a:p>
            <a:endParaRPr lang="en-US" sz="2000" dirty="0"/>
          </a:p>
          <a:p>
            <a:r>
              <a:rPr lang="en-US" sz="2000" dirty="0" err="1"/>
              <a:t>job.setPartitionerClass</a:t>
            </a:r>
            <a:r>
              <a:rPr lang="en-US" sz="2000" dirty="0"/>
              <a:t>(&lt;</a:t>
            </a:r>
            <a:r>
              <a:rPr lang="en-US" sz="2000" dirty="0" err="1"/>
              <a:t>yourclassname.class</a:t>
            </a:r>
            <a:r>
              <a:rPr lang="en-US" sz="2000" dirty="0"/>
              <a:t>&gt;)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Combiner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To Reduce the intermediate data from </a:t>
            </a:r>
            <a:r>
              <a:rPr lang="en-US" sz="1600" dirty="0" err="1"/>
              <a:t>mapper</a:t>
            </a:r>
            <a:r>
              <a:rPr lang="en-US" sz="1600" dirty="0"/>
              <a:t> to reducer </a:t>
            </a:r>
          </a:p>
          <a:p>
            <a:pPr lvl="1"/>
            <a:r>
              <a:rPr lang="en-US" sz="1400" dirty="0"/>
              <a:t>To reduce Network IO and Disk IO </a:t>
            </a:r>
          </a:p>
          <a:p>
            <a:r>
              <a:rPr lang="en-US" sz="1600" dirty="0"/>
              <a:t>Runs on a single </a:t>
            </a:r>
            <a:r>
              <a:rPr lang="en-US" sz="1600" dirty="0" err="1"/>
              <a:t>mapper</a:t>
            </a:r>
            <a:r>
              <a:rPr lang="en-US" sz="1600" dirty="0"/>
              <a:t> output(like a mini-reducer) </a:t>
            </a:r>
          </a:p>
          <a:p>
            <a:r>
              <a:rPr lang="en-US" sz="1600" dirty="0"/>
              <a:t>Extends the Reducer class (new API) </a:t>
            </a:r>
          </a:p>
          <a:p>
            <a:r>
              <a:rPr lang="en-US" sz="1600" dirty="0" err="1"/>
              <a:t>Job.setCombinerClass</a:t>
            </a:r>
            <a:r>
              <a:rPr lang="en-US" sz="1600" dirty="0"/>
              <a:t>(*.class); </a:t>
            </a:r>
          </a:p>
          <a:p>
            <a:r>
              <a:rPr lang="en-US" sz="1600" dirty="0"/>
              <a:t>Combiner may or </a:t>
            </a:r>
            <a:r>
              <a:rPr lang="en-US" sz="1600" dirty="0" err="1"/>
              <a:t>maynot</a:t>
            </a:r>
            <a:r>
              <a:rPr lang="en-US" sz="1600" dirty="0"/>
              <a:t> run </a:t>
            </a:r>
          </a:p>
          <a:p>
            <a:r>
              <a:rPr lang="en-US" sz="1600" dirty="0"/>
              <a:t>Its better to use identical combiner and reducer when both are commutative as well as associative functions 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E610-BFC0-4B33-8398-EBDC3DD3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340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WritableComparable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A </a:t>
            </a:r>
            <a:r>
              <a:rPr lang="en-US" sz="1800" dirty="0" err="1"/>
              <a:t>WritableComparable</a:t>
            </a:r>
            <a:r>
              <a:rPr lang="en-US" sz="1800" dirty="0"/>
              <a:t> is a Writable which is also Comparable </a:t>
            </a:r>
          </a:p>
          <a:p>
            <a:pPr lvl="1"/>
            <a:r>
              <a:rPr lang="en-US" sz="1600" dirty="0"/>
              <a:t>Two </a:t>
            </a:r>
            <a:r>
              <a:rPr lang="en-US" sz="1600" dirty="0" err="1"/>
              <a:t>WritableComparables</a:t>
            </a:r>
            <a:r>
              <a:rPr lang="en-US" sz="1600" dirty="0"/>
              <a:t> can be compared against each other to determine their ‘order’ </a:t>
            </a:r>
          </a:p>
          <a:p>
            <a:pPr lvl="1"/>
            <a:r>
              <a:rPr lang="en-US" sz="1600" dirty="0"/>
              <a:t>Keys must be </a:t>
            </a:r>
            <a:r>
              <a:rPr lang="en-US" sz="1600" dirty="0" err="1"/>
              <a:t>WritableComparables</a:t>
            </a:r>
            <a:r>
              <a:rPr lang="en-US" sz="1600" dirty="0"/>
              <a:t> because they are passed to the Reducer in sorted order </a:t>
            </a:r>
          </a:p>
          <a:p>
            <a:pPr lvl="1"/>
            <a:r>
              <a:rPr lang="en-US" sz="1600" dirty="0"/>
              <a:t>We will talk more about </a:t>
            </a:r>
            <a:r>
              <a:rPr lang="en-US" sz="1600" dirty="0" err="1"/>
              <a:t>WritableComparable</a:t>
            </a:r>
            <a:r>
              <a:rPr lang="en-US" sz="1600" dirty="0"/>
              <a:t> later </a:t>
            </a:r>
          </a:p>
          <a:p>
            <a:r>
              <a:rPr lang="en-US" sz="1800" b="1" dirty="0" err="1"/>
              <a:t>IntWritable</a:t>
            </a:r>
            <a:r>
              <a:rPr lang="en-US" sz="1800" b="1" dirty="0"/>
              <a:t> </a:t>
            </a:r>
            <a:r>
              <a:rPr lang="en-US" sz="1800" b="1" dirty="0" err="1"/>
              <a:t>LongWritable</a:t>
            </a:r>
            <a:r>
              <a:rPr lang="en-US" sz="1800" b="1" dirty="0"/>
              <a:t> Text </a:t>
            </a:r>
            <a:r>
              <a:rPr lang="en-US" sz="1800" b="1" dirty="0" err="1"/>
              <a:t>WritableComparable</a:t>
            </a:r>
            <a:r>
              <a:rPr lang="en-US" sz="1800" b="1" dirty="0"/>
              <a:t> Writable </a:t>
            </a:r>
          </a:p>
          <a:p>
            <a:r>
              <a:rPr lang="en-US" sz="1800" dirty="0"/>
              <a:t>Defines a sort order. All keys  must be </a:t>
            </a:r>
            <a:r>
              <a:rPr lang="en-US" sz="1800" dirty="0" err="1"/>
              <a:t>WritableComparable</a:t>
            </a:r>
            <a:r>
              <a:rPr lang="en-US" sz="1800" dirty="0"/>
              <a:t> </a:t>
            </a:r>
          </a:p>
          <a:p>
            <a:r>
              <a:rPr lang="en-US" sz="1800" dirty="0"/>
              <a:t>Defines a de/serialization </a:t>
            </a:r>
          </a:p>
          <a:p>
            <a:r>
              <a:rPr lang="en-US" sz="1800" dirty="0"/>
              <a:t>protocol. Every data type in </a:t>
            </a:r>
          </a:p>
          <a:p>
            <a:r>
              <a:rPr lang="en-US" sz="1800" dirty="0"/>
              <a:t>Hadoop is a Writable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Streaming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To use other languages for writing MR </a:t>
            </a:r>
          </a:p>
          <a:p>
            <a:r>
              <a:rPr lang="en-US" dirty="0"/>
              <a:t>Python, </a:t>
            </a:r>
            <a:r>
              <a:rPr lang="en-US" dirty="0" err="1"/>
              <a:t>perl</a:t>
            </a:r>
            <a:r>
              <a:rPr lang="en-US" dirty="0"/>
              <a:t>, ruby </a:t>
            </a:r>
          </a:p>
          <a:p>
            <a:r>
              <a:rPr lang="en-US" dirty="0"/>
              <a:t>RAD, use of existing libraries </a:t>
            </a:r>
          </a:p>
          <a:p>
            <a:r>
              <a:rPr lang="en-US" dirty="0"/>
              <a:t>Use </a:t>
            </a:r>
            <a:r>
              <a:rPr lang="en-US" dirty="0" err="1"/>
              <a:t>stdin</a:t>
            </a:r>
            <a:r>
              <a:rPr lang="en-US" dirty="0"/>
              <a:t>, </a:t>
            </a:r>
            <a:r>
              <a:rPr lang="en-US" dirty="0" err="1"/>
              <a:t>stdout</a:t>
            </a:r>
            <a:r>
              <a:rPr lang="en-US" dirty="0"/>
              <a:t> for input &amp; output respectively </a:t>
            </a:r>
          </a:p>
          <a:p>
            <a:r>
              <a:rPr lang="en-US" dirty="0" err="1"/>
              <a:t>TextInputFormat</a:t>
            </a:r>
            <a:r>
              <a:rPr lang="en-US" dirty="0"/>
              <a:t> –default -- without key </a:t>
            </a:r>
          </a:p>
          <a:p>
            <a:r>
              <a:rPr lang="en-US" dirty="0"/>
              <a:t>MR emits Key(tab)value </a:t>
            </a:r>
          </a:p>
          <a:p>
            <a:r>
              <a:rPr lang="en-US" dirty="0"/>
              <a:t>No </a:t>
            </a:r>
            <a:r>
              <a:rPr lang="en-US" dirty="0" err="1"/>
              <a:t>iterators</a:t>
            </a:r>
            <a:r>
              <a:rPr lang="en-US" dirty="0"/>
              <a:t> as that of Java- developers have to make sure to detect change in key </a:t>
            </a:r>
          </a:p>
          <a:p>
            <a:r>
              <a:rPr lang="en-US" i="1" dirty="0"/>
              <a:t>bin/</a:t>
            </a:r>
            <a:r>
              <a:rPr lang="en-US" i="1" dirty="0" err="1"/>
              <a:t>hadoop</a:t>
            </a:r>
            <a:r>
              <a:rPr lang="en-US" i="1" dirty="0"/>
              <a:t> jar </a:t>
            </a:r>
            <a:r>
              <a:rPr lang="en-US" i="1" dirty="0" err="1"/>
              <a:t>contrib</a:t>
            </a:r>
            <a:r>
              <a:rPr lang="en-US" i="1" dirty="0"/>
              <a:t>/streaming/hadoop-streaming-1.0.4.jar -file /</a:t>
            </a:r>
            <a:r>
              <a:rPr lang="en-US" i="1" dirty="0" err="1"/>
              <a:t>hadoop</a:t>
            </a:r>
            <a:r>
              <a:rPr lang="en-US" i="1" dirty="0"/>
              <a:t>/</a:t>
            </a:r>
            <a:r>
              <a:rPr lang="en-US" i="1" dirty="0" err="1"/>
              <a:t>hadoop</a:t>
            </a:r>
            <a:r>
              <a:rPr lang="en-US" i="1" dirty="0"/>
              <a:t>-docs/mapper.py -</a:t>
            </a:r>
            <a:r>
              <a:rPr lang="en-US" i="1" dirty="0" err="1"/>
              <a:t>mapper</a:t>
            </a:r>
            <a:r>
              <a:rPr lang="en-US" i="1" dirty="0"/>
              <a:t> /</a:t>
            </a:r>
            <a:r>
              <a:rPr lang="en-US" i="1" dirty="0" err="1"/>
              <a:t>hadoop</a:t>
            </a:r>
            <a:r>
              <a:rPr lang="en-US" i="1" dirty="0"/>
              <a:t>/</a:t>
            </a:r>
            <a:r>
              <a:rPr lang="en-US" i="1" dirty="0" err="1"/>
              <a:t>hadoop</a:t>
            </a:r>
            <a:r>
              <a:rPr lang="en-US" i="1" dirty="0"/>
              <a:t>-docs/mapper.py -file /</a:t>
            </a:r>
            <a:r>
              <a:rPr lang="en-US" i="1" dirty="0" err="1"/>
              <a:t>hadoop</a:t>
            </a:r>
            <a:r>
              <a:rPr lang="en-US" i="1" dirty="0"/>
              <a:t>/</a:t>
            </a:r>
            <a:r>
              <a:rPr lang="en-US" i="1" dirty="0" err="1"/>
              <a:t>hadoop</a:t>
            </a:r>
            <a:r>
              <a:rPr lang="en-US" i="1" dirty="0"/>
              <a:t>-docs/reducer.py -reducer /</a:t>
            </a:r>
            <a:r>
              <a:rPr lang="en-US" i="1" dirty="0" err="1"/>
              <a:t>hadoop</a:t>
            </a:r>
            <a:r>
              <a:rPr lang="en-US" i="1" dirty="0"/>
              <a:t>/</a:t>
            </a:r>
            <a:r>
              <a:rPr lang="en-US" i="1" dirty="0" err="1"/>
              <a:t>hadoop</a:t>
            </a:r>
            <a:r>
              <a:rPr lang="en-US" i="1" dirty="0"/>
              <a:t>-docs/reducer.py -input /data_30lac.txt -output /</a:t>
            </a:r>
            <a:r>
              <a:rPr lang="en-US" i="1" dirty="0" err="1"/>
              <a:t>python_out</a:t>
            </a:r>
            <a:r>
              <a:rPr lang="en-US" i="1" dirty="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Change Input Split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/>
              <a:t> </a:t>
            </a:r>
            <a:r>
              <a:rPr lang="en-US" sz="2200" b="1" dirty="0" err="1"/>
              <a:t>mapred.min.split.size</a:t>
            </a:r>
            <a:r>
              <a:rPr lang="en-US" sz="2200" b="1" dirty="0"/>
              <a:t>  </a:t>
            </a:r>
            <a:r>
              <a:rPr lang="en-US" sz="2200" b="1" dirty="0" err="1"/>
              <a:t>mapred.max.split.size</a:t>
            </a:r>
            <a:r>
              <a:rPr lang="en-US" sz="2200" b="1" dirty="0"/>
              <a:t>   </a:t>
            </a:r>
            <a:r>
              <a:rPr lang="en-US" sz="2200" b="1" dirty="0" err="1"/>
              <a:t>dfs.block.size</a:t>
            </a:r>
            <a:r>
              <a:rPr lang="en-US" sz="2200" b="1" dirty="0"/>
              <a:t>  Split Size 	</a:t>
            </a:r>
          </a:p>
          <a:p>
            <a:r>
              <a:rPr lang="en-US" sz="2000" dirty="0"/>
              <a:t>1 (default) 	</a:t>
            </a:r>
            <a:r>
              <a:rPr lang="en-US" sz="2000" dirty="0" err="1"/>
              <a:t>Long.MAX_VALUE</a:t>
            </a:r>
            <a:r>
              <a:rPr lang="en-US" sz="2000" dirty="0"/>
              <a:t>  (default)             64 MB (default) 	64 MB 	</a:t>
            </a:r>
          </a:p>
          <a:p>
            <a:r>
              <a:rPr lang="en-US" sz="2000" dirty="0"/>
              <a:t>1 (default) 	</a:t>
            </a:r>
            <a:r>
              <a:rPr lang="en-US" sz="2000" dirty="0" err="1"/>
              <a:t>Long.MAX_VALUE</a:t>
            </a:r>
            <a:r>
              <a:rPr lang="en-US" sz="2000" dirty="0"/>
              <a:t>    (default) 	128 MB          128 MB 	</a:t>
            </a:r>
          </a:p>
          <a:p>
            <a:r>
              <a:rPr lang="en-US" sz="2000" dirty="0"/>
              <a:t>128 MB 	</a:t>
            </a:r>
            <a:r>
              <a:rPr lang="en-US" sz="2000" dirty="0" err="1"/>
              <a:t>Long.MAX_VALUE</a:t>
            </a:r>
            <a:r>
              <a:rPr lang="en-US" sz="2000" dirty="0"/>
              <a:t>     (default) 	64 MB (default)  128 MB 	</a:t>
            </a:r>
          </a:p>
          <a:p>
            <a:r>
              <a:rPr lang="en-US" sz="2000" dirty="0"/>
              <a:t>1 (default) 	10 MB 				64 MB (default) 	10 MB 	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InputFormat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4">
              <a:buNone/>
            </a:pPr>
            <a:r>
              <a:rPr lang="en-US" b="1" dirty="0"/>
              <a:t>		Input File </a:t>
            </a:r>
          </a:p>
          <a:p>
            <a:endParaRPr lang="en-US" dirty="0"/>
          </a:p>
          <a:p>
            <a:pPr lvl="2">
              <a:buNone/>
            </a:pPr>
            <a:r>
              <a:rPr lang="en-US" dirty="0"/>
              <a:t>	</a:t>
            </a:r>
            <a:r>
              <a:rPr lang="en-US" dirty="0" err="1"/>
              <a:t>InputSplit</a:t>
            </a:r>
            <a:r>
              <a:rPr lang="en-US" dirty="0"/>
              <a:t>   			</a:t>
            </a:r>
            <a:r>
              <a:rPr lang="en-US" dirty="0" err="1"/>
              <a:t>InputSplit</a:t>
            </a:r>
            <a:r>
              <a:rPr lang="en-US" dirty="0"/>
              <a:t> </a:t>
            </a:r>
          </a:p>
          <a:p>
            <a:pPr>
              <a:buNone/>
            </a:pPr>
            <a:endParaRPr lang="en-US" sz="2600" dirty="0"/>
          </a:p>
          <a:p>
            <a:pPr>
              <a:buNone/>
            </a:pPr>
            <a:r>
              <a:rPr lang="en-US" sz="2600" dirty="0"/>
              <a:t>		   </a:t>
            </a:r>
            <a:r>
              <a:rPr lang="en-US" sz="2600" dirty="0" err="1"/>
              <a:t>RecordReader</a:t>
            </a:r>
            <a:r>
              <a:rPr lang="en-US" sz="2600" dirty="0"/>
              <a:t>                              </a:t>
            </a:r>
            <a:r>
              <a:rPr lang="en-US" sz="2600" dirty="0" err="1"/>
              <a:t>RecordReader</a:t>
            </a:r>
            <a:r>
              <a:rPr lang="en-US" sz="2600" dirty="0"/>
              <a:t> </a:t>
            </a:r>
          </a:p>
          <a:p>
            <a:pPr>
              <a:buNone/>
            </a:pPr>
            <a:endParaRPr lang="en-US" sz="2600" dirty="0"/>
          </a:p>
          <a:p>
            <a:pPr>
              <a:buNone/>
            </a:pPr>
            <a:r>
              <a:rPr lang="en-US" sz="2600" dirty="0"/>
              <a:t>		    </a:t>
            </a:r>
            <a:r>
              <a:rPr lang="en-US" sz="2600" dirty="0" err="1"/>
              <a:t>Mapper</a:t>
            </a:r>
            <a:r>
              <a:rPr lang="en-US" sz="2600" dirty="0"/>
              <a:t>                                         </a:t>
            </a:r>
            <a:r>
              <a:rPr lang="en-US" sz="2400" dirty="0" err="1"/>
              <a:t>Mapper</a:t>
            </a:r>
            <a:r>
              <a:rPr lang="en-US" sz="2400" dirty="0"/>
              <a:t> </a:t>
            </a:r>
          </a:p>
          <a:p>
            <a:pPr>
              <a:buNone/>
            </a:pPr>
            <a:endParaRPr lang="en-US" dirty="0"/>
          </a:p>
          <a:p>
            <a:r>
              <a:rPr lang="en-US" sz="2200" dirty="0"/>
              <a:t>Responsible for creating </a:t>
            </a:r>
            <a:r>
              <a:rPr lang="en-US" sz="2200" dirty="0" err="1"/>
              <a:t>inputsplit</a:t>
            </a:r>
            <a:r>
              <a:rPr lang="en-US" sz="2200" dirty="0"/>
              <a:t> and dividing them into records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1050" y="2272506"/>
            <a:ext cx="75819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OutPutFormat</a:t>
            </a:r>
            <a:endParaRPr 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9650" y="1977231"/>
            <a:ext cx="71247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Some More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IdentityMapper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mapping inputs directly to outputs </a:t>
            </a:r>
          </a:p>
          <a:p>
            <a:r>
              <a:rPr lang="en-US" sz="2000" dirty="0" err="1"/>
              <a:t>IdentityReducer</a:t>
            </a:r>
            <a:r>
              <a:rPr lang="en-US" sz="2000" dirty="0"/>
              <a:t> </a:t>
            </a:r>
          </a:p>
          <a:p>
            <a:r>
              <a:rPr lang="en-US" sz="2000" dirty="0"/>
              <a:t> Performs no reduction, writing all input values directly to the output. </a:t>
            </a:r>
          </a:p>
          <a:p>
            <a:r>
              <a:rPr lang="en-US" sz="2000" dirty="0"/>
              <a:t>Single Reducer </a:t>
            </a:r>
          </a:p>
          <a:p>
            <a:pPr lvl="1"/>
            <a:r>
              <a:rPr lang="en-US" sz="1800" dirty="0"/>
              <a:t>Use when complete sort order is required </a:t>
            </a:r>
          </a:p>
          <a:p>
            <a:r>
              <a:rPr lang="en-US" sz="2000" dirty="0"/>
              <a:t>•Zero Reducer </a:t>
            </a:r>
          </a:p>
          <a:p>
            <a:pPr lvl="1"/>
            <a:r>
              <a:rPr lang="en-US" sz="1800" dirty="0" err="1"/>
              <a:t>SetNumReduceTasks</a:t>
            </a:r>
            <a:r>
              <a:rPr lang="en-US" sz="1800" dirty="0"/>
              <a:t> to 0 </a:t>
            </a:r>
          </a:p>
          <a:p>
            <a:pPr lvl="1"/>
            <a:r>
              <a:rPr lang="en-US" sz="1800" dirty="0"/>
              <a:t>Output from maps will go directly to </a:t>
            </a:r>
            <a:r>
              <a:rPr lang="en-US" sz="1800" dirty="0" err="1"/>
              <a:t>OutputFormat</a:t>
            </a:r>
            <a:r>
              <a:rPr lang="en-US" sz="1800" dirty="0"/>
              <a:t> and disk </a:t>
            </a:r>
          </a:p>
          <a:p>
            <a:pPr lvl="1"/>
            <a:r>
              <a:rPr lang="en-US" sz="1800" dirty="0"/>
              <a:t>No Sorting and Shuffling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High level abstracted framework for distributed processing of large datasets </a:t>
            </a:r>
          </a:p>
          <a:p>
            <a:pPr lvl="1"/>
            <a:r>
              <a:rPr lang="en-US" sz="1800" dirty="0"/>
              <a:t>Fault Tolerant , Parallelization </a:t>
            </a:r>
          </a:p>
          <a:p>
            <a:r>
              <a:rPr lang="en-US" sz="2000" dirty="0"/>
              <a:t>Computation consists of two phases </a:t>
            </a:r>
          </a:p>
          <a:p>
            <a:pPr lvl="1"/>
            <a:r>
              <a:rPr lang="en-US" sz="1800" dirty="0"/>
              <a:t>Map </a:t>
            </a:r>
          </a:p>
          <a:p>
            <a:pPr lvl="1"/>
            <a:r>
              <a:rPr lang="en-US" sz="1800" dirty="0"/>
              <a:t>Reduce </a:t>
            </a:r>
          </a:p>
          <a:p>
            <a:r>
              <a:rPr lang="en-US" sz="2000" dirty="0"/>
              <a:t>A Master-Slaves architecture </a:t>
            </a:r>
          </a:p>
          <a:p>
            <a:r>
              <a:rPr lang="en-US" sz="2000" dirty="0"/>
              <a:t>Computations occurs in multiple slave nodes </a:t>
            </a:r>
          </a:p>
          <a:p>
            <a:r>
              <a:rPr lang="en-US" sz="2000" dirty="0"/>
              <a:t>And it tries to provide data locality as much as possible.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gathering statistics about the job </a:t>
            </a:r>
          </a:p>
          <a:p>
            <a:pPr lvl="1"/>
            <a:r>
              <a:rPr lang="en-US" sz="2000" dirty="0"/>
              <a:t>for quality control </a:t>
            </a:r>
          </a:p>
          <a:p>
            <a:pPr lvl="1"/>
            <a:r>
              <a:rPr lang="en-US" sz="2000" dirty="0"/>
              <a:t>for application level-statistics </a:t>
            </a:r>
          </a:p>
          <a:p>
            <a:r>
              <a:rPr lang="en-US" sz="2400" dirty="0"/>
              <a:t>Classified into two counters </a:t>
            </a:r>
          </a:p>
          <a:p>
            <a:pPr lvl="1"/>
            <a:r>
              <a:rPr lang="en-US" sz="2000" dirty="0"/>
              <a:t>Built In Counters </a:t>
            </a:r>
          </a:p>
          <a:p>
            <a:pPr lvl="2"/>
            <a:r>
              <a:rPr lang="en-US" sz="1800" dirty="0"/>
              <a:t>Task counters </a:t>
            </a:r>
          </a:p>
          <a:p>
            <a:pPr lvl="2"/>
            <a:r>
              <a:rPr lang="en-US" sz="1800" dirty="0"/>
              <a:t>Job Counters </a:t>
            </a:r>
          </a:p>
          <a:p>
            <a:r>
              <a:rPr lang="en-US" sz="2400" dirty="0"/>
              <a:t>Custom Counters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1873" y="1600200"/>
            <a:ext cx="75402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Side Data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To keep some read only data available for all the tasks </a:t>
            </a:r>
          </a:p>
          <a:p>
            <a:r>
              <a:rPr lang="en-US" sz="2400" dirty="0"/>
              <a:t>Can be achieved using following two ways: </a:t>
            </a:r>
          </a:p>
          <a:p>
            <a:pPr lvl="1"/>
            <a:r>
              <a:rPr lang="en-US" sz="2000" dirty="0"/>
              <a:t>Configuration Object </a:t>
            </a:r>
          </a:p>
          <a:p>
            <a:pPr lvl="1"/>
            <a:r>
              <a:rPr lang="en-US" sz="2000" dirty="0" err="1"/>
              <a:t>DistributedCache</a:t>
            </a:r>
            <a:r>
              <a:rPr lang="en-US" sz="2000" dirty="0"/>
              <a:t> </a:t>
            </a:r>
          </a:p>
          <a:p>
            <a:r>
              <a:rPr lang="en-US" sz="1800" dirty="0"/>
              <a:t>Configuration conf = new Configuration(); </a:t>
            </a:r>
            <a:r>
              <a:rPr lang="en-US" sz="1800" dirty="0" err="1"/>
              <a:t>conf.set</a:t>
            </a:r>
            <a:r>
              <a:rPr lang="en-US" sz="1800" dirty="0"/>
              <a:t>(“</a:t>
            </a:r>
            <a:r>
              <a:rPr lang="en-US" sz="1800" dirty="0" err="1"/>
              <a:t>personName”,”kumar</a:t>
            </a:r>
            <a:r>
              <a:rPr lang="en-US" sz="1800" dirty="0"/>
              <a:t>”);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Distributed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Cache files and archive to the task nodes </a:t>
            </a:r>
          </a:p>
          <a:p>
            <a:r>
              <a:rPr lang="en-US" sz="2000" dirty="0"/>
              <a:t>Usage </a:t>
            </a:r>
          </a:p>
          <a:p>
            <a:pPr lvl="1"/>
            <a:r>
              <a:rPr lang="en-US" sz="1800" dirty="0"/>
              <a:t>As </a:t>
            </a:r>
          </a:p>
          <a:p>
            <a:r>
              <a:rPr lang="en-US" sz="2000" dirty="0" err="1"/>
              <a:t>DistributedCache</a:t>
            </a:r>
            <a:r>
              <a:rPr lang="en-US" sz="2000" dirty="0"/>
              <a:t> API </a:t>
            </a:r>
          </a:p>
          <a:p>
            <a:pPr lvl="1"/>
            <a:r>
              <a:rPr lang="en-US" sz="1800" i="1" dirty="0"/>
              <a:t>public void </a:t>
            </a:r>
            <a:r>
              <a:rPr lang="en-US" sz="1800" i="1" dirty="0" err="1"/>
              <a:t>addCacheFile</a:t>
            </a:r>
            <a:r>
              <a:rPr lang="en-US" sz="1800" i="1" dirty="0"/>
              <a:t>(URI </a:t>
            </a:r>
            <a:r>
              <a:rPr lang="en-US" sz="1800" i="1" dirty="0" err="1"/>
              <a:t>uri</a:t>
            </a:r>
            <a:r>
              <a:rPr lang="en-US" sz="1800" i="1" dirty="0"/>
              <a:t>) </a:t>
            </a:r>
          </a:p>
          <a:p>
            <a:pPr lvl="1"/>
            <a:r>
              <a:rPr lang="en-US" sz="1800" i="1" dirty="0"/>
              <a:t>public void </a:t>
            </a:r>
            <a:r>
              <a:rPr lang="en-US" sz="1800" i="1" dirty="0" err="1"/>
              <a:t>addCacheArchive</a:t>
            </a:r>
            <a:r>
              <a:rPr lang="en-US" sz="1800" i="1" dirty="0"/>
              <a:t>(URI </a:t>
            </a:r>
            <a:r>
              <a:rPr lang="en-US" sz="1800" i="1" dirty="0" err="1"/>
              <a:t>uri</a:t>
            </a:r>
            <a:r>
              <a:rPr lang="en-US" sz="1800" i="1" dirty="0"/>
              <a:t>) </a:t>
            </a:r>
          </a:p>
          <a:p>
            <a:pPr lvl="1"/>
            <a:r>
              <a:rPr lang="en-US" sz="1800" i="1" dirty="0"/>
              <a:t>public void </a:t>
            </a:r>
            <a:r>
              <a:rPr lang="en-US" sz="1800" i="1" dirty="0" err="1"/>
              <a:t>setCacheFiles</a:t>
            </a:r>
            <a:r>
              <a:rPr lang="en-US" sz="1800" i="1" dirty="0"/>
              <a:t>(URI[] files) </a:t>
            </a:r>
          </a:p>
          <a:p>
            <a:pPr lvl="1"/>
            <a:r>
              <a:rPr lang="en-US" sz="1800" i="1" dirty="0"/>
              <a:t>public void </a:t>
            </a:r>
            <a:r>
              <a:rPr lang="en-US" sz="1800" i="1" dirty="0" err="1"/>
              <a:t>setCacheArchives</a:t>
            </a:r>
            <a:r>
              <a:rPr lang="en-US" sz="1800" i="1" dirty="0"/>
              <a:t>(URI[] archives) </a:t>
            </a:r>
          </a:p>
          <a:p>
            <a:pPr lvl="1"/>
            <a:r>
              <a:rPr lang="en-US" sz="1800" i="1" dirty="0"/>
              <a:t>public void </a:t>
            </a:r>
            <a:r>
              <a:rPr lang="en-US" sz="1800" i="1" dirty="0" err="1"/>
              <a:t>addFileToClassPath</a:t>
            </a:r>
            <a:r>
              <a:rPr lang="en-US" sz="1800" i="1" dirty="0"/>
              <a:t>(Path file) </a:t>
            </a:r>
          </a:p>
          <a:p>
            <a:pPr lvl="1"/>
            <a:r>
              <a:rPr lang="en-US" sz="1800" i="1" dirty="0"/>
              <a:t>public void </a:t>
            </a:r>
            <a:r>
              <a:rPr lang="en-US" sz="1800" i="1" dirty="0" err="1"/>
              <a:t>addArchiveToClassPath</a:t>
            </a:r>
            <a:r>
              <a:rPr lang="en-US" sz="1800" i="1" dirty="0"/>
              <a:t>(Path archive) </a:t>
            </a:r>
          </a:p>
          <a:p>
            <a:pPr lvl="1"/>
            <a:r>
              <a:rPr lang="en-US" sz="1800" i="1" dirty="0"/>
              <a:t>public void </a:t>
            </a:r>
            <a:r>
              <a:rPr lang="en-US" sz="1800" i="1" dirty="0" err="1"/>
              <a:t>createSymlink</a:t>
            </a:r>
            <a:r>
              <a:rPr lang="en-US" sz="1800" i="1" dirty="0"/>
              <a:t>()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join data from Multiple datasets </a:t>
            </a:r>
          </a:p>
          <a:p>
            <a:r>
              <a:rPr lang="en-US" sz="2400" dirty="0"/>
              <a:t>Please try to use PIG or HIVE join if you are using text based files </a:t>
            </a:r>
          </a:p>
          <a:p>
            <a:r>
              <a:rPr lang="en-US" sz="2400" dirty="0"/>
              <a:t>Two varieties or approaches </a:t>
            </a:r>
          </a:p>
          <a:p>
            <a:pPr lvl="1"/>
            <a:r>
              <a:rPr lang="en-US" sz="2000" dirty="0"/>
              <a:t>Map-side Join </a:t>
            </a:r>
          </a:p>
          <a:p>
            <a:pPr lvl="1"/>
            <a:r>
              <a:rPr lang="en-US" sz="2000" dirty="0"/>
              <a:t>Reduce side Join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Map Side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Basic idea for Map-side joins: </a:t>
            </a:r>
          </a:p>
          <a:p>
            <a:pPr lvl="1"/>
            <a:r>
              <a:rPr lang="en-US" sz="2000" dirty="0"/>
              <a:t> Load one set of data into memory, stored in an associative array </a:t>
            </a:r>
          </a:p>
          <a:p>
            <a:pPr lvl="1"/>
            <a:r>
              <a:rPr lang="en-US" sz="2000" dirty="0"/>
              <a:t>Key of the associative array is the join key </a:t>
            </a:r>
          </a:p>
          <a:p>
            <a:pPr lvl="1"/>
            <a:r>
              <a:rPr lang="en-US" sz="2000" dirty="0"/>
              <a:t>Map over the other set of data, and perform a lookup on the associative array using the join key </a:t>
            </a:r>
          </a:p>
          <a:p>
            <a:pPr lvl="1"/>
            <a:r>
              <a:rPr lang="en-US" sz="2000" dirty="0"/>
              <a:t>If the join key is found, you have a successful join </a:t>
            </a:r>
          </a:p>
          <a:p>
            <a:pPr lvl="1"/>
            <a:r>
              <a:rPr lang="en-US" sz="2000" dirty="0"/>
              <a:t>Otherwise, do nothing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Reduce Side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 the same key for the </a:t>
            </a:r>
            <a:r>
              <a:rPr lang="en-US" sz="2000" dirty="0" err="1"/>
              <a:t>mapper</a:t>
            </a:r>
            <a:r>
              <a:rPr lang="en-US" sz="2000" dirty="0"/>
              <a:t> output </a:t>
            </a:r>
          </a:p>
          <a:p>
            <a:endParaRPr lang="en-US" sz="2000" dirty="0"/>
          </a:p>
          <a:p>
            <a:r>
              <a:rPr lang="en-US" sz="2000" dirty="0"/>
              <a:t>Can be performed in two ways </a:t>
            </a:r>
          </a:p>
          <a:p>
            <a:pPr lvl="1"/>
            <a:r>
              <a:rPr lang="en-US" sz="1600" dirty="0" err="1"/>
              <a:t>MultipleInputs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Secondary Sort </a:t>
            </a:r>
          </a:p>
          <a:p>
            <a:pPr>
              <a:buNone/>
            </a:pPr>
            <a:endParaRPr lang="en-US" sz="1400" i="1" dirty="0"/>
          </a:p>
          <a:p>
            <a:pPr>
              <a:buNone/>
            </a:pPr>
            <a:r>
              <a:rPr lang="en-US" sz="1400" i="1" dirty="0" err="1"/>
              <a:t>MultipleInputs</a:t>
            </a:r>
            <a:r>
              <a:rPr lang="en-US" sz="1400" i="1" dirty="0"/>
              <a:t>. </a:t>
            </a:r>
            <a:r>
              <a:rPr lang="en-US" sz="1400" i="1" dirty="0" err="1"/>
              <a:t>MultipleInputs.addInputPath</a:t>
            </a:r>
            <a:r>
              <a:rPr lang="en-US" sz="1400" i="1" dirty="0"/>
              <a:t>(job, </a:t>
            </a:r>
            <a:r>
              <a:rPr lang="en-US" sz="1400" i="1" dirty="0" err="1"/>
              <a:t>InputPath</a:t>
            </a:r>
            <a:r>
              <a:rPr lang="en-US" sz="1400" i="1" dirty="0"/>
              <a:t>, </a:t>
            </a:r>
            <a:r>
              <a:rPr lang="en-US" sz="1400" i="1" dirty="0" err="1"/>
              <a:t>TextInputFormat.class</a:t>
            </a:r>
            <a:r>
              <a:rPr lang="en-US" sz="1400" i="1" dirty="0"/>
              <a:t>, </a:t>
            </a:r>
            <a:r>
              <a:rPr lang="en-US" sz="1400" i="1" dirty="0" err="1"/>
              <a:t>CustomMapper.class</a:t>
            </a:r>
            <a:r>
              <a:rPr lang="en-US" sz="1400" i="1" dirty="0"/>
              <a:t>);</a:t>
            </a:r>
            <a:endParaRPr lang="en-US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MR, keys from all </a:t>
            </a:r>
            <a:r>
              <a:rPr lang="en-US" sz="2000" dirty="0" err="1"/>
              <a:t>mappers</a:t>
            </a:r>
            <a:r>
              <a:rPr lang="en-US" sz="2000" dirty="0"/>
              <a:t> are sent to the reducers in sorting order </a:t>
            </a:r>
          </a:p>
          <a:p>
            <a:r>
              <a:rPr lang="en-US" sz="2000" dirty="0"/>
              <a:t>Total sorting can be obtained using single reducer </a:t>
            </a:r>
          </a:p>
          <a:p>
            <a:pPr lvl="1"/>
            <a:r>
              <a:rPr lang="en-US" sz="1800" dirty="0"/>
              <a:t>Reduces the performance </a:t>
            </a:r>
          </a:p>
          <a:p>
            <a:r>
              <a:rPr lang="en-US" sz="2000" dirty="0"/>
              <a:t>Partial sorting can be obtained using partition </a:t>
            </a:r>
          </a:p>
          <a:p>
            <a:r>
              <a:rPr lang="en-US" sz="2000" dirty="0"/>
              <a:t>For benchmarking , </a:t>
            </a:r>
            <a:r>
              <a:rPr lang="en-US" sz="2000" dirty="0" err="1"/>
              <a:t>terasort</a:t>
            </a:r>
            <a:r>
              <a:rPr lang="en-US" sz="2000" dirty="0"/>
              <a:t> has been widely used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Secondary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MR sorting , the keys are sorted and not the values </a:t>
            </a:r>
          </a:p>
          <a:p>
            <a:pPr lvl="1"/>
            <a:r>
              <a:rPr lang="en-US" sz="1800" dirty="0"/>
              <a:t>To achieve the secondary sorting </a:t>
            </a:r>
          </a:p>
          <a:p>
            <a:pPr lvl="2"/>
            <a:r>
              <a:rPr lang="en-US" sz="1600" dirty="0"/>
              <a:t>Make the key a composite of the natural key and the natural value </a:t>
            </a:r>
          </a:p>
          <a:p>
            <a:pPr lvl="2"/>
            <a:r>
              <a:rPr lang="en-US" sz="1600" dirty="0"/>
              <a:t>The sort comparator should order by the composite key, that is, the natural key </a:t>
            </a:r>
            <a:r>
              <a:rPr lang="en-US" sz="1600" i="1" dirty="0"/>
              <a:t>and natural value. </a:t>
            </a:r>
          </a:p>
          <a:p>
            <a:pPr lvl="2"/>
            <a:r>
              <a:rPr lang="en-US" sz="1600" dirty="0"/>
              <a:t>The </a:t>
            </a:r>
            <a:r>
              <a:rPr lang="en-US" sz="1600" dirty="0" err="1"/>
              <a:t>partitioner</a:t>
            </a:r>
            <a:r>
              <a:rPr lang="en-US" sz="1600" dirty="0"/>
              <a:t> and grouping comparator for the composite key should consider only the natural key for partitioning and grouping. </a:t>
            </a:r>
          </a:p>
          <a:p>
            <a:r>
              <a:rPr lang="en-US" sz="2000" dirty="0"/>
              <a:t>Example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Daemons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JobTracker </a:t>
            </a:r>
          </a:p>
          <a:p>
            <a:pPr lvl="1"/>
            <a:r>
              <a:rPr lang="en-US" sz="2000" dirty="0"/>
              <a:t>Client submits the computation to JobTracker </a:t>
            </a:r>
          </a:p>
          <a:p>
            <a:pPr lvl="1"/>
            <a:r>
              <a:rPr lang="en-US" sz="2000" dirty="0"/>
              <a:t>Assign a task to the TaskTracker who has free slots and where data is stored if possible </a:t>
            </a:r>
          </a:p>
          <a:p>
            <a:pPr lvl="2"/>
            <a:r>
              <a:rPr lang="en-US" sz="1800" dirty="0"/>
              <a:t>It tries to provide data locality as much as possible. </a:t>
            </a:r>
          </a:p>
          <a:p>
            <a:pPr lvl="2">
              <a:buNone/>
            </a:pPr>
            <a:endParaRPr lang="en-US" sz="1800" dirty="0"/>
          </a:p>
          <a:p>
            <a:r>
              <a:rPr lang="en-US" sz="2400" dirty="0"/>
              <a:t>TaskTracker </a:t>
            </a:r>
          </a:p>
          <a:p>
            <a:pPr lvl="1"/>
            <a:r>
              <a:rPr lang="en-US" sz="2000" dirty="0"/>
              <a:t>Spawns a JVM process for each input split as directed by Job Tracker </a:t>
            </a:r>
          </a:p>
          <a:p>
            <a:pPr lvl="1"/>
            <a:r>
              <a:rPr lang="en-US" sz="2000" dirty="0"/>
              <a:t>Send periodic heartbeats to Job Tracker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3100" dirty="0"/>
              <a:t>Terminology </a:t>
            </a:r>
            <a:br>
              <a:rPr lang="en-US" sz="31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Job </a:t>
            </a:r>
          </a:p>
          <a:p>
            <a:pPr lvl="1"/>
            <a:r>
              <a:rPr lang="en-US" sz="1600" dirty="0"/>
              <a:t>A complete user defined computation or program </a:t>
            </a:r>
          </a:p>
          <a:p>
            <a:r>
              <a:rPr lang="en-US" sz="1800" dirty="0"/>
              <a:t>Tasks </a:t>
            </a:r>
          </a:p>
          <a:p>
            <a:pPr lvl="1"/>
            <a:r>
              <a:rPr lang="en-US" sz="1600" dirty="0"/>
              <a:t>A subset of computation </a:t>
            </a:r>
          </a:p>
          <a:p>
            <a:pPr lvl="1"/>
            <a:r>
              <a:rPr lang="en-US" sz="1600" dirty="0"/>
              <a:t>Can be either execution of MAP or REDUCE </a:t>
            </a:r>
          </a:p>
          <a:p>
            <a:r>
              <a:rPr lang="en-US" sz="1800" dirty="0"/>
              <a:t>Task Attempt </a:t>
            </a:r>
          </a:p>
          <a:p>
            <a:pPr lvl="1"/>
            <a:r>
              <a:rPr lang="en-US" sz="1600" dirty="0"/>
              <a:t>An attempt to run a task. </a:t>
            </a:r>
          </a:p>
          <a:p>
            <a:pPr lvl="1"/>
            <a:r>
              <a:rPr lang="en-US" sz="1600" dirty="0"/>
              <a:t>If an attempt fails, Job Tracker tries to start an another task attempt for the same task. </a:t>
            </a:r>
          </a:p>
          <a:p>
            <a:pPr lvl="1"/>
            <a:r>
              <a:rPr lang="en-US" sz="1600" dirty="0"/>
              <a:t>By Default, total number of task attempts for a task is four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Anatomy of MR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 err="1"/>
              <a:t>Mapper</a:t>
            </a:r>
            <a:r>
              <a:rPr lang="en-US" sz="1900" dirty="0"/>
              <a:t> - a Java class to be extended by the developer </a:t>
            </a:r>
          </a:p>
          <a:p>
            <a:pPr lvl="1"/>
            <a:r>
              <a:rPr lang="en-US" sz="1900" dirty="0"/>
              <a:t>Methods – setup, map, run, cleanup </a:t>
            </a:r>
          </a:p>
          <a:p>
            <a:pPr lvl="1"/>
            <a:r>
              <a:rPr lang="en-US" sz="1900" dirty="0"/>
              <a:t>Map method takes a key value and can emit zero or more intermediate key value pairs depending upon the logic implemented by the developer </a:t>
            </a:r>
          </a:p>
          <a:p>
            <a:pPr lvl="1"/>
            <a:r>
              <a:rPr lang="en-US" sz="1900" dirty="0"/>
              <a:t>A JVM running </a:t>
            </a:r>
            <a:r>
              <a:rPr lang="en-US" sz="1900" dirty="0" err="1"/>
              <a:t>Mapper</a:t>
            </a:r>
            <a:r>
              <a:rPr lang="en-US" sz="1900" dirty="0"/>
              <a:t> is launched for each input split. </a:t>
            </a:r>
          </a:p>
          <a:p>
            <a:r>
              <a:rPr lang="en-US" sz="1900" dirty="0"/>
              <a:t>Reducer – a Java class to be extended by the developer </a:t>
            </a:r>
          </a:p>
          <a:p>
            <a:pPr lvl="1"/>
            <a:r>
              <a:rPr lang="en-US" sz="1900" dirty="0"/>
              <a:t>Methods – setup, reduce, run, cleanup </a:t>
            </a:r>
          </a:p>
          <a:p>
            <a:pPr lvl="1"/>
            <a:r>
              <a:rPr lang="en-US" sz="1900" dirty="0"/>
              <a:t>Reduce method takes a (intermediate key-list of values) and can emit zero or more key value pairs depending upon the logic implemented by the developer </a:t>
            </a:r>
          </a:p>
          <a:p>
            <a:r>
              <a:rPr lang="en-US" sz="1900" dirty="0"/>
              <a:t>Driver </a:t>
            </a:r>
          </a:p>
          <a:p>
            <a:pPr lvl="1"/>
            <a:r>
              <a:rPr lang="en-US" sz="1900" dirty="0"/>
              <a:t>Configures the job and submits the job to the cluster from the client.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MapReduce Anatomy - MapReduce Tutorial - Edureka">
            <a:extLst>
              <a:ext uri="{FF2B5EF4-FFF2-40B4-BE49-F238E27FC236}">
                <a16:creationId xmlns:a16="http://schemas.microsoft.com/office/drawing/2014/main" id="{533AFBDB-B620-465F-BB1A-7DFCA8B1C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981200"/>
            <a:ext cx="776287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3B90DD-83FE-491D-AEA2-181FC450B0E0}"/>
              </a:ext>
            </a:extLst>
          </p:cNvPr>
          <p:cNvSpPr/>
          <p:nvPr/>
        </p:nvSpPr>
        <p:spPr>
          <a:xfrm>
            <a:off x="7391400" y="1981200"/>
            <a:ext cx="1062037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23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Writables</a:t>
            </a:r>
            <a:r>
              <a:rPr lang="en-US" sz="2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What is Serialization?? </a:t>
            </a:r>
          </a:p>
          <a:p>
            <a:pPr>
              <a:buNone/>
            </a:pPr>
            <a:r>
              <a:rPr lang="en-US" sz="1800" i="1" dirty="0"/>
              <a:t>	the process of converting a data structure or object state into a format that can be stored (for example, in a file or memory buffer, or transmitted across a network connection link) and "resurrected" later in the same or another computer environment Why a separate framework instead of java serialization? </a:t>
            </a:r>
          </a:p>
          <a:p>
            <a:pPr>
              <a:buNone/>
            </a:pPr>
            <a:endParaRPr lang="en-US" sz="1800" i="1" dirty="0"/>
          </a:p>
          <a:p>
            <a:pPr>
              <a:buNone/>
            </a:pPr>
            <a:r>
              <a:rPr lang="en-US" sz="2000" dirty="0"/>
              <a:t>*  </a:t>
            </a:r>
            <a:r>
              <a:rPr lang="en-US" sz="2000" dirty="0" err="1"/>
              <a:t>Writables</a:t>
            </a:r>
            <a:r>
              <a:rPr lang="en-US" sz="2000" dirty="0"/>
              <a:t> in Hadoop are present for serialization </a:t>
            </a:r>
          </a:p>
          <a:p>
            <a:pPr>
              <a:buNone/>
            </a:pPr>
            <a:endParaRPr lang="en-US" sz="1800" i="1" dirty="0"/>
          </a:p>
          <a:p>
            <a:r>
              <a:rPr lang="en-US" sz="1800" i="1" dirty="0"/>
              <a:t>1.Compact </a:t>
            </a:r>
          </a:p>
          <a:p>
            <a:r>
              <a:rPr lang="en-US" sz="1800" i="1" dirty="0"/>
              <a:t>2.Fast </a:t>
            </a:r>
          </a:p>
          <a:p>
            <a:r>
              <a:rPr lang="en-US" sz="1800" i="1" dirty="0"/>
              <a:t>3.Extensible </a:t>
            </a:r>
          </a:p>
          <a:p>
            <a:r>
              <a:rPr lang="en-US" sz="1800" i="1" dirty="0"/>
              <a:t>4.Interoperable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vs. split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1125" y="2986088"/>
            <a:ext cx="63817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990725"/>
            <a:ext cx="26384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90775" y="3962400"/>
            <a:ext cx="1190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3810000"/>
            <a:ext cx="4114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43650" y="2133600"/>
            <a:ext cx="17335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Partitioner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•It decides which key (with its associated value) goes to reducer. </a:t>
            </a:r>
          </a:p>
          <a:p>
            <a:r>
              <a:rPr lang="en-US" dirty="0"/>
              <a:t>•By default its </a:t>
            </a:r>
            <a:r>
              <a:rPr lang="en-US" dirty="0" err="1"/>
              <a:t>HashPartitioner</a:t>
            </a:r>
            <a:r>
              <a:rPr lang="en-US" dirty="0"/>
              <a:t>. </a:t>
            </a:r>
          </a:p>
          <a:p>
            <a:r>
              <a:rPr lang="en-US" dirty="0"/>
              <a:t>• hashes a record’s key to determine which partition (and thus which reducer) the record belongs in </a:t>
            </a:r>
          </a:p>
          <a:p>
            <a:r>
              <a:rPr lang="en-US" dirty="0"/>
              <a:t>•Number of Partitions is equal to the number of reducers. </a:t>
            </a:r>
          </a:p>
          <a:p>
            <a:endParaRPr lang="en-US" dirty="0"/>
          </a:p>
          <a:p>
            <a:r>
              <a:rPr lang="en-US" i="1" dirty="0"/>
              <a:t>public class </a:t>
            </a:r>
            <a:r>
              <a:rPr lang="en-US" i="1" dirty="0" err="1"/>
              <a:t>HashPartitioner</a:t>
            </a:r>
            <a:r>
              <a:rPr lang="en-US" i="1" dirty="0"/>
              <a:t>&lt;K, V&gt; extends </a:t>
            </a:r>
            <a:r>
              <a:rPr lang="en-US" i="1" dirty="0" err="1"/>
              <a:t>Partitioner</a:t>
            </a:r>
            <a:r>
              <a:rPr lang="en-US" i="1" dirty="0"/>
              <a:t>&lt;K, V&gt; { </a:t>
            </a:r>
          </a:p>
          <a:p>
            <a:r>
              <a:rPr lang="en-US" i="1" dirty="0"/>
              <a:t>public 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getPartition</a:t>
            </a:r>
            <a:r>
              <a:rPr lang="en-US" i="1" dirty="0"/>
              <a:t>(K key, V value, 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numReduceTasks</a:t>
            </a:r>
            <a:r>
              <a:rPr lang="en-US" i="1" dirty="0"/>
              <a:t>) { </a:t>
            </a:r>
          </a:p>
          <a:p>
            <a:r>
              <a:rPr lang="en-US" i="1" dirty="0"/>
              <a:t>return (</a:t>
            </a:r>
            <a:r>
              <a:rPr lang="en-US" i="1" dirty="0" err="1"/>
              <a:t>key.hashCode</a:t>
            </a:r>
            <a:r>
              <a:rPr lang="en-US" i="1" dirty="0"/>
              <a:t>() &amp; </a:t>
            </a:r>
            <a:r>
              <a:rPr lang="en-US" i="1" dirty="0" err="1"/>
              <a:t>Integer.MAX_VALUE</a:t>
            </a:r>
            <a:r>
              <a:rPr lang="en-US" i="1" dirty="0"/>
              <a:t>) % </a:t>
            </a:r>
            <a:r>
              <a:rPr lang="en-US" i="1" dirty="0" err="1"/>
              <a:t>numReduceTasks</a:t>
            </a:r>
            <a:r>
              <a:rPr lang="en-US" i="1" dirty="0"/>
              <a:t>; </a:t>
            </a:r>
          </a:p>
          <a:p>
            <a:r>
              <a:rPr lang="en-US" i="1" dirty="0"/>
              <a:t>} </a:t>
            </a:r>
          </a:p>
          <a:p>
            <a:r>
              <a:rPr lang="en-US" i="1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1371</Words>
  <Application>Microsoft Office PowerPoint</Application>
  <PresentationFormat>On-screen Show (4:3)</PresentationFormat>
  <Paragraphs>191</Paragraphs>
  <Slides>28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Map Reduce</vt:lpstr>
      <vt:lpstr>Introduction </vt:lpstr>
      <vt:lpstr>Daemons </vt:lpstr>
      <vt:lpstr>  Terminology   </vt:lpstr>
      <vt:lpstr>Anatomy of MR code </vt:lpstr>
      <vt:lpstr>PowerPoint Presentation</vt:lpstr>
      <vt:lpstr>Writables </vt:lpstr>
      <vt:lpstr>Block vs. split </vt:lpstr>
      <vt:lpstr>Partitioner</vt:lpstr>
      <vt:lpstr>Custom Partitioner</vt:lpstr>
      <vt:lpstr>Combiner</vt:lpstr>
      <vt:lpstr>PowerPoint Presentation</vt:lpstr>
      <vt:lpstr>WritableComparable</vt:lpstr>
      <vt:lpstr>Streaming API</vt:lpstr>
      <vt:lpstr>To Change Input Split </vt:lpstr>
      <vt:lpstr>InputFormat</vt:lpstr>
      <vt:lpstr>PowerPoint Presentation</vt:lpstr>
      <vt:lpstr>OutPutFormat</vt:lpstr>
      <vt:lpstr>Some More info</vt:lpstr>
      <vt:lpstr>Counters</vt:lpstr>
      <vt:lpstr>PowerPoint Presentation</vt:lpstr>
      <vt:lpstr>Side Data distribution</vt:lpstr>
      <vt:lpstr>Distributed Cache</vt:lpstr>
      <vt:lpstr>Joins</vt:lpstr>
      <vt:lpstr>Map Side Join</vt:lpstr>
      <vt:lpstr>Reduce Side Join</vt:lpstr>
      <vt:lpstr>Sorting</vt:lpstr>
      <vt:lpstr>Secondary Sorting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Sasken</dc:creator>
  <cp:lastModifiedBy>ADMIN</cp:lastModifiedBy>
  <cp:revision>10</cp:revision>
  <dcterms:created xsi:type="dcterms:W3CDTF">2014-07-06T23:50:04Z</dcterms:created>
  <dcterms:modified xsi:type="dcterms:W3CDTF">2020-08-20T12:13:42Z</dcterms:modified>
</cp:coreProperties>
</file>