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455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56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7131D1A1-01F1-41C1-B171-21C101D151B1}" type="slidenum">
              <a:rPr lang="en-US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loudera.com/HDPDocuments/HDP3/HDP-3.1.5/migrating-data/content/hive_import_rdbms_data_into_hive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m_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>
                <a:hlinkClick r:id="rId3"/>
              </a:rPr>
              <a:t>https://docs.cloudera.com/HDPDocuments/HDP3/HDP-3.1.5/migrating-data/content/hive_import_rdbms_data_into_hive.html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131D1A1-01F1-41C1-B171-21C101D151B1}" type="slidenum">
              <a:rPr lang="en-US" smtClean="0"/>
              <a:pPr algn="r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2181A1-F191-4121-9111-51410181E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1D16141-2121-4131-A1B1-8181D14131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/>
              <a:t>By default sqoop run with 4 mappers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141F1E1-8171-4141-8191-E1F1D131C15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qoop.apache.org/docs/1.4.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</p:spPr>
      </p:sp>
      <p:sp>
        <p:nvSpPr>
          <p:cNvPr id="74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Apache Sqoop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362200" y="249572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https://sqoop.apache.org/docs/1.4.2/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Sqoop List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-list-databases</a:t>
            </a:r>
            <a:endParaRPr/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bin/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list-databases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--connect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information_schema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-username root -password root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800" b="1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800" b="1" dirty="0">
                <a:solidFill>
                  <a:srgbClr val="000000"/>
                </a:solidFill>
                <a:latin typeface="Calibri"/>
              </a:rPr>
              <a:t>-list-tables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bin/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list-tables --connect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/test username root -password root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Sqoop Import: mysql to hdfs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dirty="0" smtClean="0">
                <a:solidFill>
                  <a:srgbClr val="000000"/>
                </a:solidFill>
                <a:latin typeface="Calibri"/>
              </a:rPr>
              <a:t>bin/</a:t>
            </a:r>
            <a:r>
              <a:rPr lang="en-US" sz="2100" dirty="0" err="1" smtClean="0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100" dirty="0" smtClean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2100" dirty="0">
                <a:solidFill>
                  <a:srgbClr val="000000"/>
                </a:solidFill>
                <a:latin typeface="Calibri"/>
              </a:rPr>
              <a:t>--connect </a:t>
            </a:r>
            <a:r>
              <a:rPr lang="en-US" sz="21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21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21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2100" dirty="0">
                <a:solidFill>
                  <a:srgbClr val="000000"/>
                </a:solidFill>
                <a:latin typeface="Calibri"/>
              </a:rPr>
              <a:t>/test -username root </a:t>
            </a:r>
            <a:r>
              <a:rPr lang="en-US" sz="2100" dirty="0" smtClean="0">
                <a:solidFill>
                  <a:srgbClr val="000000"/>
                </a:solidFill>
                <a:latin typeface="Calibri"/>
              </a:rPr>
              <a:t>–password root </a:t>
            </a:r>
            <a:r>
              <a:rPr lang="en-US" sz="2100" dirty="0">
                <a:solidFill>
                  <a:srgbClr val="000000"/>
                </a:solidFill>
                <a:latin typeface="Calibri"/>
              </a:rPr>
              <a:t>--table patient -m 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Imports “patient” table into HDFS directory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	•Data imported as text or </a:t>
            </a:r>
            <a:r>
              <a:rPr lang="en-US" sz="2200" dirty="0" err="1">
                <a:solidFill>
                  <a:srgbClr val="000000"/>
                </a:solidFill>
                <a:latin typeface="Calibri"/>
              </a:rPr>
              <a:t>SequenceFiles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•   </a:t>
            </a:r>
            <a:r>
              <a:rPr lang="en-US" sz="22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200" dirty="0">
                <a:solidFill>
                  <a:srgbClr val="000000"/>
                </a:solidFill>
                <a:latin typeface="Calibri"/>
              </a:rPr>
              <a:t> generates java file(patient.java) for our use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	•Instead we can use </a:t>
            </a:r>
            <a:r>
              <a:rPr lang="en-US" sz="2200" dirty="0" err="1">
                <a:solidFill>
                  <a:srgbClr val="000000"/>
                </a:solidFill>
                <a:latin typeface="Calibri"/>
              </a:rPr>
              <a:t>codegen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•   </a:t>
            </a:r>
            <a:r>
              <a:rPr lang="en-US" sz="2200" i="1" dirty="0">
                <a:solidFill>
                  <a:srgbClr val="000000"/>
                </a:solidFill>
                <a:latin typeface="Calibri"/>
              </a:rPr>
              <a:t>bin/hadoop </a:t>
            </a:r>
            <a:r>
              <a:rPr lang="en-US" sz="2200" i="1" dirty="0" err="1">
                <a:solidFill>
                  <a:srgbClr val="000000"/>
                </a:solidFill>
                <a:latin typeface="Calibri"/>
              </a:rPr>
              <a:t>dfs</a:t>
            </a:r>
            <a:r>
              <a:rPr lang="en-US" sz="2200" i="1" dirty="0">
                <a:solidFill>
                  <a:srgbClr val="000000"/>
                </a:solidFill>
                <a:latin typeface="Calibri"/>
              </a:rPr>
              <a:t> –cat /user/username/patient/part-00000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100" dirty="0">
                <a:solidFill>
                  <a:srgbClr val="000000"/>
                </a:solidFill>
                <a:latin typeface="Calibri"/>
              </a:rPr>
              <a:t>•All values re displayed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0000"/>
                </a:solidFill>
                <a:latin typeface="Calibri"/>
              </a:rPr>
              <a:t>	•These files can be used as input to MR jobs.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Sqoop Export 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Exports a set of files from HDFS back to an RDBMS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 The target table must already exist in the database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 The input files are read and parsed into a set of records according to the user-specified delimiters.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Does not export from HBase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hdfs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mysql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bin/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export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--connect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/test -username root -password root --table patient --export-dir /user/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sasken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/patient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hive to </a:t>
            </a: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mysql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bin/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export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--connect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/test --table patient --export-dir /user/hive/warehouse/patient --username root --password root -m 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80880" y="122400"/>
            <a:ext cx="8228880" cy="6390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Job Creation 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066680"/>
            <a:ext cx="8228880" cy="5562000"/>
          </a:xfrm>
          <a:prstGeom prst="rect">
            <a:avLst/>
          </a:prstGeom>
        </p:spPr>
        <p:txBody>
          <a:bodyPr lIns="90000" tIns="45000" rIns="90000" bIns="45000"/>
          <a:lstStyle/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Creating a job and store it in </a:t>
            </a:r>
            <a:r>
              <a:rPr lang="en-US" sz="2200" dirty="0" err="1">
                <a:solidFill>
                  <a:srgbClr val="000000"/>
                </a:solidFill>
                <a:latin typeface="Calibri"/>
              </a:rPr>
              <a:t>metastore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4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job --create 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stock_increment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-- import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--append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--check-column "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quote_date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"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--incremental "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lastmodified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"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--last-value "2005-01-01"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--connect 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sqoop_test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--username 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hip_sqoop_user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\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--table stocks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List all jobs in the </a:t>
            </a:r>
            <a:r>
              <a:rPr lang="en-US" sz="2200" dirty="0" err="1">
                <a:solidFill>
                  <a:srgbClr val="000000"/>
                </a:solidFill>
                <a:latin typeface="Calibri"/>
              </a:rPr>
              <a:t>metastore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$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 job --list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        Available jobs: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stock_increment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To Execute your job 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900" dirty="0">
                <a:solidFill>
                  <a:srgbClr val="000000"/>
                </a:solidFill>
                <a:latin typeface="Calibri"/>
              </a:rPr>
              <a:t>	- $ </a:t>
            </a:r>
            <a:r>
              <a:rPr lang="en-US" sz="19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900" dirty="0">
                <a:solidFill>
                  <a:srgbClr val="000000"/>
                </a:solidFill>
                <a:latin typeface="Calibri"/>
              </a:rPr>
              <a:t> job --exec </a:t>
            </a:r>
            <a:r>
              <a:rPr lang="en-US" sz="1900" dirty="0" err="1">
                <a:solidFill>
                  <a:srgbClr val="000000"/>
                </a:solidFill>
                <a:latin typeface="Calibri"/>
              </a:rPr>
              <a:t>stock_increment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2200" dirty="0">
                <a:solidFill>
                  <a:srgbClr val="000000"/>
                </a:solidFill>
                <a:latin typeface="Calibri"/>
              </a:rPr>
              <a:t> To show the job’s  meta data information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$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job --show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stock_increment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incremental.last.value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= 2011-11-24 15:09:38.0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Fast connectors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28600" y="1066680"/>
            <a:ext cx="8762400" cy="5485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To enable use of the fast connector you must specify the --direct argument:</a:t>
            </a:r>
            <a:endParaRPr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     $ hadoop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-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rmr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stocks</a:t>
            </a:r>
            <a:endParaRPr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     $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--options-file ~/.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sqoop_import_options.txt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 --direct </a:t>
            </a:r>
            <a:endParaRPr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       --connect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sqoop_test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 --table stocks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What are the disadvantages of fast connectors? </a:t>
            </a:r>
            <a:endParaRPr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     First, only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MySQL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PostgreSQL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are currently supported. Fast connectors also only work with text output files—specifying Avro or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SequenceFile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as the output format of the import won’t work.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8880" cy="4867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Incremental Imports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Import data that’s newer than 01 Jan, 2005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$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--options-file ~/.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sqoop_import_options.txt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 --check-column "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quote_date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" \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--incremental "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lastmodified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“  --last-value "2005-01-01" \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--connect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sqoop_test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 --table patient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...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Calibri"/>
              </a:rPr>
              <a:t>tool.ImportTool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: --incremental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lastmodified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Lab Exercises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Use case 1 – export  an entire table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--username  u1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--password  p1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--table cities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Calibri"/>
              </a:rPr>
              <a:t>Use Case 2 – Specify a target directory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--username u1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--password  p1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--table cities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--target-dir 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etl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/input/cities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81000" y="1066800"/>
            <a:ext cx="8228880" cy="4753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Calibri"/>
              </a:rPr>
              <a:t>Use case 3 – Use different file formats  </a:t>
            </a:r>
            <a:endParaRPr sz="700"/>
          </a:p>
          <a:p>
            <a:pPr>
              <a:lnSpc>
                <a:spcPct val="100000"/>
              </a:lnSpc>
            </a:pP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 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import --connect 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foo.com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/db 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 --table orders 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 --fields-terminated-by '\t' 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 	 --lines-terminated-by '\n</a:t>
            </a:r>
            <a:endParaRPr sz="700"/>
          </a:p>
          <a:p>
            <a:pPr>
              <a:lnSpc>
                <a:spcPct val="100000"/>
              </a:lnSpc>
            </a:pPr>
            <a:endParaRPr sz="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mysql.example.com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--username  u1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--password  p1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--table cities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--as-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sequencefile</a:t>
            </a:r>
            <a:endParaRPr sz="700"/>
          </a:p>
          <a:p>
            <a:pPr>
              <a:lnSpc>
                <a:spcPct val="100000"/>
              </a:lnSpc>
            </a:pPr>
            <a:endParaRPr sz="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Avro can be enabled by specifying the --as-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avrodatafile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parameter: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mysql.example.com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--username u1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--password p1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--table cities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--as-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avrodatafile</a:t>
            </a:r>
            <a:endParaRPr sz="700"/>
          </a:p>
          <a:p>
            <a:pPr>
              <a:lnSpc>
                <a:spcPct val="100000"/>
              </a:lnSpc>
            </a:pPr>
            <a:endParaRPr sz="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Calibri"/>
              </a:rPr>
              <a:t>Use case 4 – Import only a subset of the dataset</a:t>
            </a:r>
            <a:endParaRPr sz="700"/>
          </a:p>
          <a:p>
            <a:pPr>
              <a:lnSpc>
                <a:spcPct val="100000"/>
              </a:lnSpc>
            </a:pPr>
            <a:endParaRPr sz="700"/>
          </a:p>
          <a:p>
            <a:pPr>
              <a:lnSpc>
                <a:spcPct val="100000"/>
              </a:lnSpc>
            </a:pPr>
            <a:r>
              <a:rPr lang="en-US" sz="105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05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105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05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05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05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05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05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00"/>
                </a:solidFill>
                <a:latin typeface="Calibri"/>
              </a:rPr>
              <a:t>	--username  u1</a:t>
            </a:r>
            <a:r>
              <a:rPr lang="en-US" sz="105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00"/>
                </a:solidFill>
                <a:latin typeface="Calibri"/>
              </a:rPr>
              <a:t>	--password  p1</a:t>
            </a:r>
            <a:r>
              <a:rPr lang="en-US" sz="105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00"/>
                </a:solidFill>
                <a:latin typeface="Calibri"/>
              </a:rPr>
              <a:t>	--table patient </a:t>
            </a:r>
            <a:r>
              <a:rPr lang="en-US" sz="1050" b="1" dirty="0">
                <a:solidFill>
                  <a:srgbClr val="000000"/>
                </a:solidFill>
                <a:latin typeface="Calibri"/>
              </a:rPr>
              <a:t>\</a:t>
            </a:r>
            <a:endParaRPr sz="700"/>
          </a:p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00"/>
                </a:solidFill>
                <a:latin typeface="Calibri"/>
              </a:rPr>
              <a:t>	--where “amount  &gt; 1000'“</a:t>
            </a:r>
            <a:endParaRPr sz="700"/>
          </a:p>
          <a:p>
            <a:pPr>
              <a:lnSpc>
                <a:spcPct val="100000"/>
              </a:lnSpc>
            </a:pPr>
            <a:endParaRPr sz="700"/>
          </a:p>
          <a:p>
            <a:pPr>
              <a:lnSpc>
                <a:spcPct val="100000"/>
              </a:lnSpc>
            </a:pPr>
            <a:endParaRPr sz="700"/>
          </a:p>
        </p:txBody>
      </p:sp>
      <p:sp>
        <p:nvSpPr>
          <p:cNvPr id="109" name="CustomShape 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Lab Exercises – Contd..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Use case 5 –import all the tables</a:t>
            </a:r>
            <a:endParaRPr smtClean="0"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import-all-tables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mysql.example.com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--username u1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--password  p1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Use case 6 – Run the import process in parallel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mysql.example.com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/test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--username u1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--password p1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--table cities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--num-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mappers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10</a:t>
            </a:r>
          </a:p>
        </p:txBody>
      </p:sp>
      <p:sp>
        <p:nvSpPr>
          <p:cNvPr id="111" name="CustomShape 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Lab Exercises – Contd..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Introduction – Rdbms to Hadoop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Like Hadoop, Sqoop is written in java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Sqoop version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Bulk data transfer tool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 To import and export data from a relational database into Hadoop for processing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 Map only job.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 command-line tool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 Integrates with Hive &amp; Hbase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•  Support plugins via connector based architecture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Use case 7 – Incrementally load data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	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 	--username u1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      -- password p1 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--table visits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--incremental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lastmodified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--check-column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last_update_date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--last-value "2014-06-22 01:01:01“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        The import process will have 2 different MR jobs .  It will first import the delta records into a temporary folder and the other MR job will pick up these delta and merge it together with the final data set.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Lab Exercises – Contd..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Use case 8 – Import data  by joining more than one table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--username u1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--password p1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--query 'SELECT emp.id, \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dept.deptid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, \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emp.salary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\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FROM 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emp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\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JOIN dept  USING(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dept_id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) \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WHERE $CONDITIONS'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--split-by id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--target-dir cities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Lab Exercises – Contd..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Use case 9 –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Tranport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 the portion of data from Hadoop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export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--username u1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--password p1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--table patient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--columns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pid,drug,amount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Use case 10 –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Tranport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 the data from Hadoop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export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--username u1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--password  p1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--table patient </a:t>
            </a:r>
            <a:r>
              <a:rPr lang="en-US" sz="20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--export-dir patient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Lab Exercises – Contd..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1600200"/>
            <a:ext cx="8228880" cy="49521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Use case 11 – Using a non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csv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file format</a:t>
            </a:r>
            <a:endParaRPr sz="110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--username u1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--password  p1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--table patient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--as-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sequencefile</a:t>
            </a:r>
            <a:endParaRPr sz="1050"/>
          </a:p>
          <a:p>
            <a:pPr>
              <a:lnSpc>
                <a:spcPct val="100000"/>
              </a:lnSpc>
            </a:pPr>
            <a:endParaRPr sz="105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--username u1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--password p1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--table cities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--as-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avrodatafile</a:t>
            </a:r>
            <a:endParaRPr sz="1050"/>
          </a:p>
          <a:p>
            <a:pPr>
              <a:lnSpc>
                <a:spcPct val="100000"/>
              </a:lnSpc>
            </a:pPr>
            <a:endParaRPr sz="105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"/>
              </a:rPr>
              <a:t>Use case 12 – Importing data into </a:t>
            </a:r>
            <a:r>
              <a:rPr lang="en-US" sz="2000" b="1" dirty="0" err="1">
                <a:solidFill>
                  <a:srgbClr val="000000"/>
                </a:solidFill>
                <a:latin typeface="Calibri"/>
              </a:rPr>
              <a:t>hbase</a:t>
            </a:r>
            <a:endParaRPr sz="1050"/>
          </a:p>
          <a:p>
            <a:pPr>
              <a:lnSpc>
                <a:spcPct val="100000"/>
              </a:lnSpc>
            </a:pPr>
            <a:endParaRPr sz="105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--username u1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--password  p1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--table patient  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</a:t>
            </a:r>
            <a:r>
              <a:rPr lang="en-US" sz="1400" dirty="0" err="1">
                <a:solidFill>
                  <a:srgbClr val="000000"/>
                </a:solidFill>
                <a:latin typeface="Calibri"/>
              </a:rPr>
              <a:t>hbase</a:t>
            </a:r>
            <a:r>
              <a:rPr lang="en-US" sz="1400" dirty="0">
                <a:solidFill>
                  <a:srgbClr val="000000"/>
                </a:solidFill>
                <a:latin typeface="Calibri"/>
              </a:rPr>
              <a:t>-table patient</a:t>
            </a:r>
            <a:r>
              <a:rPr lang="en-US" sz="1400" b="1" dirty="0">
                <a:solidFill>
                  <a:srgbClr val="000000"/>
                </a:solidFill>
                <a:latin typeface="Calibri"/>
              </a:rPr>
              <a:t>\</a:t>
            </a:r>
            <a:endParaRPr sz="105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	--column-family  patien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Lab Exercises – Contd..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1143000"/>
            <a:ext cx="8228880" cy="49824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Calibri"/>
              </a:rPr>
              <a:t>Use case 13 – Store the jobs in </a:t>
            </a:r>
            <a:r>
              <a:rPr lang="en-US" sz="2100" b="1" dirty="0" err="1">
                <a:solidFill>
                  <a:srgbClr val="000000"/>
                </a:solidFill>
                <a:latin typeface="Calibri"/>
              </a:rPr>
              <a:t>metastore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job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--create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mypatientjob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import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--username u1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--password p1 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--table patient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--incremental append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--check-column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Calibri"/>
              </a:rPr>
              <a:t>To check the job which is in the </a:t>
            </a:r>
            <a:r>
              <a:rPr lang="en-US" sz="1600" b="1" dirty="0" err="1">
                <a:solidFill>
                  <a:srgbClr val="000000"/>
                </a:solidFill>
                <a:latin typeface="Calibri"/>
              </a:rPr>
              <a:t>metastore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job –list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job –exec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mypatientjob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job –exec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mypatientjob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--  --verbose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job –show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mypatientjob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     /*  To display the  parameters of the saved job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 job –delete </a:t>
            </a:r>
            <a:r>
              <a:rPr lang="en-US" sz="1600" dirty="0" err="1">
                <a:solidFill>
                  <a:srgbClr val="000000"/>
                </a:solidFill>
                <a:latin typeface="Calibri"/>
              </a:rPr>
              <a:t>mypatientjob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Calibri"/>
              </a:rPr>
              <a:t>Use case 14 – Bulk transfer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sqoop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 import </a:t>
            </a:r>
            <a:r>
              <a:rPr lang="en-US" sz="12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	--connect 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sz="12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	--username u1 </a:t>
            </a:r>
            <a:r>
              <a:rPr lang="en-US" sz="12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	--table cities </a:t>
            </a:r>
            <a:r>
              <a:rPr lang="en-US" sz="1200" b="1" dirty="0">
                <a:solidFill>
                  <a:srgbClr val="000000"/>
                </a:solidFill>
                <a:latin typeface="Calibri"/>
              </a:rPr>
              <a:t>\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	--direct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Bypassing the JDBC interface and uses the native utilities while transferring the data 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Lab Exercises – Contd..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</p:sp>
      <p:sp>
        <p:nvSpPr>
          <p:cNvPr id="123" name="CustomShape 2"/>
          <p:cNvSpPr/>
          <p:nvPr/>
        </p:nvSpPr>
        <p:spPr>
          <a:xfrm>
            <a:off x="457200" y="1143000"/>
            <a:ext cx="5293440" cy="18820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600" dirty="0" err="1" smtClean="0"/>
              <a:t>sqoop</a:t>
            </a:r>
            <a:r>
              <a:rPr lang="en-US" sz="1600" dirty="0" smtClean="0"/>
              <a:t> </a:t>
            </a:r>
            <a:r>
              <a:rPr lang="en-US" sz="1600" dirty="0"/>
              <a:t>export \</a:t>
            </a:r>
            <a:endParaRPr sz="1600"/>
          </a:p>
          <a:p>
            <a:r>
              <a:rPr lang="en-US" sz="1600" dirty="0"/>
              <a:t>--connect </a:t>
            </a:r>
            <a:r>
              <a:rPr lang="en-US" sz="1600" dirty="0" err="1"/>
              <a:t>jdbc:mysql</a:t>
            </a:r>
            <a:r>
              <a:rPr lang="en-US" sz="1600" dirty="0"/>
              <a:t>://</a:t>
            </a:r>
            <a:r>
              <a:rPr lang="en-US" sz="1600" dirty="0" err="1"/>
              <a:t>mysql.example.com</a:t>
            </a:r>
            <a:r>
              <a:rPr lang="en-US" sz="1600" dirty="0"/>
              <a:t>/</a:t>
            </a:r>
            <a:r>
              <a:rPr lang="en-US" sz="1600" dirty="0" err="1"/>
              <a:t>sqoop</a:t>
            </a:r>
            <a:r>
              <a:rPr lang="en-US" sz="1600" dirty="0"/>
              <a:t> \</a:t>
            </a:r>
            <a:endParaRPr sz="1600"/>
          </a:p>
          <a:p>
            <a:r>
              <a:rPr lang="en-US" sz="1600" dirty="0"/>
              <a:t>--username </a:t>
            </a:r>
            <a:r>
              <a:rPr lang="en-US" sz="1600" dirty="0" err="1"/>
              <a:t>sqoop</a:t>
            </a:r>
            <a:r>
              <a:rPr lang="en-US" sz="1600" dirty="0"/>
              <a:t> \</a:t>
            </a:r>
            <a:endParaRPr sz="1600"/>
          </a:p>
          <a:p>
            <a:r>
              <a:rPr lang="en-US" sz="1600" dirty="0"/>
              <a:t>--password </a:t>
            </a:r>
            <a:r>
              <a:rPr lang="en-US" sz="1600" dirty="0" err="1"/>
              <a:t>sqoop</a:t>
            </a:r>
            <a:r>
              <a:rPr lang="en-US" sz="1600" dirty="0"/>
              <a:t> \</a:t>
            </a:r>
            <a:endParaRPr sz="1600"/>
          </a:p>
          <a:p>
            <a:r>
              <a:rPr lang="en-US" sz="1600" dirty="0"/>
              <a:t>--table cities \</a:t>
            </a:r>
            <a:endParaRPr sz="1600"/>
          </a:p>
          <a:p>
            <a:r>
              <a:rPr lang="en-US" sz="1600" dirty="0"/>
              <a:t>--input-null-string '\\N' \</a:t>
            </a:r>
            <a:endParaRPr sz="1600"/>
          </a:p>
          <a:p>
            <a:r>
              <a:rPr lang="en-US" sz="1600" dirty="0"/>
              <a:t>--input-null-non-string '\\N</a:t>
            </a:r>
            <a:endParaRPr sz="1600"/>
          </a:p>
        </p:txBody>
      </p:sp>
      <p:sp>
        <p:nvSpPr>
          <p:cNvPr id="124" name="TextShape 3"/>
          <p:cNvSpPr txBox="1"/>
          <p:nvPr/>
        </p:nvSpPr>
        <p:spPr>
          <a:xfrm>
            <a:off x="533400" y="3352800"/>
            <a:ext cx="5293800" cy="18824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1400" dirty="0" err="1"/>
              <a:t>sqoop</a:t>
            </a:r>
            <a:r>
              <a:rPr lang="en-US" sz="1400" dirty="0"/>
              <a:t> export \</a:t>
            </a:r>
            <a:endParaRPr sz="1400"/>
          </a:p>
          <a:p>
            <a:r>
              <a:rPr lang="en-US" sz="1400" dirty="0"/>
              <a:t>--connect </a:t>
            </a:r>
            <a:r>
              <a:rPr lang="en-US" sz="1400" dirty="0" err="1"/>
              <a:t>jdbc:mysql</a:t>
            </a:r>
            <a:r>
              <a:rPr lang="en-US" sz="1400" dirty="0"/>
              <a:t>://</a:t>
            </a:r>
            <a:r>
              <a:rPr lang="en-US" sz="1400" dirty="0" err="1"/>
              <a:t>mysql.example.com</a:t>
            </a:r>
            <a:r>
              <a:rPr lang="en-US" sz="1400" dirty="0"/>
              <a:t>/</a:t>
            </a:r>
            <a:r>
              <a:rPr lang="en-US" sz="1400" dirty="0" err="1"/>
              <a:t>sqoop</a:t>
            </a:r>
            <a:r>
              <a:rPr lang="en-US" sz="1400" dirty="0"/>
              <a:t> \</a:t>
            </a:r>
            <a:endParaRPr sz="1400"/>
          </a:p>
          <a:p>
            <a:r>
              <a:rPr lang="en-US" sz="1400" dirty="0"/>
              <a:t>--username </a:t>
            </a:r>
            <a:r>
              <a:rPr lang="en-US" sz="1400" dirty="0" err="1"/>
              <a:t>sqoop</a:t>
            </a:r>
            <a:r>
              <a:rPr lang="en-US" sz="1400" dirty="0"/>
              <a:t> \</a:t>
            </a:r>
            <a:endParaRPr sz="1400"/>
          </a:p>
          <a:p>
            <a:r>
              <a:rPr lang="en-US" sz="1400" dirty="0"/>
              <a:t>--password </a:t>
            </a:r>
            <a:r>
              <a:rPr lang="en-US" sz="1400" dirty="0" err="1"/>
              <a:t>sqoop</a:t>
            </a:r>
            <a:r>
              <a:rPr lang="en-US" sz="1400" dirty="0"/>
              <a:t> \</a:t>
            </a:r>
            <a:endParaRPr sz="1400"/>
          </a:p>
          <a:p>
            <a:r>
              <a:rPr lang="en-US" sz="1400" dirty="0"/>
              <a:t>--table cities \</a:t>
            </a:r>
            <a:endParaRPr sz="1400"/>
          </a:p>
          <a:p>
            <a:r>
              <a:rPr lang="en-US" sz="1400" dirty="0"/>
              <a:t>--update-key id \</a:t>
            </a:r>
            <a:endParaRPr sz="1400"/>
          </a:p>
          <a:p>
            <a:r>
              <a:rPr lang="en-US" sz="1400" dirty="0"/>
              <a:t>--update-mode </a:t>
            </a:r>
            <a:r>
              <a:rPr lang="en-US" sz="1400" dirty="0" err="1"/>
              <a:t>allowinsert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3340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Sqoop Architecture</a:t>
            </a:r>
            <a:endParaRPr/>
          </a:p>
        </p:txBody>
      </p:sp>
      <p:pic>
        <p:nvPicPr>
          <p:cNvPr id="78" name="Picture 2"/>
          <p:cNvPicPr/>
          <p:nvPr/>
        </p:nvPicPr>
        <p:blipFill>
          <a:blip r:embed="rId3">
            <a:lum bright="8000"/>
          </a:blip>
          <a:stretch>
            <a:fillRect/>
          </a:stretch>
        </p:blipFill>
        <p:spPr>
          <a:xfrm>
            <a:off x="1066680" y="1066680"/>
            <a:ext cx="7238160" cy="5076000"/>
          </a:xfrm>
          <a:prstGeom prst="rect">
            <a:avLst/>
          </a:prstGeom>
          <a:ln w="9360">
            <a:solidFill>
              <a:srgbClr val="9AB4E4"/>
            </a:solidFill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Supported databases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189080"/>
            <a:ext cx="8228880" cy="5211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Need to add vendor specific drivers in $SQOOP_HOME/lib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Sqoop connectors are used to read and write to external systems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Sqoop comes with 2 classes of connectors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Common connector - for regular reads and writes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Fast connector – Uses database-proprietary batch mechanisms for efficient imports </a:t>
            </a:r>
            <a:endParaRPr/>
          </a:p>
        </p:txBody>
      </p:sp>
      <p:pic>
        <p:nvPicPr>
          <p:cNvPr id="8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724280" y="4191120"/>
            <a:ext cx="3314160" cy="1913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410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File Formats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219320"/>
            <a:ext cx="8228880" cy="49060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Two file formats: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• Delimited text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• SequenceFiles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Delimited Text File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• Default import format, explicitly as --as-textfile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• Default delimiters are comma(,) for fields , a  newline (\n) for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Sequence File --as-sequencefile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4104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</a:rPr>
              <a:t>Installation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Download Sqoop-*.tar.gz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• tar –xvfsqoop-*.*.tar.gz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• export HADOOP_HOME=/some/path/hadoop-dir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• Please add the vendor Specific JDBC jar to $SQOOP_HOME/lib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• Change to Sqoop Bin folder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• ./sqoophelp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Sqoop – Commands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4500" b="1">
                <a:solidFill>
                  <a:srgbClr val="000000"/>
                </a:solidFill>
                <a:latin typeface="Calibri"/>
              </a:rPr>
              <a:t>sqoop help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Or We can use: sqoop COMMAND [ARGS]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Available commands: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codegen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•Generate code to interact with database records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•create-hive-table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•Import a table definition into Hive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eval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•Evaluate a SQL statement and display the results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export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•Export an HDFS directory to a database table help List available commands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import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•Import a table from a database to HDFS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import-all-tables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•Import tables from a database to HDFS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list-databases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•List available databases on a server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•</a:t>
            </a:r>
            <a:r>
              <a:rPr lang="en-US" sz="3200" i="1">
                <a:solidFill>
                  <a:srgbClr val="000000"/>
                </a:solidFill>
                <a:latin typeface="Calibri"/>
              </a:rPr>
              <a:t>list-tables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•List available tables in a database version Display version information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Mysql - Connectivity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alibri"/>
              </a:rPr>
              <a:t>mysql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–u root –p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•Enter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password:root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•show databases;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•use test;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•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mysql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&gt;CREATE TABLE patient(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pid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INT(10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),name VARCHAR(20),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drug VARCHAR(20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),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</a:rPr>
              <a:t>tot_amt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 INT(10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));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•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mysql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&gt;insert into patient values(1,'saravanan','avil',100);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•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mysql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&gt;insert into patient values(2,'senthil','metacin',200);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•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mysql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&gt;insert into patient values(3,'Gowtham','paracetamol',300);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•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mysql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&gt;select * from patient;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56268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Sqoop Evaluate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Evaluate a SQL statement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•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bin/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sqoop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eval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-connect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-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username root -password root –query "SELECT * FROM patient"</a:t>
            </a:r>
            <a:endParaRPr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•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bin/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sqoop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eval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-connect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-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username root -password root --query "SELECT * FROM patient LIMIT 2"</a:t>
            </a:r>
            <a:endParaRPr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•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bin/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sqoop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eval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-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-connect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jdbc:mysql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://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localhost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/test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-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username root -password root --query "INSERT INTO patient VALUES(4, ‘amudhan’,'avil',400)”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705</Words>
  <Application>Microsoft Office PowerPoint</Application>
  <PresentationFormat>On-screen Show (4:3)</PresentationFormat>
  <Paragraphs>336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DejaVu Sans</vt:lpstr>
      <vt:lpstr>StarSymbol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kumar</dc:creator>
  <cp:lastModifiedBy>ADMIN</cp:lastModifiedBy>
  <cp:revision>6</cp:revision>
  <dcterms:modified xsi:type="dcterms:W3CDTF">2020-08-18T16:18:48Z</dcterms:modified>
</cp:coreProperties>
</file>