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81" r:id="rId3"/>
    <p:sldId id="257" r:id="rId4"/>
    <p:sldId id="259" r:id="rId5"/>
    <p:sldId id="261" r:id="rId6"/>
    <p:sldId id="263" r:id="rId7"/>
    <p:sldId id="264" r:id="rId8"/>
    <p:sldId id="266" r:id="rId9"/>
    <p:sldId id="270" r:id="rId10"/>
    <p:sldId id="267" r:id="rId11"/>
    <p:sldId id="268" r:id="rId12"/>
    <p:sldId id="269" r:id="rId13"/>
    <p:sldId id="271" r:id="rId14"/>
    <p:sldId id="272" r:id="rId15"/>
    <p:sldId id="273" r:id="rId16"/>
    <p:sldId id="274" r:id="rId17"/>
    <p:sldId id="275" r:id="rId18"/>
    <p:sldId id="276" r:id="rId19"/>
    <p:sldId id="277" r:id="rId20"/>
    <p:sldId id="278" r:id="rId21"/>
    <p:sldId id="279" r:id="rId22"/>
    <p:sldId id="280" r:id="rId23"/>
    <p:sldId id="290" r:id="rId24"/>
    <p:sldId id="283" r:id="rId25"/>
    <p:sldId id="284" r:id="rId26"/>
    <p:sldId id="289" r:id="rId27"/>
    <p:sldId id="285" r:id="rId28"/>
    <p:sldId id="286" r:id="rId29"/>
    <p:sldId id="287" r:id="rId30"/>
    <p:sldId id="28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1" autoAdjust="0"/>
  </p:normalViewPr>
  <p:slideViewPr>
    <p:cSldViewPr>
      <p:cViewPr varScale="1">
        <p:scale>
          <a:sx n="72" d="100"/>
          <a:sy n="72" d="100"/>
        </p:scale>
        <p:origin x="132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66E441-98D5-4A17-8021-75862B8B1544}" type="datetimeFigureOut">
              <a:rPr lang="en-IN" smtClean="0"/>
              <a:t>20-08-2020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3AB0F9-C23D-46C2-A5A6-113EB842F355}" type="slidenum">
              <a:rPr lang="en-IN" smtClean="0"/>
              <a:t>‹#›</a:t>
            </a:fld>
            <a:endParaRPr lang="en-IN"/>
          </a:p>
        </p:txBody>
      </p:sp>
    </p:spTree>
    <p:extLst>
      <p:ext uri="{BB962C8B-B14F-4D97-AF65-F5344CB8AC3E}">
        <p14:creationId xmlns:p14="http://schemas.microsoft.com/office/powerpoint/2010/main" val="2791621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m_</a:t>
            </a:r>
          </a:p>
          <a:p>
            <a:endParaRPr lang="en-IN" dirty="0"/>
          </a:p>
          <a:p>
            <a:endParaRPr lang="en-IN" dirty="0"/>
          </a:p>
          <a:p>
            <a:r>
              <a:rPr lang="en-IN" dirty="0"/>
              <a:t>Execution flow </a:t>
            </a:r>
          </a:p>
          <a:p>
            <a:endParaRPr lang="en-IN" dirty="0"/>
          </a:p>
          <a:p>
            <a:r>
              <a:rPr lang="en-IN" dirty="0"/>
              <a:t>Client submits an application your resource manager gets the application request . It will first launch the </a:t>
            </a:r>
            <a:r>
              <a:rPr lang="en-IN" dirty="0" err="1"/>
              <a:t>appmaster</a:t>
            </a:r>
            <a:r>
              <a:rPr lang="en-IN" dirty="0"/>
              <a:t> by talking to a node manager</a:t>
            </a:r>
          </a:p>
          <a:p>
            <a:r>
              <a:rPr lang="en-IN" dirty="0"/>
              <a:t>Your app master will then talk to the name node to figure out where are the blocks present that need to be processed and then it will </a:t>
            </a:r>
          </a:p>
          <a:p>
            <a:r>
              <a:rPr lang="en-IN" dirty="0"/>
              <a:t>Get the resources from the resource manager to run the task that can process those particular blocks and then it will launch those </a:t>
            </a:r>
          </a:p>
          <a:p>
            <a:r>
              <a:rPr lang="en-IN" dirty="0" err="1"/>
              <a:t>Tasks,these</a:t>
            </a:r>
            <a:r>
              <a:rPr lang="en-IN" dirty="0"/>
              <a:t> tasks will read the data directly from the </a:t>
            </a:r>
            <a:r>
              <a:rPr lang="en-IN" dirty="0" err="1"/>
              <a:t>hdfs</a:t>
            </a:r>
            <a:r>
              <a:rPr lang="en-IN" dirty="0"/>
              <a:t> and process it </a:t>
            </a:r>
          </a:p>
        </p:txBody>
      </p:sp>
      <p:sp>
        <p:nvSpPr>
          <p:cNvPr id="4" name="Slide Number Placeholder 3"/>
          <p:cNvSpPr>
            <a:spLocks noGrp="1"/>
          </p:cNvSpPr>
          <p:nvPr>
            <p:ph type="sldNum" sz="quarter" idx="5"/>
          </p:nvPr>
        </p:nvSpPr>
        <p:spPr/>
        <p:txBody>
          <a:bodyPr/>
          <a:lstStyle/>
          <a:p>
            <a:fld id="{6E3AB0F9-C23D-46C2-A5A6-113EB842F355}" type="slidenum">
              <a:rPr lang="en-IN" smtClean="0"/>
              <a:t>26</a:t>
            </a:fld>
            <a:endParaRPr lang="en-IN"/>
          </a:p>
        </p:txBody>
      </p:sp>
    </p:spTree>
    <p:extLst>
      <p:ext uri="{BB962C8B-B14F-4D97-AF65-F5344CB8AC3E}">
        <p14:creationId xmlns:p14="http://schemas.microsoft.com/office/powerpoint/2010/main" val="285886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76C74BA-3354-4BEE-9BD7-527A13949058}" type="datetimeFigureOut">
              <a:rPr lang="en-US" smtClean="0"/>
              <a:pPr/>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E1557-E3A9-4223-9DBA-A541109620C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6C74BA-3354-4BEE-9BD7-527A13949058}" type="datetimeFigureOut">
              <a:rPr lang="en-US" smtClean="0"/>
              <a:pPr/>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E1557-E3A9-4223-9DBA-A541109620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6C74BA-3354-4BEE-9BD7-527A13949058}" type="datetimeFigureOut">
              <a:rPr lang="en-US" smtClean="0"/>
              <a:pPr/>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E1557-E3A9-4223-9DBA-A541109620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6C74BA-3354-4BEE-9BD7-527A13949058}" type="datetimeFigureOut">
              <a:rPr lang="en-US" smtClean="0"/>
              <a:pPr/>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E1557-E3A9-4223-9DBA-A541109620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6C74BA-3354-4BEE-9BD7-527A13949058}" type="datetimeFigureOut">
              <a:rPr lang="en-US" smtClean="0"/>
              <a:pPr/>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E1557-E3A9-4223-9DBA-A541109620C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6C74BA-3354-4BEE-9BD7-527A13949058}" type="datetimeFigureOut">
              <a:rPr lang="en-US" smtClean="0"/>
              <a:pPr/>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E1557-E3A9-4223-9DBA-A541109620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6C74BA-3354-4BEE-9BD7-527A13949058}" type="datetimeFigureOut">
              <a:rPr lang="en-US" smtClean="0"/>
              <a:pPr/>
              <a:t>8/20/2020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FE1557-E3A9-4223-9DBA-A541109620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6C74BA-3354-4BEE-9BD7-527A13949058}" type="datetimeFigureOut">
              <a:rPr lang="en-US" smtClean="0"/>
              <a:pPr/>
              <a:t>8/20/2020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FE1557-E3A9-4223-9DBA-A541109620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C74BA-3354-4BEE-9BD7-527A13949058}" type="datetimeFigureOut">
              <a:rPr lang="en-US" smtClean="0"/>
              <a:pPr/>
              <a:t>8/20/2020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FE1557-E3A9-4223-9DBA-A541109620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6C74BA-3354-4BEE-9BD7-527A13949058}" type="datetimeFigureOut">
              <a:rPr lang="en-US" smtClean="0"/>
              <a:pPr/>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E1557-E3A9-4223-9DBA-A541109620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6C74BA-3354-4BEE-9BD7-527A13949058}" type="datetimeFigureOut">
              <a:rPr lang="en-US" smtClean="0"/>
              <a:pPr/>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E1557-E3A9-4223-9DBA-A541109620C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C74BA-3354-4BEE-9BD7-527A13949058}" type="datetimeFigureOut">
              <a:rPr lang="en-US" smtClean="0"/>
              <a:pPr/>
              <a:t>8/20/2020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E1557-E3A9-4223-9DBA-A541109620C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data-flair.training/blogs/deep-dive-into-hadoop-yarn-resource-manage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HDFS</a:t>
            </a:r>
          </a:p>
        </p:txBody>
      </p:sp>
      <p:sp>
        <p:nvSpPr>
          <p:cNvPr id="3" name="Subtitle 2"/>
          <p:cNvSpPr>
            <a:spLocks noGrp="1"/>
          </p:cNvSpPr>
          <p:nvPr>
            <p:ph type="subTitle" idx="1"/>
          </p:nvPr>
        </p:nvSpPr>
        <p:spPr/>
        <p:txBody>
          <a:bodyPr/>
          <a:lstStyle/>
          <a:p>
            <a:pPr algn="l"/>
            <a:r>
              <a:rPr lang="en-US" dirty="0" err="1"/>
              <a:t>Sathia</a:t>
            </a:r>
            <a:r>
              <a:rPr lang="en-US" dirty="0"/>
              <a:t> </a:t>
            </a:r>
            <a:r>
              <a:rPr lang="en-US" dirty="0" err="1"/>
              <a:t>kumar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Fault Tolerant in HDFS </a:t>
            </a:r>
          </a:p>
        </p:txBody>
      </p:sp>
      <p:sp>
        <p:nvSpPr>
          <p:cNvPr id="3" name="Content Placeholder 2"/>
          <p:cNvSpPr>
            <a:spLocks noGrp="1"/>
          </p:cNvSpPr>
          <p:nvPr>
            <p:ph idx="1"/>
          </p:nvPr>
        </p:nvSpPr>
        <p:spPr/>
        <p:txBody>
          <a:bodyPr/>
          <a:lstStyle/>
          <a:p>
            <a:pPr>
              <a:buNone/>
            </a:pPr>
            <a:r>
              <a:rPr lang="en-US" sz="1800" dirty="0"/>
              <a:t>	TestFile1.txt -&gt; 1GB </a:t>
            </a:r>
          </a:p>
          <a:p>
            <a:pPr>
              <a:buNone/>
            </a:pPr>
            <a:r>
              <a:rPr lang="en-US" sz="1800" dirty="0"/>
              <a:t>	Block Size -&gt; 64 MB </a:t>
            </a:r>
          </a:p>
          <a:p>
            <a:endParaRPr lang="en-US" sz="1800" dirty="0"/>
          </a:p>
          <a:p>
            <a:pPr>
              <a:buNone/>
            </a:pPr>
            <a:r>
              <a:rPr lang="en-US" sz="1800" dirty="0"/>
              <a:t>	No of Blocks = 1GB / 64MB = 16 blocks </a:t>
            </a:r>
          </a:p>
          <a:p>
            <a:pPr>
              <a:buNone/>
            </a:pPr>
            <a:r>
              <a:rPr lang="en-US" sz="1800" dirty="0"/>
              <a:t>	Blocks are B1,B2,…..B16 </a:t>
            </a:r>
          </a:p>
          <a:p>
            <a:endParaRPr lang="en-US" sz="2000" dirty="0"/>
          </a:p>
          <a:p>
            <a:r>
              <a:rPr lang="en-US" sz="2000" dirty="0"/>
              <a:t>HDFS provides fault tolerant by replication of each block by 3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Data Pipelining </a:t>
            </a:r>
          </a:p>
        </p:txBody>
      </p:sp>
      <p:sp>
        <p:nvSpPr>
          <p:cNvPr id="3" name="Content Placeholder 2"/>
          <p:cNvSpPr>
            <a:spLocks noGrp="1"/>
          </p:cNvSpPr>
          <p:nvPr>
            <p:ph idx="1"/>
          </p:nvPr>
        </p:nvSpPr>
        <p:spPr/>
        <p:txBody>
          <a:bodyPr>
            <a:normAutofit/>
          </a:bodyPr>
          <a:lstStyle/>
          <a:p>
            <a:r>
              <a:rPr lang="en-US" sz="2000" dirty="0"/>
              <a:t>TestFile1.txt -&gt; 1GB </a:t>
            </a:r>
          </a:p>
          <a:p>
            <a:r>
              <a:rPr lang="en-US" sz="2000" dirty="0"/>
              <a:t>Block Size -&gt; 64 MB </a:t>
            </a:r>
          </a:p>
          <a:p>
            <a:endParaRPr lang="en-US" sz="2000" dirty="0"/>
          </a:p>
          <a:p>
            <a:r>
              <a:rPr lang="en-US" sz="2000" dirty="0"/>
              <a:t>No of Blocks = 1GB / 64MB = 16 blocks </a:t>
            </a:r>
          </a:p>
          <a:p>
            <a:r>
              <a:rPr lang="en-US" sz="2000" dirty="0"/>
              <a:t>Blocks are B1,B2,…..B16 </a:t>
            </a:r>
          </a:p>
        </p:txBody>
      </p:sp>
      <p:pic>
        <p:nvPicPr>
          <p:cNvPr id="5" name="Picture 3"/>
          <p:cNvPicPr>
            <a:picLocks noChangeAspect="1" noChangeArrowheads="1"/>
          </p:cNvPicPr>
          <p:nvPr/>
        </p:nvPicPr>
        <p:blipFill>
          <a:blip r:embed="rId2"/>
          <a:srcRect/>
          <a:stretch>
            <a:fillRect/>
          </a:stretch>
        </p:blipFill>
        <p:spPr bwMode="auto">
          <a:xfrm>
            <a:off x="990600" y="4953000"/>
            <a:ext cx="514350" cy="1057275"/>
          </a:xfrm>
          <a:prstGeom prst="rect">
            <a:avLst/>
          </a:prstGeom>
          <a:noFill/>
          <a:ln w="9525">
            <a:noFill/>
            <a:miter lim="800000"/>
            <a:headEnd/>
            <a:tailEnd/>
          </a:ln>
          <a:effectLst/>
        </p:spPr>
      </p:pic>
      <p:pic>
        <p:nvPicPr>
          <p:cNvPr id="6" name="Picture 6"/>
          <p:cNvPicPr>
            <a:picLocks noChangeAspect="1" noChangeArrowheads="1"/>
          </p:cNvPicPr>
          <p:nvPr/>
        </p:nvPicPr>
        <p:blipFill>
          <a:blip r:embed="rId3"/>
          <a:srcRect/>
          <a:stretch>
            <a:fillRect/>
          </a:stretch>
        </p:blipFill>
        <p:spPr bwMode="auto">
          <a:xfrm>
            <a:off x="3124200" y="4953000"/>
            <a:ext cx="419100" cy="1038225"/>
          </a:xfrm>
          <a:prstGeom prst="rect">
            <a:avLst/>
          </a:prstGeom>
          <a:noFill/>
          <a:ln w="9525">
            <a:noFill/>
            <a:miter lim="800000"/>
            <a:headEnd/>
            <a:tailEnd/>
          </a:ln>
          <a:effectLst/>
        </p:spPr>
      </p:pic>
      <p:pic>
        <p:nvPicPr>
          <p:cNvPr id="4098" name="Picture 2"/>
          <p:cNvPicPr>
            <a:picLocks noChangeAspect="1" noChangeArrowheads="1"/>
          </p:cNvPicPr>
          <p:nvPr/>
        </p:nvPicPr>
        <p:blipFill>
          <a:blip r:embed="rId4"/>
          <a:srcRect/>
          <a:stretch>
            <a:fillRect/>
          </a:stretch>
        </p:blipFill>
        <p:spPr bwMode="auto">
          <a:xfrm>
            <a:off x="4648200" y="1981200"/>
            <a:ext cx="2743200" cy="1304925"/>
          </a:xfrm>
          <a:prstGeom prst="rect">
            <a:avLst/>
          </a:prstGeom>
          <a:noFill/>
          <a:ln w="9525">
            <a:noFill/>
            <a:miter lim="800000"/>
            <a:headEnd/>
            <a:tailEnd/>
          </a:ln>
          <a:effectLst/>
        </p:spPr>
      </p:pic>
      <p:pic>
        <p:nvPicPr>
          <p:cNvPr id="4100" name="Picture 4"/>
          <p:cNvPicPr>
            <a:picLocks noChangeAspect="1" noChangeArrowheads="1"/>
          </p:cNvPicPr>
          <p:nvPr/>
        </p:nvPicPr>
        <p:blipFill>
          <a:blip r:embed="rId5"/>
          <a:srcRect/>
          <a:stretch>
            <a:fillRect/>
          </a:stretch>
        </p:blipFill>
        <p:spPr bwMode="auto">
          <a:xfrm>
            <a:off x="838200" y="3810000"/>
            <a:ext cx="3362325" cy="1009650"/>
          </a:xfrm>
          <a:prstGeom prst="rect">
            <a:avLst/>
          </a:prstGeom>
          <a:noFill/>
          <a:ln w="9525">
            <a:noFill/>
            <a:miter lim="800000"/>
            <a:headEnd/>
            <a:tailEnd/>
          </a:ln>
          <a:effectLst/>
        </p:spPr>
      </p:pic>
      <p:pic>
        <p:nvPicPr>
          <p:cNvPr id="4101" name="Picture 5"/>
          <p:cNvPicPr>
            <a:picLocks noChangeAspect="1" noChangeArrowheads="1"/>
          </p:cNvPicPr>
          <p:nvPr/>
        </p:nvPicPr>
        <p:blipFill>
          <a:blip r:embed="rId6"/>
          <a:srcRect/>
          <a:stretch>
            <a:fillRect/>
          </a:stretch>
        </p:blipFill>
        <p:spPr bwMode="auto">
          <a:xfrm>
            <a:off x="4267200" y="3962400"/>
            <a:ext cx="3552825" cy="8858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a:t>Role of NameNode </a:t>
            </a:r>
          </a:p>
        </p:txBody>
      </p:sp>
      <p:sp>
        <p:nvSpPr>
          <p:cNvPr id="3" name="Content Placeholder 2"/>
          <p:cNvSpPr>
            <a:spLocks noGrp="1"/>
          </p:cNvSpPr>
          <p:nvPr>
            <p:ph idx="1"/>
          </p:nvPr>
        </p:nvSpPr>
        <p:spPr>
          <a:xfrm>
            <a:off x="457200" y="1066800"/>
            <a:ext cx="8229600" cy="5059363"/>
          </a:xfrm>
        </p:spPr>
        <p:txBody>
          <a:bodyPr/>
          <a:lstStyle/>
          <a:p>
            <a:r>
              <a:rPr lang="en-US" sz="1400" dirty="0"/>
              <a:t>Stores the metadata (info about the files and blocks) </a:t>
            </a:r>
          </a:p>
          <a:p>
            <a:r>
              <a:rPr lang="en-US" sz="1400" dirty="0"/>
              <a:t>-File Management(contains the metadata) </a:t>
            </a:r>
          </a:p>
          <a:p>
            <a:r>
              <a:rPr lang="en-US" sz="1400" dirty="0"/>
              <a:t>-Block and Replica Management </a:t>
            </a:r>
          </a:p>
          <a:p>
            <a:r>
              <a:rPr lang="en-US" sz="1400" dirty="0"/>
              <a:t>-Health of </a:t>
            </a:r>
            <a:r>
              <a:rPr lang="en-US" sz="1400" dirty="0" err="1"/>
              <a:t>datanodes</a:t>
            </a:r>
            <a:r>
              <a:rPr lang="en-US" sz="1400" dirty="0"/>
              <a:t> through block reports </a:t>
            </a:r>
          </a:p>
          <a:p>
            <a:endParaRPr lang="en-US" dirty="0"/>
          </a:p>
        </p:txBody>
      </p:sp>
      <p:pic>
        <p:nvPicPr>
          <p:cNvPr id="5123" name="Picture 3"/>
          <p:cNvPicPr>
            <a:picLocks noChangeAspect="1" noChangeArrowheads="1"/>
          </p:cNvPicPr>
          <p:nvPr/>
        </p:nvPicPr>
        <p:blipFill>
          <a:blip r:embed="rId2"/>
          <a:srcRect/>
          <a:stretch>
            <a:fillRect/>
          </a:stretch>
        </p:blipFill>
        <p:spPr bwMode="auto">
          <a:xfrm>
            <a:off x="685800" y="3429000"/>
            <a:ext cx="1571625" cy="23622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6096000" y="3505200"/>
            <a:ext cx="1695450" cy="2286000"/>
          </a:xfrm>
          <a:prstGeom prst="rect">
            <a:avLst/>
          </a:prstGeom>
          <a:noFill/>
          <a:ln w="9525">
            <a:noFill/>
            <a:miter lim="800000"/>
            <a:headEnd/>
            <a:tailEnd/>
          </a:ln>
          <a:effectLst/>
        </p:spPr>
      </p:pic>
      <p:pic>
        <p:nvPicPr>
          <p:cNvPr id="5125" name="Picture 5"/>
          <p:cNvPicPr>
            <a:picLocks noChangeAspect="1" noChangeArrowheads="1"/>
          </p:cNvPicPr>
          <p:nvPr/>
        </p:nvPicPr>
        <p:blipFill>
          <a:blip r:embed="rId4"/>
          <a:srcRect/>
          <a:stretch>
            <a:fillRect/>
          </a:stretch>
        </p:blipFill>
        <p:spPr bwMode="auto">
          <a:xfrm>
            <a:off x="2743200" y="3505200"/>
            <a:ext cx="1600200" cy="857250"/>
          </a:xfrm>
          <a:prstGeom prst="rect">
            <a:avLst/>
          </a:prstGeom>
          <a:noFill/>
          <a:ln w="9525">
            <a:noFill/>
            <a:miter lim="800000"/>
            <a:headEnd/>
            <a:tailEnd/>
          </a:ln>
          <a:effectLst/>
        </p:spPr>
      </p:pic>
      <p:pic>
        <p:nvPicPr>
          <p:cNvPr id="5126" name="Picture 6"/>
          <p:cNvPicPr>
            <a:picLocks noChangeAspect="1" noChangeArrowheads="1"/>
          </p:cNvPicPr>
          <p:nvPr/>
        </p:nvPicPr>
        <p:blipFill>
          <a:blip r:embed="rId4"/>
          <a:srcRect/>
          <a:stretch>
            <a:fillRect/>
          </a:stretch>
        </p:blipFill>
        <p:spPr bwMode="auto">
          <a:xfrm>
            <a:off x="4572000" y="3581400"/>
            <a:ext cx="1600200" cy="857250"/>
          </a:xfrm>
          <a:prstGeom prst="rect">
            <a:avLst/>
          </a:prstGeom>
          <a:noFill/>
          <a:ln w="9525">
            <a:noFill/>
            <a:miter lim="800000"/>
            <a:headEnd/>
            <a:tailEnd/>
          </a:ln>
          <a:effectLst/>
        </p:spPr>
      </p:pic>
      <p:pic>
        <p:nvPicPr>
          <p:cNvPr id="5127" name="Picture 7"/>
          <p:cNvPicPr>
            <a:picLocks noChangeAspect="1" noChangeArrowheads="1"/>
          </p:cNvPicPr>
          <p:nvPr/>
        </p:nvPicPr>
        <p:blipFill>
          <a:blip r:embed="rId5"/>
          <a:srcRect/>
          <a:stretch>
            <a:fillRect/>
          </a:stretch>
        </p:blipFill>
        <p:spPr bwMode="auto">
          <a:xfrm>
            <a:off x="5181600" y="4648200"/>
            <a:ext cx="533400" cy="1666875"/>
          </a:xfrm>
          <a:prstGeom prst="rect">
            <a:avLst/>
          </a:prstGeom>
          <a:noFill/>
          <a:ln w="9525">
            <a:noFill/>
            <a:miter lim="800000"/>
            <a:headEnd/>
            <a:tailEnd/>
          </a:ln>
          <a:effectLst/>
        </p:spPr>
      </p:pic>
      <p:pic>
        <p:nvPicPr>
          <p:cNvPr id="5128" name="Picture 8"/>
          <p:cNvPicPr>
            <a:picLocks noChangeAspect="1" noChangeArrowheads="1"/>
          </p:cNvPicPr>
          <p:nvPr/>
        </p:nvPicPr>
        <p:blipFill>
          <a:blip r:embed="rId6"/>
          <a:srcRect/>
          <a:stretch>
            <a:fillRect/>
          </a:stretch>
        </p:blipFill>
        <p:spPr bwMode="auto">
          <a:xfrm>
            <a:off x="3505200" y="4648200"/>
            <a:ext cx="381000" cy="1809750"/>
          </a:xfrm>
          <a:prstGeom prst="rect">
            <a:avLst/>
          </a:prstGeom>
          <a:noFill/>
          <a:ln w="9525">
            <a:noFill/>
            <a:miter lim="800000"/>
            <a:headEnd/>
            <a:tailEnd/>
          </a:ln>
          <a:effectLst/>
        </p:spPr>
      </p:pic>
      <p:pic>
        <p:nvPicPr>
          <p:cNvPr id="5129" name="Picture 9"/>
          <p:cNvPicPr>
            <a:picLocks noChangeAspect="1" noChangeArrowheads="1"/>
          </p:cNvPicPr>
          <p:nvPr/>
        </p:nvPicPr>
        <p:blipFill>
          <a:blip r:embed="rId7"/>
          <a:srcRect/>
          <a:stretch>
            <a:fillRect/>
          </a:stretch>
        </p:blipFill>
        <p:spPr bwMode="auto">
          <a:xfrm>
            <a:off x="5943600" y="1447800"/>
            <a:ext cx="2466975" cy="9810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Execution Modes &amp;Installation </a:t>
            </a:r>
          </a:p>
        </p:txBody>
      </p:sp>
      <p:sp>
        <p:nvSpPr>
          <p:cNvPr id="3" name="Content Placeholder 2"/>
          <p:cNvSpPr>
            <a:spLocks noGrp="1"/>
          </p:cNvSpPr>
          <p:nvPr>
            <p:ph idx="1"/>
          </p:nvPr>
        </p:nvSpPr>
        <p:spPr/>
        <p:txBody>
          <a:bodyPr>
            <a:normAutofit fontScale="62500" lnSpcReduction="20000"/>
          </a:bodyPr>
          <a:lstStyle/>
          <a:p>
            <a:r>
              <a:rPr lang="en-US" dirty="0"/>
              <a:t>Modes </a:t>
            </a:r>
          </a:p>
          <a:p>
            <a:pPr lvl="1"/>
            <a:r>
              <a:rPr lang="en-US" dirty="0"/>
              <a:t>Single Stand Alone </a:t>
            </a:r>
          </a:p>
          <a:p>
            <a:pPr lvl="2"/>
            <a:r>
              <a:rPr lang="en-US" dirty="0"/>
              <a:t>All Process runs in a single </a:t>
            </a:r>
            <a:r>
              <a:rPr lang="en-US" dirty="0" err="1"/>
              <a:t>jvm</a:t>
            </a:r>
            <a:r>
              <a:rPr lang="en-US" dirty="0"/>
              <a:t> </a:t>
            </a:r>
          </a:p>
          <a:p>
            <a:pPr lvl="2"/>
            <a:r>
              <a:rPr lang="en-US" dirty="0"/>
              <a:t>Does not use HDFS </a:t>
            </a:r>
          </a:p>
          <a:p>
            <a:endParaRPr lang="en-US" dirty="0"/>
          </a:p>
          <a:p>
            <a:r>
              <a:rPr lang="en-US" dirty="0"/>
              <a:t>Pseudo Distributed Mode </a:t>
            </a:r>
            <a:r>
              <a:rPr lang="en-US" b="1" dirty="0"/>
              <a:t>- for our training </a:t>
            </a:r>
          </a:p>
          <a:p>
            <a:pPr lvl="1"/>
            <a:r>
              <a:rPr lang="en-US" dirty="0"/>
              <a:t>All daemon process runs in separate </a:t>
            </a:r>
            <a:r>
              <a:rPr lang="en-US" dirty="0" err="1"/>
              <a:t>jvm</a:t>
            </a:r>
            <a:r>
              <a:rPr lang="en-US" dirty="0"/>
              <a:t> in a single local machine </a:t>
            </a:r>
          </a:p>
          <a:p>
            <a:pPr lvl="1"/>
            <a:r>
              <a:rPr lang="en-US" dirty="0"/>
              <a:t>Used for development and testing </a:t>
            </a:r>
          </a:p>
          <a:p>
            <a:pPr lvl="1"/>
            <a:r>
              <a:rPr lang="en-US" dirty="0"/>
              <a:t>Uses HDFS to store data </a:t>
            </a:r>
          </a:p>
          <a:p>
            <a:endParaRPr lang="en-US" dirty="0"/>
          </a:p>
          <a:p>
            <a:r>
              <a:rPr lang="en-US" dirty="0"/>
              <a:t>Distributed Mode </a:t>
            </a:r>
          </a:p>
          <a:p>
            <a:pPr lvl="1"/>
            <a:r>
              <a:rPr lang="en-US" dirty="0"/>
              <a:t>A cluster of nodes more than 1 </a:t>
            </a:r>
          </a:p>
          <a:p>
            <a:pPr lvl="1"/>
            <a:r>
              <a:rPr lang="en-US" dirty="0"/>
              <a:t>Each Process may run in different nodes </a:t>
            </a:r>
          </a:p>
          <a:p>
            <a:pPr>
              <a:buNone/>
            </a:pPr>
            <a:endParaRPr lang="en-US" dirty="0"/>
          </a:p>
          <a:p>
            <a:pPr>
              <a:buNone/>
            </a:pPr>
            <a:r>
              <a:rPr lang="en-US" dirty="0"/>
              <a:t>Please follow instructor and doc provided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Installation </a:t>
            </a:r>
          </a:p>
        </p:txBody>
      </p:sp>
      <p:sp>
        <p:nvSpPr>
          <p:cNvPr id="3" name="Content Placeholder 2"/>
          <p:cNvSpPr>
            <a:spLocks noGrp="1"/>
          </p:cNvSpPr>
          <p:nvPr>
            <p:ph idx="1"/>
          </p:nvPr>
        </p:nvSpPr>
        <p:spPr/>
        <p:txBody>
          <a:bodyPr/>
          <a:lstStyle/>
          <a:p>
            <a:r>
              <a:rPr lang="en-US" dirty="0"/>
              <a:t>Download and install </a:t>
            </a:r>
            <a:r>
              <a:rPr lang="en-US" dirty="0" err="1"/>
              <a:t>hadoop</a:t>
            </a:r>
            <a:r>
              <a:rPr lang="en-US" dirty="0"/>
              <a:t> 1.2.7</a:t>
            </a:r>
          </a:p>
          <a:p>
            <a:pPr lvl="1"/>
            <a:r>
              <a:rPr lang="en-US" dirty="0"/>
              <a:t>tar -</a:t>
            </a:r>
            <a:r>
              <a:rPr lang="en-US" dirty="0" err="1"/>
              <a:t>zxvf</a:t>
            </a:r>
            <a:r>
              <a:rPr lang="en-US" dirty="0"/>
              <a:t> </a:t>
            </a:r>
            <a:r>
              <a:rPr lang="en-US" dirty="0" err="1"/>
              <a:t>backup.tar.gz</a:t>
            </a:r>
            <a:endParaRPr lang="en-US" dirty="0"/>
          </a:p>
          <a:p>
            <a:pPr lvl="1"/>
            <a:r>
              <a:rPr lang="en-US" dirty="0" err="1"/>
              <a:t>sh</a:t>
            </a:r>
            <a:r>
              <a:rPr lang="en-US" dirty="0"/>
              <a:t> jdk-6u38-linux-x86.bin</a:t>
            </a:r>
          </a:p>
          <a:p>
            <a:pPr lvl="1"/>
            <a:endParaRPr lang="en-US" dirty="0"/>
          </a:p>
          <a:p>
            <a:pPr lvl="1">
              <a:buNone/>
            </a:pPr>
            <a:r>
              <a:rPr lang="en-US" dirty="0"/>
              <a:t>(refer the doc. Shared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Ports used by Hadoop Daemons </a:t>
            </a:r>
          </a:p>
        </p:txBody>
      </p:sp>
      <p:sp>
        <p:nvSpPr>
          <p:cNvPr id="3" name="Content Placeholder 2"/>
          <p:cNvSpPr>
            <a:spLocks noGrp="1"/>
          </p:cNvSpPr>
          <p:nvPr>
            <p:ph idx="1"/>
          </p:nvPr>
        </p:nvSpPr>
        <p:spPr/>
        <p:txBody>
          <a:bodyPr/>
          <a:lstStyle/>
          <a:p>
            <a:pPr>
              <a:buNone/>
            </a:pPr>
            <a:r>
              <a:rPr lang="en-US" sz="2400" b="1" dirty="0"/>
              <a:t>	Daemon 	  RPC                  	WEB 	</a:t>
            </a:r>
          </a:p>
          <a:p>
            <a:pPr>
              <a:buNone/>
            </a:pPr>
            <a:r>
              <a:rPr lang="en-US" sz="1800" dirty="0"/>
              <a:t>	NameNode 	 8020 (50000*) 		50070 	</a:t>
            </a:r>
          </a:p>
          <a:p>
            <a:pPr>
              <a:buNone/>
            </a:pPr>
            <a:r>
              <a:rPr lang="en-US" sz="1800" dirty="0"/>
              <a:t>	</a:t>
            </a:r>
            <a:r>
              <a:rPr lang="en-US" sz="1800" dirty="0" err="1"/>
              <a:t>SecondaryNameNode</a:t>
            </a:r>
            <a:r>
              <a:rPr lang="en-US" sz="1800" dirty="0"/>
              <a:t> 	             		50090 	</a:t>
            </a:r>
          </a:p>
          <a:p>
            <a:pPr>
              <a:buNone/>
            </a:pPr>
            <a:r>
              <a:rPr lang="en-US" sz="1800" dirty="0"/>
              <a:t>	JobTracker 	8021(50001*) 	                 50030 	</a:t>
            </a:r>
          </a:p>
          <a:p>
            <a:pPr>
              <a:buNone/>
            </a:pPr>
            <a:r>
              <a:rPr lang="en-US" sz="1800" dirty="0"/>
              <a:t>	TaskTracker 	50020 	             		50060 	</a:t>
            </a:r>
          </a:p>
          <a:p>
            <a:pPr>
              <a:buNone/>
            </a:pPr>
            <a:r>
              <a:rPr lang="en-US" sz="1800" dirty="0"/>
              <a:t>	</a:t>
            </a:r>
            <a:r>
              <a:rPr lang="en-US" sz="1800" dirty="0" err="1"/>
              <a:t>DataNode</a:t>
            </a:r>
            <a:r>
              <a:rPr lang="en-US" sz="1800" dirty="0"/>
              <a:t> 	50010 	                           	50075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Post installation </a:t>
            </a:r>
          </a:p>
        </p:txBody>
      </p:sp>
      <p:sp>
        <p:nvSpPr>
          <p:cNvPr id="3" name="Content Placeholder 2"/>
          <p:cNvSpPr>
            <a:spLocks noGrp="1"/>
          </p:cNvSpPr>
          <p:nvPr>
            <p:ph idx="1"/>
          </p:nvPr>
        </p:nvSpPr>
        <p:spPr/>
        <p:txBody>
          <a:bodyPr>
            <a:normAutofit/>
          </a:bodyPr>
          <a:lstStyle/>
          <a:p>
            <a:r>
              <a:rPr lang="en-US" sz="2800" dirty="0" err="1"/>
              <a:t>jps</a:t>
            </a:r>
            <a:r>
              <a:rPr lang="en-US" sz="2800" dirty="0"/>
              <a:t> </a:t>
            </a:r>
          </a:p>
          <a:p>
            <a:r>
              <a:rPr lang="en-US" sz="2400" dirty="0"/>
              <a:t>JPS - JVM profiling status tool </a:t>
            </a:r>
          </a:p>
          <a:p>
            <a:r>
              <a:rPr lang="en-US" sz="2400" dirty="0"/>
              <a:t>Web UI </a:t>
            </a:r>
          </a:p>
          <a:p>
            <a:r>
              <a:rPr lang="en-US" sz="2400" dirty="0"/>
              <a:t>NameNode - http://localhost:50070 </a:t>
            </a:r>
          </a:p>
          <a:p>
            <a:r>
              <a:rPr lang="en-US" sz="2400" dirty="0"/>
              <a:t>JobTracker – http://localhost:50030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Accessing HDFS </a:t>
            </a:r>
          </a:p>
        </p:txBody>
      </p:sp>
      <p:sp>
        <p:nvSpPr>
          <p:cNvPr id="3" name="Content Placeholder 2"/>
          <p:cNvSpPr>
            <a:spLocks noGrp="1"/>
          </p:cNvSpPr>
          <p:nvPr>
            <p:ph idx="1"/>
          </p:nvPr>
        </p:nvSpPr>
        <p:spPr/>
        <p:txBody>
          <a:bodyPr>
            <a:normAutofit/>
          </a:bodyPr>
          <a:lstStyle/>
          <a:p>
            <a:r>
              <a:rPr lang="en-US" sz="2400" dirty="0"/>
              <a:t> Command line </a:t>
            </a:r>
          </a:p>
          <a:p>
            <a:r>
              <a:rPr lang="en-US" sz="2400" dirty="0"/>
              <a:t>Usage: </a:t>
            </a:r>
            <a:r>
              <a:rPr lang="en-US" sz="2400" i="1" dirty="0" err="1"/>
              <a:t>hadoop</a:t>
            </a:r>
            <a:r>
              <a:rPr lang="en-US" sz="2400" i="1" dirty="0"/>
              <a:t> </a:t>
            </a:r>
            <a:r>
              <a:rPr lang="en-US" sz="2400" i="1" dirty="0" err="1"/>
              <a:t>dfs</a:t>
            </a:r>
            <a:r>
              <a:rPr lang="en-US" sz="2400" i="1" dirty="0"/>
              <a:t> &lt;command&gt; </a:t>
            </a:r>
          </a:p>
          <a:p>
            <a:r>
              <a:rPr lang="en-US" sz="2400" dirty="0"/>
              <a:t>JAVA API </a:t>
            </a:r>
          </a:p>
          <a:p>
            <a:r>
              <a:rPr lang="en-US" sz="2400" dirty="0" err="1"/>
              <a:t>webHDFS</a:t>
            </a:r>
            <a:r>
              <a:rPr lang="en-US" sz="2400"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HDFS commands </a:t>
            </a:r>
          </a:p>
        </p:txBody>
      </p:sp>
      <p:sp>
        <p:nvSpPr>
          <p:cNvPr id="3" name="Content Placeholder 2"/>
          <p:cNvSpPr>
            <a:spLocks noGrp="1"/>
          </p:cNvSpPr>
          <p:nvPr>
            <p:ph idx="1"/>
          </p:nvPr>
        </p:nvSpPr>
        <p:spPr/>
        <p:txBody>
          <a:bodyPr>
            <a:normAutofit/>
          </a:bodyPr>
          <a:lstStyle/>
          <a:p>
            <a:r>
              <a:rPr lang="en-US" sz="2000" i="1" dirty="0" err="1"/>
              <a:t>hadoop</a:t>
            </a:r>
            <a:r>
              <a:rPr lang="en-US" sz="2000" i="1" dirty="0"/>
              <a:t> </a:t>
            </a:r>
            <a:r>
              <a:rPr lang="en-US" sz="2000" i="1" dirty="0" err="1"/>
              <a:t>dfs</a:t>
            </a:r>
            <a:r>
              <a:rPr lang="en-US" sz="2000" i="1" dirty="0"/>
              <a:t> -</a:t>
            </a:r>
            <a:r>
              <a:rPr lang="en-US" sz="2000" i="1" dirty="0" err="1"/>
              <a:t>copyFromLocal</a:t>
            </a:r>
            <a:r>
              <a:rPr lang="en-US" sz="2000" i="1" dirty="0"/>
              <a:t> &lt;</a:t>
            </a:r>
            <a:r>
              <a:rPr lang="en-US" sz="2000" i="1" dirty="0" err="1"/>
              <a:t>srcLOCALfile</a:t>
            </a:r>
            <a:r>
              <a:rPr lang="en-US" sz="2000" i="1" dirty="0"/>
              <a:t>&gt; &lt;</a:t>
            </a:r>
            <a:r>
              <a:rPr lang="en-US" sz="2000" i="1" dirty="0" err="1"/>
              <a:t>destHDFSfile</a:t>
            </a:r>
            <a:r>
              <a:rPr lang="en-US" sz="2000" i="1" dirty="0"/>
              <a:t>&gt; </a:t>
            </a:r>
          </a:p>
          <a:p>
            <a:r>
              <a:rPr lang="en-US" sz="2000" i="1" dirty="0" err="1"/>
              <a:t>hadoop</a:t>
            </a:r>
            <a:r>
              <a:rPr lang="en-US" sz="2000" i="1" dirty="0"/>
              <a:t> </a:t>
            </a:r>
            <a:r>
              <a:rPr lang="en-US" sz="2000" i="1" dirty="0" err="1"/>
              <a:t>dfs</a:t>
            </a:r>
            <a:r>
              <a:rPr lang="en-US" sz="2000" i="1" dirty="0"/>
              <a:t> -</a:t>
            </a:r>
            <a:r>
              <a:rPr lang="en-US" sz="2000" i="1" dirty="0" err="1"/>
              <a:t>ls</a:t>
            </a:r>
            <a:r>
              <a:rPr lang="en-US" sz="2000" i="1" dirty="0"/>
              <a:t> / </a:t>
            </a:r>
          </a:p>
          <a:p>
            <a:r>
              <a:rPr lang="en-US" sz="2000" i="1" dirty="0" err="1"/>
              <a:t>hadoop</a:t>
            </a:r>
            <a:r>
              <a:rPr lang="en-US" sz="2000" i="1" dirty="0"/>
              <a:t> </a:t>
            </a:r>
            <a:r>
              <a:rPr lang="en-US" sz="2000" i="1" dirty="0" err="1"/>
              <a:t>dfs</a:t>
            </a:r>
            <a:r>
              <a:rPr lang="en-US" sz="2000" i="1" dirty="0"/>
              <a:t> -cat /&lt;</a:t>
            </a:r>
            <a:r>
              <a:rPr lang="en-US" sz="2000" i="1" dirty="0" err="1"/>
              <a:t>destHDFSfile</a:t>
            </a:r>
            <a:r>
              <a:rPr lang="en-US" sz="2000" i="1" dirty="0"/>
              <a:t>&gt; </a:t>
            </a:r>
          </a:p>
          <a:p>
            <a:r>
              <a:rPr lang="en-US" sz="2000" i="1" dirty="0" err="1"/>
              <a:t>hadoop</a:t>
            </a:r>
            <a:r>
              <a:rPr lang="en-US" sz="2000" i="1" dirty="0"/>
              <a:t> </a:t>
            </a:r>
            <a:r>
              <a:rPr lang="en-US" sz="2000" i="1" dirty="0" err="1"/>
              <a:t>dfs</a:t>
            </a:r>
            <a:r>
              <a:rPr lang="en-US" sz="2000" i="1" dirty="0"/>
              <a:t> -</a:t>
            </a:r>
            <a:r>
              <a:rPr lang="en-US" sz="2000" i="1" dirty="0" err="1"/>
              <a:t>copyToLocal</a:t>
            </a:r>
            <a:r>
              <a:rPr lang="en-US" sz="2000" i="1" dirty="0"/>
              <a:t> &lt;</a:t>
            </a:r>
            <a:r>
              <a:rPr lang="en-US" sz="2000" i="1" dirty="0" err="1"/>
              <a:t>srcHDFSfile</a:t>
            </a:r>
            <a:r>
              <a:rPr lang="en-US" sz="2000" i="1" dirty="0"/>
              <a:t>&gt; &lt;</a:t>
            </a:r>
            <a:r>
              <a:rPr lang="en-US" sz="2000" i="1" dirty="0" err="1"/>
              <a:t>destLOCALfile</a:t>
            </a:r>
            <a:r>
              <a:rPr lang="en-US" sz="2000" i="1" dirty="0"/>
              <a:t>&gt; </a:t>
            </a:r>
          </a:p>
          <a:p>
            <a:r>
              <a:rPr lang="en-US" sz="2000" i="1" dirty="0" err="1"/>
              <a:t>hadoop</a:t>
            </a:r>
            <a:r>
              <a:rPr lang="en-US" sz="2000" i="1" dirty="0"/>
              <a:t> </a:t>
            </a:r>
            <a:r>
              <a:rPr lang="en-US" sz="2000" i="1" dirty="0" err="1"/>
              <a:t>dfs</a:t>
            </a:r>
            <a:r>
              <a:rPr lang="en-US" sz="2000" i="1" dirty="0"/>
              <a:t> -</a:t>
            </a:r>
            <a:r>
              <a:rPr lang="en-US" sz="2000" i="1" dirty="0" err="1"/>
              <a:t>mkdir</a:t>
            </a:r>
            <a:r>
              <a:rPr lang="en-US" sz="2000" i="1" dirty="0"/>
              <a:t> /test </a:t>
            </a:r>
          </a:p>
          <a:p>
            <a:r>
              <a:rPr lang="en-US" sz="2000" i="1" dirty="0" err="1"/>
              <a:t>hadoop</a:t>
            </a:r>
            <a:r>
              <a:rPr lang="en-US" sz="2000" i="1" dirty="0"/>
              <a:t> </a:t>
            </a:r>
            <a:r>
              <a:rPr lang="en-US" sz="2000" i="1" dirty="0" err="1"/>
              <a:t>dfs</a:t>
            </a:r>
            <a:r>
              <a:rPr lang="en-US" sz="2000" i="1" dirty="0"/>
              <a:t> –</a:t>
            </a:r>
            <a:r>
              <a:rPr lang="en-US" sz="2000" i="1" dirty="0" err="1"/>
              <a:t>rmr</a:t>
            </a:r>
            <a:r>
              <a:rPr lang="en-US" sz="2000" i="1" dirty="0"/>
              <a:t> /test </a:t>
            </a:r>
          </a:p>
          <a:p>
            <a:r>
              <a:rPr lang="en-US" sz="2000" i="1" dirty="0"/>
              <a:t>Please follow the document given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JAVA API </a:t>
            </a:r>
          </a:p>
        </p:txBody>
      </p:sp>
      <p:sp>
        <p:nvSpPr>
          <p:cNvPr id="3" name="Content Placeholder 2"/>
          <p:cNvSpPr>
            <a:spLocks noGrp="1"/>
          </p:cNvSpPr>
          <p:nvPr>
            <p:ph idx="1"/>
          </p:nvPr>
        </p:nvSpPr>
        <p:spPr/>
        <p:txBody>
          <a:bodyPr>
            <a:normAutofit fontScale="92500" lnSpcReduction="20000"/>
          </a:bodyPr>
          <a:lstStyle/>
          <a:p>
            <a:r>
              <a:rPr lang="en-US" sz="2800" dirty="0"/>
              <a:t>Most Packages Used </a:t>
            </a:r>
          </a:p>
          <a:p>
            <a:pPr lvl="1"/>
            <a:r>
              <a:rPr lang="en-US" sz="2400" i="1" dirty="0" err="1"/>
              <a:t>org.apache.hadoop.conf.Configuration</a:t>
            </a:r>
            <a:r>
              <a:rPr lang="en-US" sz="2400" i="1" dirty="0"/>
              <a:t> </a:t>
            </a:r>
          </a:p>
          <a:p>
            <a:pPr lvl="1"/>
            <a:r>
              <a:rPr lang="en-US" sz="2400" i="1" dirty="0" err="1"/>
              <a:t>org.apache.hadoop.fs.BlockLocation</a:t>
            </a:r>
            <a:r>
              <a:rPr lang="en-US" sz="2400" i="1" dirty="0"/>
              <a:t> </a:t>
            </a:r>
          </a:p>
          <a:p>
            <a:pPr lvl="1"/>
            <a:r>
              <a:rPr lang="en-US" sz="2400" i="1" dirty="0" err="1"/>
              <a:t>org.apache.hadoop.fs.FSDataInputStream</a:t>
            </a:r>
            <a:r>
              <a:rPr lang="en-US" sz="2400" i="1" dirty="0"/>
              <a:t> </a:t>
            </a:r>
          </a:p>
          <a:p>
            <a:pPr lvl="1"/>
            <a:r>
              <a:rPr lang="en-US" sz="2400" i="1" dirty="0" err="1"/>
              <a:t>org.apache.hadoop.fs.FSDataOutputStream</a:t>
            </a:r>
            <a:r>
              <a:rPr lang="en-US" sz="2400" i="1" dirty="0"/>
              <a:t> </a:t>
            </a:r>
          </a:p>
          <a:p>
            <a:pPr lvl="1"/>
            <a:r>
              <a:rPr lang="en-US" sz="2400" i="1" dirty="0" err="1"/>
              <a:t>org.apache.hadoop.fs.FileStatus</a:t>
            </a:r>
            <a:r>
              <a:rPr lang="en-US" sz="2400" i="1" dirty="0"/>
              <a:t> </a:t>
            </a:r>
          </a:p>
          <a:p>
            <a:pPr lvl="1"/>
            <a:r>
              <a:rPr lang="en-US" sz="2400" i="1" dirty="0" err="1"/>
              <a:t>org.apache.hadoop.fs.FileSystem</a:t>
            </a:r>
            <a:r>
              <a:rPr lang="en-US" sz="2400" i="1" dirty="0"/>
              <a:t> </a:t>
            </a:r>
          </a:p>
          <a:p>
            <a:pPr lvl="1"/>
            <a:r>
              <a:rPr lang="en-US" sz="2400" i="1" dirty="0" err="1"/>
              <a:t>org.apache.hadoop.fs.Path</a:t>
            </a:r>
            <a:r>
              <a:rPr lang="en-US" sz="2400" i="1" dirty="0"/>
              <a:t> </a:t>
            </a:r>
          </a:p>
          <a:p>
            <a:pPr lvl="1"/>
            <a:r>
              <a:rPr lang="en-US" sz="2400" i="1" dirty="0" err="1"/>
              <a:t>org.apache.hadoop.hdfs.DistributedFileSystem</a:t>
            </a:r>
            <a:r>
              <a:rPr lang="en-US" sz="2400" i="1" dirty="0"/>
              <a:t> </a:t>
            </a:r>
          </a:p>
          <a:p>
            <a:pPr lvl="1"/>
            <a:r>
              <a:rPr lang="en-US" sz="2400" i="1" dirty="0" err="1"/>
              <a:t>org.apache.hadoop.hdfs.protocol.DatanodeInfo</a:t>
            </a:r>
            <a:r>
              <a:rPr lang="en-US" sz="2400" i="1" dirty="0"/>
              <a:t> </a:t>
            </a:r>
          </a:p>
          <a:p>
            <a:endParaRPr lang="en-US" sz="2800" b="1" dirty="0"/>
          </a:p>
          <a:p>
            <a:pPr lvl="1">
              <a:buNone/>
            </a:pPr>
            <a:r>
              <a:rPr lang="en-US" b="1" dirty="0"/>
              <a:t>Please see and execute the example code provided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sz="2400" dirty="0"/>
              <a:t>hadoop </a:t>
            </a:r>
            <a:r>
              <a:rPr lang="en-US" sz="2400" dirty="0" err="1"/>
              <a:t>nutch</a:t>
            </a:r>
            <a:r>
              <a:rPr lang="en-US" sz="2400" dirty="0"/>
              <a:t> project , </a:t>
            </a:r>
          </a:p>
          <a:p>
            <a:r>
              <a:rPr lang="en-US" sz="2400" dirty="0"/>
              <a:t>Yahoo </a:t>
            </a:r>
          </a:p>
          <a:p>
            <a:r>
              <a:rPr lang="en-US" sz="2400" dirty="0"/>
              <a:t>Doug cutting </a:t>
            </a:r>
          </a:p>
          <a:p>
            <a:r>
              <a:rPr lang="en-US" sz="2400" dirty="0"/>
              <a:t>Google published 2 white papers</a:t>
            </a:r>
          </a:p>
          <a:p>
            <a:pPr lvl="1"/>
            <a:r>
              <a:rPr lang="en-US" sz="2000" dirty="0"/>
              <a:t>GFS  - hadoop distributed file system  (</a:t>
            </a:r>
            <a:r>
              <a:rPr lang="en-US" sz="2000" dirty="0" err="1"/>
              <a:t>hdfs</a:t>
            </a:r>
            <a:r>
              <a:rPr lang="en-US" sz="2000" dirty="0"/>
              <a:t>) </a:t>
            </a:r>
          </a:p>
          <a:p>
            <a:pPr lvl="1"/>
            <a:r>
              <a:rPr lang="en-US" sz="2000" dirty="0"/>
              <a:t>            </a:t>
            </a:r>
          </a:p>
          <a:p>
            <a:pPr lvl="1"/>
            <a:r>
              <a:rPr lang="en-US" sz="2000" dirty="0" err="1"/>
              <a:t>MapReduce</a:t>
            </a:r>
            <a:r>
              <a:rPr lang="en-US" sz="2000" dirty="0"/>
              <a:t>  - Distributed computing</a:t>
            </a:r>
          </a:p>
          <a:p>
            <a:pPr lvl="1"/>
            <a:endParaRPr lang="en-US" sz="2000" dirty="0"/>
          </a:p>
          <a:p>
            <a:pPr lvl="1"/>
            <a:endParaRPr lang="en-US" sz="2000" dirty="0"/>
          </a:p>
          <a:p>
            <a:r>
              <a:rPr lang="en-US" sz="2400" dirty="0"/>
              <a:t>Hadoop distributions </a:t>
            </a:r>
          </a:p>
          <a:p>
            <a:pPr lvl="1"/>
            <a:r>
              <a:rPr lang="en-US" sz="2000" dirty="0" err="1"/>
              <a:t>Cloudera</a:t>
            </a:r>
            <a:r>
              <a:rPr lang="en-US" sz="2000" dirty="0"/>
              <a:t> </a:t>
            </a:r>
          </a:p>
          <a:p>
            <a:pPr lvl="1"/>
            <a:r>
              <a:rPr lang="en-US" sz="2000" dirty="0" err="1"/>
              <a:t>Hortonworks</a:t>
            </a:r>
            <a:r>
              <a:rPr lang="en-US" sz="2000" dirty="0"/>
              <a:t> </a:t>
            </a:r>
          </a:p>
          <a:p>
            <a:pPr lvl="1"/>
            <a:r>
              <a:rPr lang="en-US" sz="2000" dirty="0" err="1"/>
              <a:t>MapR</a:t>
            </a:r>
            <a:r>
              <a:rPr lang="en-US" sz="2000"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File System API methods </a:t>
            </a:r>
          </a:p>
        </p:txBody>
      </p:sp>
      <p:sp>
        <p:nvSpPr>
          <p:cNvPr id="3" name="Content Placeholder 2"/>
          <p:cNvSpPr>
            <a:spLocks noGrp="1"/>
          </p:cNvSpPr>
          <p:nvPr>
            <p:ph idx="1"/>
          </p:nvPr>
        </p:nvSpPr>
        <p:spPr/>
        <p:txBody>
          <a:bodyPr>
            <a:normAutofit/>
          </a:bodyPr>
          <a:lstStyle/>
          <a:p>
            <a:r>
              <a:rPr lang="en-US" sz="2400" dirty="0"/>
              <a:t>append() </a:t>
            </a:r>
          </a:p>
          <a:p>
            <a:r>
              <a:rPr lang="en-US" sz="2400" dirty="0" err="1"/>
              <a:t>copyFromLocalFile</a:t>
            </a:r>
            <a:r>
              <a:rPr lang="en-US" sz="2400" dirty="0"/>
              <a:t>() </a:t>
            </a:r>
          </a:p>
          <a:p>
            <a:r>
              <a:rPr lang="en-US" sz="2400" dirty="0"/>
              <a:t>create() </a:t>
            </a:r>
          </a:p>
          <a:p>
            <a:r>
              <a:rPr lang="en-US" sz="2400" dirty="0"/>
              <a:t>delete() </a:t>
            </a:r>
          </a:p>
          <a:p>
            <a:r>
              <a:rPr lang="en-US" sz="2400" dirty="0" err="1"/>
              <a:t>mkdirs</a:t>
            </a:r>
            <a:r>
              <a:rPr lang="en-US" sz="2400" dirty="0"/>
              <a:t>() </a:t>
            </a:r>
          </a:p>
          <a:p>
            <a:r>
              <a:rPr lang="en-US" sz="2400" dirty="0"/>
              <a:t>open()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Secondary NameNode* </a:t>
            </a:r>
          </a:p>
        </p:txBody>
      </p:sp>
      <p:sp>
        <p:nvSpPr>
          <p:cNvPr id="3" name="Content Placeholder 2"/>
          <p:cNvSpPr>
            <a:spLocks noGrp="1"/>
          </p:cNvSpPr>
          <p:nvPr>
            <p:ph idx="1"/>
          </p:nvPr>
        </p:nvSpPr>
        <p:spPr/>
        <p:txBody>
          <a:bodyPr>
            <a:normAutofit/>
          </a:bodyPr>
          <a:lstStyle/>
          <a:p>
            <a:r>
              <a:rPr lang="en-US" sz="2400" dirty="0"/>
              <a:t>A helper node for NameNode </a:t>
            </a:r>
          </a:p>
          <a:p>
            <a:r>
              <a:rPr lang="en-US" sz="2400" dirty="0"/>
              <a:t>performs memory-intensive administrative functions for the </a:t>
            </a:r>
          </a:p>
          <a:p>
            <a:r>
              <a:rPr lang="en-US" sz="2400" dirty="0"/>
              <a:t>NameNode </a:t>
            </a:r>
          </a:p>
          <a:p>
            <a:r>
              <a:rPr lang="en-US" sz="2400" dirty="0"/>
              <a:t>Have a checkpoint for the file system (HDFS) </a:t>
            </a:r>
          </a:p>
          <a:p>
            <a:r>
              <a:rPr lang="en-US" sz="2400" dirty="0"/>
              <a:t>Not a Backup Node </a:t>
            </a:r>
          </a:p>
          <a:p>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Role of Secondary NameNode </a:t>
            </a:r>
          </a:p>
        </p:txBody>
      </p:sp>
      <p:pic>
        <p:nvPicPr>
          <p:cNvPr id="6146" name="Picture 2"/>
          <p:cNvPicPr>
            <a:picLocks noGrp="1" noChangeAspect="1" noChangeArrowheads="1"/>
          </p:cNvPicPr>
          <p:nvPr>
            <p:ph idx="1"/>
          </p:nvPr>
        </p:nvPicPr>
        <p:blipFill>
          <a:blip r:embed="rId2"/>
          <a:srcRect/>
          <a:stretch>
            <a:fillRect/>
          </a:stretch>
        </p:blipFill>
        <p:spPr bwMode="auto">
          <a:xfrm>
            <a:off x="838200" y="1905000"/>
            <a:ext cx="2257425" cy="2886075"/>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a:srcRect/>
          <a:stretch>
            <a:fillRect/>
          </a:stretch>
        </p:blipFill>
        <p:spPr bwMode="auto">
          <a:xfrm>
            <a:off x="5867400" y="2057400"/>
            <a:ext cx="2409825" cy="2847975"/>
          </a:xfrm>
          <a:prstGeom prst="rect">
            <a:avLst/>
          </a:prstGeom>
          <a:noFill/>
          <a:ln w="9525">
            <a:noFill/>
            <a:miter lim="800000"/>
            <a:headEnd/>
            <a:tailEnd/>
          </a:ln>
          <a:effectLst/>
        </p:spPr>
      </p:pic>
      <p:pic>
        <p:nvPicPr>
          <p:cNvPr id="6149" name="Picture 5"/>
          <p:cNvPicPr>
            <a:picLocks noChangeAspect="1" noChangeArrowheads="1"/>
          </p:cNvPicPr>
          <p:nvPr/>
        </p:nvPicPr>
        <p:blipFill>
          <a:blip r:embed="rId4"/>
          <a:srcRect/>
          <a:stretch>
            <a:fillRect/>
          </a:stretch>
        </p:blipFill>
        <p:spPr bwMode="auto">
          <a:xfrm>
            <a:off x="3352800" y="1905000"/>
            <a:ext cx="2333625" cy="809625"/>
          </a:xfrm>
          <a:prstGeom prst="rect">
            <a:avLst/>
          </a:prstGeom>
          <a:noFill/>
          <a:ln w="9525">
            <a:noFill/>
            <a:miter lim="800000"/>
            <a:headEnd/>
            <a:tailEnd/>
          </a:ln>
          <a:effectLst/>
        </p:spPr>
      </p:pic>
      <p:pic>
        <p:nvPicPr>
          <p:cNvPr id="6154" name="Picture 10"/>
          <p:cNvPicPr>
            <a:picLocks noChangeAspect="1" noChangeArrowheads="1"/>
          </p:cNvPicPr>
          <p:nvPr/>
        </p:nvPicPr>
        <p:blipFill>
          <a:blip r:embed="rId5"/>
          <a:srcRect/>
          <a:stretch>
            <a:fillRect/>
          </a:stretch>
        </p:blipFill>
        <p:spPr bwMode="auto">
          <a:xfrm>
            <a:off x="3057525" y="3962400"/>
            <a:ext cx="2962275" cy="63817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AC3EC1-D978-4604-9279-318D37994BFB}"/>
              </a:ext>
            </a:extLst>
          </p:cNvPr>
          <p:cNvSpPr>
            <a:spLocks noGrp="1"/>
          </p:cNvSpPr>
          <p:nvPr>
            <p:ph idx="1"/>
          </p:nvPr>
        </p:nvSpPr>
        <p:spPr>
          <a:xfrm>
            <a:off x="457200" y="2971800"/>
            <a:ext cx="8229600" cy="914400"/>
          </a:xfrm>
        </p:spPr>
        <p:txBody>
          <a:bodyPr>
            <a:normAutofit lnSpcReduction="10000"/>
          </a:bodyPr>
          <a:lstStyle/>
          <a:p>
            <a:pPr marL="0" indent="0">
              <a:buNone/>
            </a:pPr>
            <a:r>
              <a:rPr lang="en-IN" sz="6000" dirty="0"/>
              <a:t>Hadoop Version 2 &amp; 3 </a:t>
            </a:r>
          </a:p>
        </p:txBody>
      </p:sp>
    </p:spTree>
    <p:extLst>
      <p:ext uri="{BB962C8B-B14F-4D97-AF65-F5344CB8AC3E}">
        <p14:creationId xmlns:p14="http://schemas.microsoft.com/office/powerpoint/2010/main" val="531074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38200" y="1371600"/>
            <a:ext cx="7620000" cy="3790950"/>
          </a:xfrm>
          <a:prstGeom prst="rect">
            <a:avLst/>
          </a:prstGeom>
        </p:spPr>
      </p:pic>
    </p:spTree>
    <p:extLst>
      <p:ext uri="{BB962C8B-B14F-4D97-AF65-F5344CB8AC3E}">
        <p14:creationId xmlns:p14="http://schemas.microsoft.com/office/powerpoint/2010/main" val="574359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71600" y="457200"/>
            <a:ext cx="5784084" cy="646331"/>
          </a:xfrm>
          <a:prstGeom prst="rect">
            <a:avLst/>
          </a:prstGeom>
          <a:noFill/>
        </p:spPr>
        <p:txBody>
          <a:bodyPr wrap="none" rtlCol="0">
            <a:spAutoFit/>
          </a:bodyPr>
          <a:lstStyle/>
          <a:p>
            <a:r>
              <a:rPr lang="en-IN" sz="3600" dirty="0"/>
              <a:t>Hadoop 2 – Yarn Architecture </a:t>
            </a:r>
          </a:p>
        </p:txBody>
      </p:sp>
      <p:pic>
        <p:nvPicPr>
          <p:cNvPr id="4" name="Picture 3"/>
          <p:cNvPicPr>
            <a:picLocks noChangeAspect="1"/>
          </p:cNvPicPr>
          <p:nvPr/>
        </p:nvPicPr>
        <p:blipFill>
          <a:blip r:embed="rId2"/>
          <a:stretch>
            <a:fillRect/>
          </a:stretch>
        </p:blipFill>
        <p:spPr>
          <a:xfrm>
            <a:off x="838200" y="1752600"/>
            <a:ext cx="7620000" cy="4191000"/>
          </a:xfrm>
          <a:prstGeom prst="rect">
            <a:avLst/>
          </a:prstGeom>
        </p:spPr>
      </p:pic>
    </p:spTree>
    <p:extLst>
      <p:ext uri="{BB962C8B-B14F-4D97-AF65-F5344CB8AC3E}">
        <p14:creationId xmlns:p14="http://schemas.microsoft.com/office/powerpoint/2010/main" val="3414199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t>
            </a:r>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3"/>
          <a:stretch>
            <a:fillRect/>
          </a:stretch>
        </p:blipFill>
        <p:spPr>
          <a:xfrm>
            <a:off x="491836" y="1200872"/>
            <a:ext cx="8008139" cy="4953000"/>
          </a:xfrm>
          <a:prstGeom prst="rect">
            <a:avLst/>
          </a:prstGeom>
        </p:spPr>
      </p:pic>
    </p:spTree>
    <p:extLst>
      <p:ext uri="{BB962C8B-B14F-4D97-AF65-F5344CB8AC3E}">
        <p14:creationId xmlns:p14="http://schemas.microsoft.com/office/powerpoint/2010/main" val="2037515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US" sz="2400" dirty="0"/>
              <a:t>It is the master daemon of Yarn. RM manages the global assignments of resources (CPU and memory) among all the applications. It arbitrates system resources between competing applications. </a:t>
            </a:r>
            <a:r>
              <a:rPr lang="en-US" sz="2400" dirty="0">
                <a:hlinkClick r:id="rId2"/>
              </a:rPr>
              <a:t>follow Resource Manager guide</a:t>
            </a:r>
            <a:r>
              <a:rPr lang="en-US" sz="2400" dirty="0"/>
              <a:t> to learn Yarn Resource manager in great detail.</a:t>
            </a:r>
            <a:br>
              <a:rPr lang="en-US" sz="2400" dirty="0"/>
            </a:br>
            <a:r>
              <a:rPr lang="en-US" sz="2400" dirty="0"/>
              <a:t>Resource Manager has two Main components</a:t>
            </a:r>
          </a:p>
          <a:p>
            <a:pPr lvl="2" fontAlgn="base"/>
            <a:r>
              <a:rPr lang="en-US" dirty="0"/>
              <a:t>Scheduler</a:t>
            </a:r>
          </a:p>
          <a:p>
            <a:pPr lvl="2" fontAlgn="base"/>
            <a:r>
              <a:rPr lang="en-US" dirty="0"/>
              <a:t>Application manager</a:t>
            </a:r>
          </a:p>
          <a:p>
            <a:endParaRPr lang="en-IN" sz="2400" dirty="0"/>
          </a:p>
        </p:txBody>
      </p:sp>
      <p:sp>
        <p:nvSpPr>
          <p:cNvPr id="2" name="Title 1"/>
          <p:cNvSpPr>
            <a:spLocks noGrp="1"/>
          </p:cNvSpPr>
          <p:nvPr>
            <p:ph type="title"/>
          </p:nvPr>
        </p:nvSpPr>
        <p:spPr/>
        <p:txBody>
          <a:bodyPr/>
          <a:lstStyle/>
          <a:p>
            <a:r>
              <a:rPr lang="en-IN" dirty="0"/>
              <a:t>Resource Manger</a:t>
            </a:r>
          </a:p>
        </p:txBody>
      </p:sp>
    </p:spTree>
    <p:extLst>
      <p:ext uri="{BB962C8B-B14F-4D97-AF65-F5344CB8AC3E}">
        <p14:creationId xmlns:p14="http://schemas.microsoft.com/office/powerpoint/2010/main" val="511523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US" b="1" dirty="0"/>
              <a:t>a) Scheduler</a:t>
            </a:r>
          </a:p>
          <a:p>
            <a:pPr fontAlgn="base"/>
            <a:r>
              <a:rPr lang="en-US" sz="2400" dirty="0"/>
              <a:t>The scheduler is responsible for allocating the resources to the running application. The scheduler is pure scheduler it means that it performs no monitoring no tracking for the application and even doesn’t guarantees about restarting failed tasks either due to application failure or hardware failures.</a:t>
            </a:r>
          </a:p>
          <a:p>
            <a:pPr fontAlgn="base"/>
            <a:r>
              <a:rPr lang="en-US" b="1" dirty="0"/>
              <a:t>b) Application Manager</a:t>
            </a:r>
          </a:p>
          <a:p>
            <a:pPr fontAlgn="base"/>
            <a:r>
              <a:rPr lang="en-US" sz="2200" dirty="0"/>
              <a:t>It manages running Application Masters in the cluster, i.e., it is responsible for starting application masters and for monitoring and restarting them on different nodes in case of failures.</a:t>
            </a:r>
          </a:p>
          <a:p>
            <a:endParaRPr lang="en-IN" dirty="0"/>
          </a:p>
        </p:txBody>
      </p:sp>
    </p:spTree>
    <p:extLst>
      <p:ext uri="{BB962C8B-B14F-4D97-AF65-F5344CB8AC3E}">
        <p14:creationId xmlns:p14="http://schemas.microsoft.com/office/powerpoint/2010/main" val="1658319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fontAlgn="base"/>
            <a:r>
              <a:rPr lang="en-US" sz="4500" b="1" dirty="0"/>
              <a:t>3.2. Node Manager (NM)</a:t>
            </a:r>
          </a:p>
          <a:p>
            <a:pPr fontAlgn="base"/>
            <a:r>
              <a:rPr lang="en-US" dirty="0"/>
              <a:t>It is the slave daemon of Yarn. NM is responsible for containers monitoring their resource usage and reporting the same to the </a:t>
            </a:r>
            <a:r>
              <a:rPr lang="en-US" dirty="0" err="1"/>
              <a:t>ResourceManager</a:t>
            </a:r>
            <a:r>
              <a:rPr lang="en-US" dirty="0"/>
              <a:t>. Manage the user process on that machine. Yarn </a:t>
            </a:r>
            <a:r>
              <a:rPr lang="en-US" dirty="0" err="1"/>
              <a:t>NodeManager</a:t>
            </a:r>
            <a:r>
              <a:rPr lang="en-US" dirty="0"/>
              <a:t> also tracks the health of the node on which it is running. The design also allows plugging long-running auxiliary services to the NM; these are application-specific services, specified as part of the configurations and loaded by the NM during startup. A shuffle is a typical auxiliary service by the NMs for </a:t>
            </a:r>
            <a:r>
              <a:rPr lang="en-US" dirty="0" err="1"/>
              <a:t>MapReduce</a:t>
            </a:r>
            <a:r>
              <a:rPr lang="en-US" dirty="0"/>
              <a:t> applications on YARN</a:t>
            </a:r>
          </a:p>
          <a:p>
            <a:pPr fontAlgn="base"/>
            <a:r>
              <a:rPr lang="en-US" sz="4500" b="1" dirty="0"/>
              <a:t>3.3. Application Master (AM)</a:t>
            </a:r>
          </a:p>
          <a:p>
            <a:pPr fontAlgn="base"/>
            <a:r>
              <a:rPr lang="en-US" dirty="0"/>
              <a:t>One application master runs per application. It negotiates resources from the resource manager and works with the node manager. It Manages the application life cycle.</a:t>
            </a:r>
            <a:br>
              <a:rPr lang="en-US" dirty="0"/>
            </a:br>
            <a:r>
              <a:rPr lang="en-US" dirty="0"/>
              <a:t>The AM acquires containers from the RM’s Scheduler before contacting the corresponding NMs to start the application’s individual tasks.</a:t>
            </a:r>
          </a:p>
          <a:p>
            <a:pPr fontAlgn="base"/>
            <a:r>
              <a:rPr lang="en-US" sz="2200" dirty="0"/>
              <a:t>.</a:t>
            </a:r>
          </a:p>
          <a:p>
            <a:endParaRPr lang="en-IN" dirty="0"/>
          </a:p>
        </p:txBody>
      </p:sp>
    </p:spTree>
    <p:extLst>
      <p:ext uri="{BB962C8B-B14F-4D97-AF65-F5344CB8AC3E}">
        <p14:creationId xmlns:p14="http://schemas.microsoft.com/office/powerpoint/2010/main" val="3395511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Basics – </a:t>
            </a:r>
            <a:r>
              <a:rPr lang="en-US" sz="3200" i="1" dirty="0"/>
              <a:t>optional </a:t>
            </a:r>
            <a:endParaRPr lang="en-US" sz="3200" dirty="0"/>
          </a:p>
        </p:txBody>
      </p:sp>
      <p:sp>
        <p:nvSpPr>
          <p:cNvPr id="3" name="Content Placeholder 2"/>
          <p:cNvSpPr>
            <a:spLocks noGrp="1"/>
          </p:cNvSpPr>
          <p:nvPr>
            <p:ph idx="1"/>
          </p:nvPr>
        </p:nvSpPr>
        <p:spPr/>
        <p:txBody>
          <a:bodyPr>
            <a:noAutofit/>
          </a:bodyPr>
          <a:lstStyle/>
          <a:p>
            <a:r>
              <a:rPr lang="en-US" sz="2000" dirty="0"/>
              <a:t>Program </a:t>
            </a:r>
          </a:p>
          <a:p>
            <a:pPr lvl="1"/>
            <a:r>
              <a:rPr lang="en-US" sz="1800" dirty="0"/>
              <a:t> sequence of instructions written to perform a specified task with a computer </a:t>
            </a:r>
          </a:p>
          <a:p>
            <a:pPr lvl="1"/>
            <a:r>
              <a:rPr lang="en-US" sz="1800" dirty="0"/>
              <a:t>or a piece of code </a:t>
            </a:r>
          </a:p>
          <a:p>
            <a:r>
              <a:rPr lang="en-US" sz="2000" dirty="0"/>
              <a:t>Process </a:t>
            </a:r>
          </a:p>
          <a:p>
            <a:pPr lvl="1"/>
            <a:r>
              <a:rPr lang="en-US" sz="1800" dirty="0"/>
              <a:t>an instance of a computer program that is being executed. </a:t>
            </a:r>
          </a:p>
          <a:p>
            <a:pPr lvl="1"/>
            <a:r>
              <a:rPr lang="en-US" sz="1800" dirty="0"/>
              <a:t>or a execution of a program </a:t>
            </a:r>
          </a:p>
          <a:p>
            <a:r>
              <a:rPr lang="en-US" sz="2000" dirty="0"/>
              <a:t>Daemon Process </a:t>
            </a:r>
          </a:p>
          <a:p>
            <a:pPr lvl="1"/>
            <a:r>
              <a:rPr lang="en-US" sz="1800" dirty="0"/>
              <a:t>process which runs in background and has no controlling terminal. </a:t>
            </a:r>
          </a:p>
          <a:p>
            <a:r>
              <a:rPr lang="en-US" sz="2000" dirty="0"/>
              <a:t>JVM – Java Virtual Machine </a:t>
            </a:r>
          </a:p>
          <a:p>
            <a:pPr lvl="1"/>
            <a:r>
              <a:rPr lang="en-US" sz="1800" dirty="0"/>
              <a:t>program which executes certain programs, namely those containing Java </a:t>
            </a:r>
            <a:r>
              <a:rPr lang="en-US" sz="1800" dirty="0" err="1"/>
              <a:t>bytecode</a:t>
            </a:r>
            <a:r>
              <a:rPr lang="en-US" sz="1800" dirty="0"/>
              <a:t> instructions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0600" y="1371600"/>
            <a:ext cx="6819900" cy="4805362"/>
          </a:xfrm>
          <a:prstGeom prst="rect">
            <a:avLst/>
          </a:prstGeom>
        </p:spPr>
      </p:pic>
    </p:spTree>
    <p:extLst>
      <p:ext uri="{BB962C8B-B14F-4D97-AF65-F5344CB8AC3E}">
        <p14:creationId xmlns:p14="http://schemas.microsoft.com/office/powerpoint/2010/main" val="3415222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Basics – </a:t>
            </a:r>
            <a:r>
              <a:rPr lang="en-US" sz="3200" i="1" dirty="0"/>
              <a:t>optional </a:t>
            </a:r>
            <a:endParaRPr lang="en-US" sz="3200" dirty="0"/>
          </a:p>
        </p:txBody>
      </p:sp>
      <p:sp>
        <p:nvSpPr>
          <p:cNvPr id="3" name="Content Placeholder 2"/>
          <p:cNvSpPr>
            <a:spLocks noGrp="1"/>
          </p:cNvSpPr>
          <p:nvPr>
            <p:ph idx="1"/>
          </p:nvPr>
        </p:nvSpPr>
        <p:spPr/>
        <p:txBody>
          <a:bodyPr>
            <a:normAutofit/>
          </a:bodyPr>
          <a:lstStyle/>
          <a:p>
            <a:r>
              <a:rPr lang="en-US" sz="2000" dirty="0"/>
              <a:t>Client-server Concept </a:t>
            </a:r>
          </a:p>
          <a:p>
            <a:pPr lvl="1"/>
            <a:r>
              <a:rPr lang="en-US" sz="1800" dirty="0"/>
              <a:t>Client sends requests to one or more servers which in turn accepts, processes them and return the requested information to the client. </a:t>
            </a:r>
          </a:p>
          <a:p>
            <a:pPr lvl="1"/>
            <a:r>
              <a:rPr lang="en-US" sz="1800" dirty="0"/>
              <a:t>A server might run a software which listens on particular </a:t>
            </a:r>
            <a:r>
              <a:rPr lang="en-US" sz="1800" dirty="0" err="1"/>
              <a:t>ip</a:t>
            </a:r>
            <a:r>
              <a:rPr lang="en-US" sz="1800" dirty="0"/>
              <a:t> and port number for requests </a:t>
            </a:r>
          </a:p>
          <a:p>
            <a:endParaRPr lang="en-US" sz="2000" dirty="0"/>
          </a:p>
          <a:p>
            <a:r>
              <a:rPr lang="en-US" sz="2000" dirty="0"/>
              <a:t>Examples: </a:t>
            </a:r>
          </a:p>
          <a:p>
            <a:pPr lvl="1"/>
            <a:r>
              <a:rPr lang="en-US" sz="1800" dirty="0"/>
              <a:t>Server - web server </a:t>
            </a:r>
          </a:p>
          <a:p>
            <a:pPr lvl="1"/>
            <a:r>
              <a:rPr lang="en-US" sz="1800" dirty="0"/>
              <a:t>Client – web browser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Introduction </a:t>
            </a:r>
          </a:p>
        </p:txBody>
      </p:sp>
      <p:sp>
        <p:nvSpPr>
          <p:cNvPr id="3" name="Content Placeholder 2"/>
          <p:cNvSpPr>
            <a:spLocks noGrp="1"/>
          </p:cNvSpPr>
          <p:nvPr>
            <p:ph idx="1"/>
          </p:nvPr>
        </p:nvSpPr>
        <p:spPr/>
        <p:txBody>
          <a:bodyPr>
            <a:normAutofit fontScale="55000" lnSpcReduction="20000"/>
          </a:bodyPr>
          <a:lstStyle/>
          <a:p>
            <a:r>
              <a:rPr lang="en-US" dirty="0"/>
              <a:t>A distributed File System - </a:t>
            </a:r>
            <a:r>
              <a:rPr lang="en-US" b="1" dirty="0"/>
              <a:t>STORAGE </a:t>
            </a:r>
          </a:p>
          <a:p>
            <a:pPr lvl="1"/>
            <a:r>
              <a:rPr lang="en-US" dirty="0"/>
              <a:t>A File System on multiple machines which sits on native </a:t>
            </a:r>
            <a:r>
              <a:rPr lang="en-US" dirty="0" err="1"/>
              <a:t>filesystem</a:t>
            </a:r>
            <a:r>
              <a:rPr lang="en-US" dirty="0"/>
              <a:t> </a:t>
            </a:r>
          </a:p>
          <a:p>
            <a:pPr lvl="2"/>
            <a:r>
              <a:rPr lang="en-US" dirty="0"/>
              <a:t>ext4,ext3 </a:t>
            </a:r>
          </a:p>
          <a:p>
            <a:endParaRPr lang="en-US" dirty="0"/>
          </a:p>
          <a:p>
            <a:r>
              <a:rPr lang="en-US" dirty="0"/>
              <a:t>Hardware Failure </a:t>
            </a:r>
          </a:p>
          <a:p>
            <a:pPr lvl="1"/>
            <a:r>
              <a:rPr lang="en-US" dirty="0"/>
              <a:t>Due to usage of Commodity machines, failure is a common phenomenon </a:t>
            </a:r>
          </a:p>
          <a:p>
            <a:pPr lvl="1"/>
            <a:r>
              <a:rPr lang="en-US" dirty="0"/>
              <a:t>Designed for failure </a:t>
            </a:r>
          </a:p>
          <a:p>
            <a:endParaRPr lang="en-US" dirty="0"/>
          </a:p>
          <a:p>
            <a:r>
              <a:rPr lang="en-US" dirty="0"/>
              <a:t>Large Data Sets </a:t>
            </a:r>
          </a:p>
          <a:p>
            <a:pPr lvl="1"/>
            <a:r>
              <a:rPr lang="en-US" dirty="0"/>
              <a:t>Small Files Problem Due to NameNode </a:t>
            </a:r>
          </a:p>
          <a:p>
            <a:endParaRPr lang="en-US" dirty="0"/>
          </a:p>
          <a:p>
            <a:r>
              <a:rPr lang="en-US" dirty="0"/>
              <a:t>Simple Coherency Model </a:t>
            </a:r>
          </a:p>
          <a:p>
            <a:pPr lvl="1"/>
            <a:r>
              <a:rPr lang="en-US" dirty="0"/>
              <a:t>Write Once , Read Many Times </a:t>
            </a:r>
          </a:p>
          <a:p>
            <a:endParaRPr lang="en-US" dirty="0"/>
          </a:p>
          <a:p>
            <a:r>
              <a:rPr lang="en-US" dirty="0"/>
              <a:t>Streaming Data Access </a:t>
            </a:r>
          </a:p>
          <a:p>
            <a:pPr lvl="1"/>
            <a:r>
              <a:rPr lang="en-US" dirty="0"/>
              <a:t>High Throughput instead of low latency access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Continued…</a:t>
            </a:r>
          </a:p>
        </p:txBody>
      </p:sp>
      <p:pic>
        <p:nvPicPr>
          <p:cNvPr id="1026" name="Picture 2"/>
          <p:cNvPicPr>
            <a:picLocks noGrp="1" noChangeAspect="1" noChangeArrowheads="1"/>
          </p:cNvPicPr>
          <p:nvPr>
            <p:ph idx="1"/>
          </p:nvPr>
        </p:nvPicPr>
        <p:blipFill>
          <a:blip r:embed="rId2"/>
          <a:srcRect/>
          <a:stretch>
            <a:fillRect/>
          </a:stretch>
        </p:blipFill>
        <p:spPr bwMode="auto">
          <a:xfrm>
            <a:off x="381001" y="1600200"/>
            <a:ext cx="2743200" cy="23717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3200400" y="1676400"/>
            <a:ext cx="3581400" cy="10382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1981200" y="5105400"/>
            <a:ext cx="5753100" cy="11049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a:srcRect/>
          <a:stretch>
            <a:fillRect/>
          </a:stretch>
        </p:blipFill>
        <p:spPr bwMode="auto">
          <a:xfrm>
            <a:off x="1981200" y="4114800"/>
            <a:ext cx="5514975" cy="1000125"/>
          </a:xfrm>
          <a:prstGeom prst="rect">
            <a:avLst/>
          </a:prstGeom>
          <a:noFill/>
          <a:ln w="9525">
            <a:noFill/>
            <a:miter lim="800000"/>
            <a:headEnd/>
            <a:tailEnd/>
          </a:ln>
          <a:effectLst/>
        </p:spPr>
      </p:pic>
      <p:pic>
        <p:nvPicPr>
          <p:cNvPr id="1032" name="Picture 8"/>
          <p:cNvPicPr>
            <a:picLocks noChangeAspect="1" noChangeArrowheads="1"/>
          </p:cNvPicPr>
          <p:nvPr/>
        </p:nvPicPr>
        <p:blipFill>
          <a:blip r:embed="rId6"/>
          <a:srcRect/>
          <a:stretch>
            <a:fillRect/>
          </a:stretch>
        </p:blipFill>
        <p:spPr bwMode="auto">
          <a:xfrm>
            <a:off x="3124200" y="3886200"/>
            <a:ext cx="2552700" cy="85725"/>
          </a:xfrm>
          <a:prstGeom prst="rect">
            <a:avLst/>
          </a:prstGeom>
          <a:noFill/>
          <a:ln w="9525">
            <a:noFill/>
            <a:miter lim="800000"/>
            <a:headEnd/>
            <a:tailEnd/>
          </a:ln>
          <a:effectLst/>
        </p:spPr>
      </p:pic>
      <p:pic>
        <p:nvPicPr>
          <p:cNvPr id="1033" name="Picture 9"/>
          <p:cNvPicPr>
            <a:picLocks noChangeAspect="1" noChangeArrowheads="1"/>
          </p:cNvPicPr>
          <p:nvPr/>
        </p:nvPicPr>
        <p:blipFill>
          <a:blip r:embed="rId7"/>
          <a:srcRect/>
          <a:stretch>
            <a:fillRect/>
          </a:stretch>
        </p:blipFill>
        <p:spPr bwMode="auto">
          <a:xfrm>
            <a:off x="4114800" y="2667000"/>
            <a:ext cx="266700" cy="1228725"/>
          </a:xfrm>
          <a:prstGeom prst="rect">
            <a:avLst/>
          </a:prstGeom>
          <a:noFill/>
          <a:ln w="9525">
            <a:noFill/>
            <a:miter lim="800000"/>
            <a:headEnd/>
            <a:tailEnd/>
          </a:ln>
          <a:effectLst/>
        </p:spPr>
      </p:pic>
      <p:pic>
        <p:nvPicPr>
          <p:cNvPr id="12" name="Picture 8"/>
          <p:cNvPicPr>
            <a:picLocks noChangeAspect="1" noChangeArrowheads="1"/>
          </p:cNvPicPr>
          <p:nvPr/>
        </p:nvPicPr>
        <p:blipFill>
          <a:blip r:embed="rId6"/>
          <a:srcRect/>
          <a:stretch>
            <a:fillRect/>
          </a:stretch>
        </p:blipFill>
        <p:spPr bwMode="auto">
          <a:xfrm>
            <a:off x="5638800" y="3886200"/>
            <a:ext cx="2552700" cy="857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Daemons in Hadoop Core</a:t>
            </a:r>
          </a:p>
        </p:txBody>
      </p:sp>
      <p:sp>
        <p:nvSpPr>
          <p:cNvPr id="3" name="Content Placeholder 2"/>
          <p:cNvSpPr>
            <a:spLocks noGrp="1"/>
          </p:cNvSpPr>
          <p:nvPr>
            <p:ph idx="1"/>
          </p:nvPr>
        </p:nvSpPr>
        <p:spPr/>
        <p:txBody>
          <a:bodyPr/>
          <a:lstStyle/>
          <a:p>
            <a:r>
              <a:rPr lang="en-US" sz="2400" dirty="0"/>
              <a:t>NameNode </a:t>
            </a:r>
          </a:p>
          <a:p>
            <a:r>
              <a:rPr lang="en-US" sz="2400" dirty="0" err="1"/>
              <a:t>DataNode</a:t>
            </a:r>
            <a:r>
              <a:rPr lang="en-US" sz="2400" dirty="0"/>
              <a:t> </a:t>
            </a:r>
          </a:p>
          <a:p>
            <a:r>
              <a:rPr lang="en-US" sz="2400" dirty="0"/>
              <a:t>Secondary NameNode* </a:t>
            </a:r>
          </a:p>
          <a:p>
            <a:endParaRPr lang="en-US" sz="2400" dirty="0"/>
          </a:p>
          <a:p>
            <a:endParaRPr lang="en-US" sz="2400" dirty="0"/>
          </a:p>
          <a:p>
            <a:r>
              <a:rPr lang="en-US" sz="2400" dirty="0"/>
              <a:t>JobTracker* </a:t>
            </a:r>
          </a:p>
          <a:p>
            <a:r>
              <a:rPr lang="en-US" sz="2400" dirty="0"/>
              <a:t>TaskTracker* </a:t>
            </a:r>
          </a:p>
          <a:p>
            <a:pPr lvl="4"/>
            <a:r>
              <a:rPr lang="en-US" dirty="0"/>
              <a:t>* - will be seen later</a:t>
            </a:r>
          </a:p>
        </p:txBody>
      </p:sp>
      <p:sp>
        <p:nvSpPr>
          <p:cNvPr id="4" name="Right Brace 3"/>
          <p:cNvSpPr/>
          <p:nvPr/>
        </p:nvSpPr>
        <p:spPr>
          <a:xfrm>
            <a:off x="4114800" y="1447800"/>
            <a:ext cx="536448"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p:cNvSpPr/>
          <p:nvPr/>
        </p:nvSpPr>
        <p:spPr>
          <a:xfrm>
            <a:off x="2590800" y="3886200"/>
            <a:ext cx="533400"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876800" y="1905000"/>
            <a:ext cx="679930" cy="369332"/>
          </a:xfrm>
          <a:prstGeom prst="rect">
            <a:avLst/>
          </a:prstGeom>
          <a:noFill/>
        </p:spPr>
        <p:txBody>
          <a:bodyPr wrap="none" rtlCol="0">
            <a:spAutoFit/>
          </a:bodyPr>
          <a:lstStyle/>
          <a:p>
            <a:r>
              <a:rPr lang="en-US" dirty="0"/>
              <a:t>HDFS</a:t>
            </a:r>
          </a:p>
        </p:txBody>
      </p:sp>
      <p:sp>
        <p:nvSpPr>
          <p:cNvPr id="8" name="TextBox 7"/>
          <p:cNvSpPr txBox="1"/>
          <p:nvPr/>
        </p:nvSpPr>
        <p:spPr>
          <a:xfrm>
            <a:off x="3200400" y="4114800"/>
            <a:ext cx="506870" cy="369332"/>
          </a:xfrm>
          <a:prstGeom prst="rect">
            <a:avLst/>
          </a:prstGeom>
          <a:noFill/>
        </p:spPr>
        <p:txBody>
          <a:bodyPr wrap="none" rtlCol="0">
            <a:spAutoFit/>
          </a:bodyPr>
          <a:lstStyle/>
          <a:p>
            <a:r>
              <a:rPr lang="en-US" dirty="0"/>
              <a:t>MR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Block Concept </a:t>
            </a:r>
          </a:p>
        </p:txBody>
      </p:sp>
      <p:sp>
        <p:nvSpPr>
          <p:cNvPr id="3" name="Content Placeholder 2"/>
          <p:cNvSpPr>
            <a:spLocks noGrp="1"/>
          </p:cNvSpPr>
          <p:nvPr>
            <p:ph idx="1"/>
          </p:nvPr>
        </p:nvSpPr>
        <p:spPr/>
        <p:txBody>
          <a:bodyPr>
            <a:normAutofit/>
          </a:bodyPr>
          <a:lstStyle/>
          <a:p>
            <a:r>
              <a:rPr lang="en-US" sz="1800" dirty="0"/>
              <a:t>TestFile1.txt -&gt; 1GB </a:t>
            </a:r>
          </a:p>
          <a:p>
            <a:r>
              <a:rPr lang="en-US" sz="1800" dirty="0"/>
              <a:t>Block Size -&gt; 64 MB </a:t>
            </a:r>
          </a:p>
          <a:p>
            <a:r>
              <a:rPr lang="en-US" sz="1800" dirty="0"/>
              <a:t>No of Blocks = 1GB / 64MB = 16 blocks </a:t>
            </a:r>
          </a:p>
          <a:p>
            <a:r>
              <a:rPr lang="en-US" sz="1800" dirty="0"/>
              <a:t>Blocks are B1,B2,…..B16</a:t>
            </a:r>
          </a:p>
          <a:p>
            <a:endParaRPr lang="en-US" sz="1800" dirty="0"/>
          </a:p>
          <a:p>
            <a:r>
              <a:rPr lang="en-US" sz="1800" dirty="0"/>
              <a:t>Files are </a:t>
            </a:r>
            <a:r>
              <a:rPr lang="en-US" sz="1800" dirty="0" err="1"/>
              <a:t>splitted</a:t>
            </a:r>
            <a:r>
              <a:rPr lang="en-US" sz="1800" dirty="0"/>
              <a:t> into number of chunks(Blocks) of pre-defined size </a:t>
            </a:r>
          </a:p>
        </p:txBody>
      </p:sp>
      <p:pic>
        <p:nvPicPr>
          <p:cNvPr id="2050" name="Picture 2"/>
          <p:cNvPicPr>
            <a:picLocks noChangeAspect="1" noChangeArrowheads="1"/>
          </p:cNvPicPr>
          <p:nvPr/>
        </p:nvPicPr>
        <p:blipFill>
          <a:blip r:embed="rId2"/>
          <a:srcRect/>
          <a:stretch>
            <a:fillRect/>
          </a:stretch>
        </p:blipFill>
        <p:spPr bwMode="auto">
          <a:xfrm>
            <a:off x="762000" y="3581400"/>
            <a:ext cx="3276600" cy="10096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990600" y="4876800"/>
            <a:ext cx="514350" cy="10572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4648200" y="4800600"/>
            <a:ext cx="609600" cy="1181100"/>
          </a:xfrm>
          <a:prstGeom prst="rect">
            <a:avLst/>
          </a:prstGeom>
          <a:noFill/>
          <a:ln w="9525">
            <a:noFill/>
            <a:miter lim="800000"/>
            <a:headEnd/>
            <a:tailEnd/>
          </a:ln>
          <a:effectLst/>
        </p:spPr>
      </p:pic>
      <p:pic>
        <p:nvPicPr>
          <p:cNvPr id="7" name="Picture 2"/>
          <p:cNvPicPr>
            <a:picLocks noChangeAspect="1" noChangeArrowheads="1"/>
          </p:cNvPicPr>
          <p:nvPr/>
        </p:nvPicPr>
        <p:blipFill>
          <a:blip r:embed="rId2"/>
          <a:srcRect/>
          <a:stretch>
            <a:fillRect/>
          </a:stretch>
        </p:blipFill>
        <p:spPr bwMode="auto">
          <a:xfrm>
            <a:off x="4191000" y="3581400"/>
            <a:ext cx="3276600" cy="1009650"/>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6705600" y="4800600"/>
            <a:ext cx="552450" cy="1152525"/>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3124200" y="4876800"/>
            <a:ext cx="419100" cy="103822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Block Concept </a:t>
            </a:r>
          </a:p>
        </p:txBody>
      </p:sp>
      <p:sp>
        <p:nvSpPr>
          <p:cNvPr id="3" name="Content Placeholder 2"/>
          <p:cNvSpPr>
            <a:spLocks noGrp="1"/>
          </p:cNvSpPr>
          <p:nvPr>
            <p:ph idx="1"/>
          </p:nvPr>
        </p:nvSpPr>
        <p:spPr/>
        <p:txBody>
          <a:bodyPr>
            <a:normAutofit/>
          </a:bodyPr>
          <a:lstStyle/>
          <a:p>
            <a:r>
              <a:rPr lang="en-US" sz="1800" dirty="0"/>
              <a:t>TestFile1.txt -&gt; 1GB </a:t>
            </a:r>
          </a:p>
          <a:p>
            <a:r>
              <a:rPr lang="en-US" sz="1800" dirty="0"/>
              <a:t>Block Size -&gt; 64 MB </a:t>
            </a:r>
          </a:p>
          <a:p>
            <a:pPr>
              <a:buNone/>
            </a:pPr>
            <a:r>
              <a:rPr lang="en-US" sz="1800" dirty="0"/>
              <a:t>No of Blocks = 1GB / 64MB = 16 blocks </a:t>
            </a:r>
          </a:p>
          <a:p>
            <a:pPr>
              <a:buNone/>
            </a:pPr>
            <a:r>
              <a:rPr lang="en-US" sz="1800" dirty="0"/>
              <a:t>Blocks are B1,B2,…..B16</a:t>
            </a:r>
          </a:p>
          <a:p>
            <a:endParaRPr lang="en-US" sz="1800" dirty="0"/>
          </a:p>
          <a:p>
            <a:r>
              <a:rPr lang="en-US" sz="1800" dirty="0"/>
              <a:t>Files are </a:t>
            </a:r>
            <a:r>
              <a:rPr lang="en-US" sz="1800" dirty="0" err="1"/>
              <a:t>splitted</a:t>
            </a:r>
            <a:r>
              <a:rPr lang="en-US" sz="1800" dirty="0"/>
              <a:t> into number of chunks(Blocks) of pre-defined size </a:t>
            </a:r>
          </a:p>
        </p:txBody>
      </p:sp>
      <p:pic>
        <p:nvPicPr>
          <p:cNvPr id="2050" name="Picture 2"/>
          <p:cNvPicPr>
            <a:picLocks noChangeAspect="1" noChangeArrowheads="1"/>
          </p:cNvPicPr>
          <p:nvPr/>
        </p:nvPicPr>
        <p:blipFill>
          <a:blip r:embed="rId2"/>
          <a:srcRect/>
          <a:stretch>
            <a:fillRect/>
          </a:stretch>
        </p:blipFill>
        <p:spPr bwMode="auto">
          <a:xfrm>
            <a:off x="762000" y="3581400"/>
            <a:ext cx="3276600" cy="10096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990600" y="4876800"/>
            <a:ext cx="514350" cy="10572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4648200" y="4800600"/>
            <a:ext cx="609600" cy="1181100"/>
          </a:xfrm>
          <a:prstGeom prst="rect">
            <a:avLst/>
          </a:prstGeom>
          <a:noFill/>
          <a:ln w="9525">
            <a:noFill/>
            <a:miter lim="800000"/>
            <a:headEnd/>
            <a:tailEnd/>
          </a:ln>
          <a:effectLst/>
        </p:spPr>
      </p:pic>
      <p:pic>
        <p:nvPicPr>
          <p:cNvPr id="7" name="Picture 2"/>
          <p:cNvPicPr>
            <a:picLocks noChangeAspect="1" noChangeArrowheads="1"/>
          </p:cNvPicPr>
          <p:nvPr/>
        </p:nvPicPr>
        <p:blipFill>
          <a:blip r:embed="rId2"/>
          <a:srcRect/>
          <a:stretch>
            <a:fillRect/>
          </a:stretch>
        </p:blipFill>
        <p:spPr bwMode="auto">
          <a:xfrm>
            <a:off x="4191000" y="3581400"/>
            <a:ext cx="3276600" cy="1009650"/>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6705600" y="4800600"/>
            <a:ext cx="552450" cy="1152525"/>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3124200" y="4876800"/>
            <a:ext cx="419100" cy="1038225"/>
          </a:xfrm>
          <a:prstGeom prst="rect">
            <a:avLst/>
          </a:prstGeom>
          <a:noFill/>
          <a:ln w="9525">
            <a:noFill/>
            <a:miter lim="800000"/>
            <a:headEnd/>
            <a:tailEnd/>
          </a:ln>
          <a:effectLst/>
        </p:spPr>
      </p:pic>
      <p:pic>
        <p:nvPicPr>
          <p:cNvPr id="3074" name="Picture 2"/>
          <p:cNvPicPr>
            <a:picLocks noChangeAspect="1" noChangeArrowheads="1"/>
          </p:cNvPicPr>
          <p:nvPr/>
        </p:nvPicPr>
        <p:blipFill>
          <a:blip r:embed="rId7"/>
          <a:srcRect/>
          <a:stretch>
            <a:fillRect/>
          </a:stretch>
        </p:blipFill>
        <p:spPr bwMode="auto">
          <a:xfrm>
            <a:off x="5791200" y="3505200"/>
            <a:ext cx="1676400" cy="26574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8"/>
          <a:srcRect/>
          <a:stretch>
            <a:fillRect/>
          </a:stretch>
        </p:blipFill>
        <p:spPr bwMode="auto">
          <a:xfrm>
            <a:off x="4953000" y="1600200"/>
            <a:ext cx="3895725" cy="8001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1242</Words>
  <Application>Microsoft Office PowerPoint</Application>
  <PresentationFormat>On-screen Show (4:3)</PresentationFormat>
  <Paragraphs>197</Paragraphs>
  <Slides>30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HDFS</vt:lpstr>
      <vt:lpstr>PowerPoint Presentation</vt:lpstr>
      <vt:lpstr>Basics – optional </vt:lpstr>
      <vt:lpstr>Basics – optional </vt:lpstr>
      <vt:lpstr>Introduction </vt:lpstr>
      <vt:lpstr>Continued…</vt:lpstr>
      <vt:lpstr>Daemons in Hadoop Core</vt:lpstr>
      <vt:lpstr>Block Concept </vt:lpstr>
      <vt:lpstr>Block Concept </vt:lpstr>
      <vt:lpstr>Fault Tolerant in HDFS </vt:lpstr>
      <vt:lpstr>Data Pipelining </vt:lpstr>
      <vt:lpstr>Role of NameNode </vt:lpstr>
      <vt:lpstr>Execution Modes &amp;Installation </vt:lpstr>
      <vt:lpstr>Installation </vt:lpstr>
      <vt:lpstr>Ports used by Hadoop Daemons </vt:lpstr>
      <vt:lpstr>Post installation </vt:lpstr>
      <vt:lpstr>Accessing HDFS </vt:lpstr>
      <vt:lpstr>HDFS commands </vt:lpstr>
      <vt:lpstr>JAVA API </vt:lpstr>
      <vt:lpstr>File System API methods </vt:lpstr>
      <vt:lpstr>Secondary NameNode* </vt:lpstr>
      <vt:lpstr>Role of Secondary NameNode </vt:lpstr>
      <vt:lpstr>PowerPoint Presentation</vt:lpstr>
      <vt:lpstr>PowerPoint Presentation</vt:lpstr>
      <vt:lpstr>PowerPoint Presentation</vt:lpstr>
      <vt:lpstr>s</vt:lpstr>
      <vt:lpstr>Resource Manger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Sasken</dc:creator>
  <cp:lastModifiedBy>ADMIN</cp:lastModifiedBy>
  <cp:revision>20</cp:revision>
  <dcterms:created xsi:type="dcterms:W3CDTF">2014-07-07T00:15:45Z</dcterms:created>
  <dcterms:modified xsi:type="dcterms:W3CDTF">2020-08-20T09:14:11Z</dcterms:modified>
</cp:coreProperties>
</file>