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58"/>
  </p:notesMasterIdLst>
  <p:sldIdLst>
    <p:sldId id="256" r:id="rId6"/>
    <p:sldId id="260" r:id="rId7"/>
    <p:sldId id="258" r:id="rId8"/>
    <p:sldId id="261" r:id="rId9"/>
    <p:sldId id="259" r:id="rId10"/>
    <p:sldId id="263" r:id="rId11"/>
    <p:sldId id="264" r:id="rId12"/>
    <p:sldId id="265" r:id="rId13"/>
    <p:sldId id="266" r:id="rId14"/>
    <p:sldId id="322" r:id="rId15"/>
    <p:sldId id="267" r:id="rId16"/>
    <p:sldId id="279" r:id="rId17"/>
    <p:sldId id="278" r:id="rId18"/>
    <p:sldId id="323" r:id="rId19"/>
    <p:sldId id="280" r:id="rId20"/>
    <p:sldId id="268" r:id="rId21"/>
    <p:sldId id="281" r:id="rId22"/>
    <p:sldId id="269" r:id="rId23"/>
    <p:sldId id="282" r:id="rId24"/>
    <p:sldId id="283" r:id="rId25"/>
    <p:sldId id="284" r:id="rId26"/>
    <p:sldId id="270" r:id="rId27"/>
    <p:sldId id="285" r:id="rId28"/>
    <p:sldId id="328" r:id="rId29"/>
    <p:sldId id="286" r:id="rId30"/>
    <p:sldId id="287" r:id="rId31"/>
    <p:sldId id="306" r:id="rId32"/>
    <p:sldId id="308" r:id="rId33"/>
    <p:sldId id="271" r:id="rId34"/>
    <p:sldId id="288" r:id="rId35"/>
    <p:sldId id="289" r:id="rId36"/>
    <p:sldId id="272" r:id="rId37"/>
    <p:sldId id="290" r:id="rId38"/>
    <p:sldId id="273" r:id="rId39"/>
    <p:sldId id="358" r:id="rId40"/>
    <p:sldId id="374" r:id="rId41"/>
    <p:sldId id="274" r:id="rId42"/>
    <p:sldId id="324" r:id="rId43"/>
    <p:sldId id="325" r:id="rId44"/>
    <p:sldId id="326" r:id="rId45"/>
    <p:sldId id="327" r:id="rId46"/>
    <p:sldId id="275" r:id="rId47"/>
    <p:sldId id="276" r:id="rId48"/>
    <p:sldId id="277" r:id="rId49"/>
    <p:sldId id="359" r:id="rId50"/>
    <p:sldId id="291" r:id="rId51"/>
    <p:sldId id="390" r:id="rId52"/>
    <p:sldId id="292" r:id="rId53"/>
    <p:sldId id="293" r:id="rId54"/>
    <p:sldId id="360" r:id="rId55"/>
    <p:sldId id="361" r:id="rId56"/>
    <p:sldId id="362" r:id="rId5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380" y="76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1.xml"/><Relationship Id="rId59" Type="http://schemas.openxmlformats.org/officeDocument/2006/relationships/presProps" Target="presProps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幻灯片图像占位符 3"/>
          <p:cNvSpPr>
            <a:spLocks noGrp="true" noRot="true" noChangeAspect="true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true" noChangeArrowheads="true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false" compatLnSpc="tru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false" compatLnSpc="true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false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false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true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true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true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true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>
                <a:solidFill>
                  <a:srgbClr val="7F7F7F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true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true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true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true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>
                <a:solidFill>
                  <a:srgbClr val="7F7F7F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true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true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true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true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>
                <a:solidFill>
                  <a:srgbClr val="7F7F7F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true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true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true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  <a:t>http://www.mashibing.com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true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>
                <a:solidFill>
                  <a:srgbClr val="7F7F7F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8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7.sv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4.pn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24.xml"/><Relationship Id="rId13" Type="http://schemas.openxmlformats.org/officeDocument/2006/relationships/image" Target="../media/image6.svg"/><Relationship Id="rId12" Type="http://schemas.openxmlformats.org/officeDocument/2006/relationships/image" Target="../media/image8.png"/><Relationship Id="rId11" Type="http://schemas.openxmlformats.org/officeDocument/2006/relationships/image" Target="../media/image5.svg"/><Relationship Id="rId10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灯片编号占位符 2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ctrTitle"/>
          </p:nvPr>
        </p:nvSpPr>
        <p:spPr>
          <a:xfrm>
            <a:off x="914400" y="2016125"/>
            <a:ext cx="10363200" cy="2138363"/>
          </a:xfrm>
        </p:spPr>
        <p:txBody>
          <a:bodyPr vert="horz" wrap="square" lIns="91440" tIns="45720" rIns="91440" bIns="45720" numCol="1" anchor="ctr" anchorCtr="false" compatLnSpc="true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865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马士兵教育</a:t>
            </a:r>
            <a:br>
              <a:rPr kumimoji="0" lang="zh-CN" altLang="en-US" sz="5865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0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定制未来，成就更好的你</a:t>
            </a:r>
            <a:endParaRPr kumimoji="0" lang="zh-CN" altLang="en-US" sz="40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zh-CN" dirty="0"/>
              <a:t>实体机环境</a:t>
            </a:r>
            <a:endParaRPr 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1. </a:t>
            </a:r>
            <a:r>
              <a:rPr lang="zh-CN" altLang="en-US" dirty="0"/>
              <a:t>需要”数据线”</a:t>
            </a:r>
            <a:r>
              <a:rPr lang="en-US" altLang="zh-CN" dirty="0"/>
              <a:t>(</a:t>
            </a:r>
            <a:r>
              <a:rPr lang="zh-CN" altLang="en-US" dirty="0"/>
              <a:t>注意不要使用只能充电的线</a:t>
            </a:r>
            <a:r>
              <a:rPr lang="en-US" altLang="zh-CN" dirty="0"/>
              <a:t>,</a:t>
            </a:r>
            <a:r>
              <a:rPr lang="zh-CN" altLang="en-US" dirty="0"/>
              <a:t>规格不一样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en-US" dirty="0"/>
              <a:t>2. </a:t>
            </a:r>
            <a:r>
              <a:rPr lang="zh-CN" altLang="en-US" dirty="0"/>
              <a:t>手机开启”开发者模式”</a:t>
            </a:r>
            <a:r>
              <a:rPr lang="en-US" altLang="zh-CN" dirty="0"/>
              <a:t> (</a:t>
            </a:r>
            <a:r>
              <a:rPr lang="zh-CN" altLang="en-US" dirty="0"/>
              <a:t>设置</a:t>
            </a:r>
            <a:r>
              <a:rPr lang="en-US" altLang="zh-CN" dirty="0"/>
              <a:t>-&gt;</a:t>
            </a:r>
            <a:r>
              <a:rPr lang="zh-CN" altLang="en-US" dirty="0"/>
              <a:t>关于手机</a:t>
            </a:r>
            <a:r>
              <a:rPr lang="en-US" altLang="zh-CN" dirty="0"/>
              <a:t>-&gt;android</a:t>
            </a:r>
            <a:r>
              <a:rPr lang="zh-CN" altLang="en-US" dirty="0"/>
              <a:t>版本号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手机与电脑连接之后</a:t>
            </a:r>
            <a:r>
              <a:rPr lang="en-US" altLang="zh-CN" dirty="0"/>
              <a:t>,USB</a:t>
            </a:r>
            <a:r>
              <a:rPr lang="zh-CN" altLang="en-US" dirty="0"/>
              <a:t>要开启</a:t>
            </a:r>
            <a:r>
              <a:rPr lang="en-US" altLang="zh-CN" dirty="0"/>
              <a:t> </a:t>
            </a:r>
            <a:r>
              <a:rPr lang="zh-CN" altLang="en-US" dirty="0"/>
              <a:t>“允许读取文件”这样的选项</a:t>
            </a:r>
            <a:endParaRPr lang="zh-CN" altLang="en-US" dirty="0"/>
          </a:p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通过</a:t>
            </a:r>
            <a:r>
              <a:rPr lang="en-US" altLang="zh-CN" dirty="0"/>
              <a:t>adb devices </a:t>
            </a:r>
            <a:r>
              <a:rPr lang="zh-CN" altLang="en-US" dirty="0"/>
              <a:t>来确认设备是否可用</a:t>
            </a:r>
            <a:endParaRPr lang="zh-CN" altLang="en-US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2.2</a:t>
            </a:r>
            <a:r>
              <a:rPr lang="zh-CN" dirty="0"/>
              <a:t> 开发功能</a:t>
            </a:r>
            <a:endParaRPr 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2.2.1 java</a:t>
            </a:r>
            <a:r>
              <a:rPr lang="zh-CN" dirty="0"/>
              <a:t>语法极速入门</a:t>
            </a:r>
            <a:endParaRPr lang="zh-CN" dirty="0"/>
          </a:p>
          <a:p>
            <a:pPr eaLnBrk="1" hangingPunct="1"/>
            <a:r>
              <a:rPr lang="en-US" altLang="zh-CN" dirty="0"/>
              <a:t>2.2.2 android</a:t>
            </a:r>
            <a:r>
              <a:rPr lang="zh-CN" altLang="zh-CN" dirty="0"/>
              <a:t>开发</a:t>
            </a:r>
            <a:r>
              <a:rPr lang="zh-CN" dirty="0">
                <a:sym typeface="+mn-ea"/>
              </a:rPr>
              <a:t>极速</a:t>
            </a:r>
            <a:r>
              <a:rPr lang="zh-CN" altLang="en-US" dirty="0"/>
              <a:t>入门</a:t>
            </a:r>
            <a:endParaRPr lang="zh-CN" altLang="en-US" dirty="0">
              <a:sym typeface="+mn-ea"/>
            </a:endParaRPr>
          </a:p>
          <a:p>
            <a:pPr eaLnBrk="1" hangingPunct="1"/>
            <a:r>
              <a:rPr lang="en-US" altLang="zh-CN" dirty="0"/>
              <a:t>2.2.3 android studio</a:t>
            </a:r>
            <a:r>
              <a:rPr lang="zh-CN" dirty="0">
                <a:sym typeface="+mn-ea"/>
              </a:rPr>
              <a:t>极速</a:t>
            </a:r>
            <a:r>
              <a:rPr lang="zh-CN" altLang="zh-CN" dirty="0"/>
              <a:t>入门</a:t>
            </a:r>
            <a:endParaRPr lang="zh-CN" altLang="en-US" dirty="0"/>
          </a:p>
          <a:p>
            <a:pPr eaLnBrk="1" hangingPunct="1"/>
            <a:r>
              <a:rPr lang="en-US" altLang="zh-CN" dirty="0"/>
              <a:t>2.2.4 gradle </a:t>
            </a:r>
            <a:r>
              <a:rPr lang="zh-CN" altLang="zh-CN" dirty="0"/>
              <a:t>极速</a:t>
            </a:r>
            <a:r>
              <a:rPr lang="zh-CN" altLang="en-US" dirty="0"/>
              <a:t>入门</a:t>
            </a:r>
            <a:endParaRPr lang="zh-CN" altLang="en-US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2.2.1 </a:t>
            </a:r>
            <a:r>
              <a:rPr lang="en-US" altLang="zh-CN" dirty="0"/>
              <a:t>java</a:t>
            </a:r>
            <a:r>
              <a:rPr lang="zh-CN" altLang="zh-CN" dirty="0"/>
              <a:t>语法</a:t>
            </a:r>
            <a:endParaRPr lang="zh-CN" alt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1. </a:t>
            </a:r>
            <a:r>
              <a:rPr lang="zh-CN" dirty="0"/>
              <a:t>变量</a:t>
            </a:r>
            <a:endParaRPr lang="zh-CN" dirty="0"/>
          </a:p>
          <a:p>
            <a:pPr eaLnBrk="1" hangingPunct="1"/>
            <a:r>
              <a:rPr lang="en-US" altLang="zh-CN" dirty="0"/>
              <a:t>2. </a:t>
            </a:r>
            <a:r>
              <a:rPr lang="zh-CN" dirty="0"/>
              <a:t>方法</a:t>
            </a:r>
            <a:endParaRPr lang="zh-CN" dirty="0"/>
          </a:p>
          <a:p>
            <a:pPr eaLnBrk="1" hangingPunct="1"/>
            <a:r>
              <a:rPr lang="en-US" altLang="zh-CN" dirty="0"/>
              <a:t>3. class</a:t>
            </a:r>
            <a:r>
              <a:rPr lang="zh-CN" altLang="en-US" dirty="0"/>
              <a:t>、继承</a:t>
            </a:r>
            <a:endParaRPr lang="en-US" altLang="zh-CN" dirty="0"/>
          </a:p>
          <a:p>
            <a:pPr eaLnBrk="1" hangingPunct="1"/>
            <a:r>
              <a:rPr lang="en-US" altLang="zh-CN" dirty="0"/>
              <a:t>4. </a:t>
            </a:r>
            <a:r>
              <a:rPr lang="en-US" dirty="0"/>
              <a:t>for </a:t>
            </a:r>
            <a:r>
              <a:rPr lang="zh-CN" dirty="0"/>
              <a:t>循环，</a:t>
            </a:r>
            <a:r>
              <a:rPr lang="en-US" altLang="zh-CN" dirty="0"/>
              <a:t>if/else</a:t>
            </a:r>
            <a:r>
              <a:rPr lang="zh-CN" altLang="zh-CN" dirty="0"/>
              <a:t>，</a:t>
            </a:r>
            <a:endParaRPr lang="zh-CN" altLang="zh-CN" dirty="0"/>
          </a:p>
          <a:p>
            <a:pPr eaLnBrk="1" hangingPunct="1"/>
            <a:r>
              <a:rPr lang="en-US" altLang="zh-CN" dirty="0"/>
              <a:t>5. </a:t>
            </a:r>
            <a:r>
              <a:rPr lang="zh-CN" altLang="en-US" dirty="0"/>
              <a:t>异常处理</a:t>
            </a:r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80-20</a:t>
            </a:r>
            <a:r>
              <a:rPr lang="zh-CN" altLang="en-US" dirty="0"/>
              <a:t>：定律：了解</a:t>
            </a:r>
            <a:r>
              <a:rPr lang="en-US" altLang="zh-CN" dirty="0"/>
              <a:t>20%</a:t>
            </a:r>
            <a:r>
              <a:rPr lang="zh-CN" altLang="en-US" dirty="0"/>
              <a:t>的核心功能就可以。其他现用现学。</a:t>
            </a:r>
            <a:endParaRPr lang="zh-CN" altLang="en-US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2.2.2</a:t>
            </a:r>
            <a:r>
              <a:rPr lang="zh-CN" dirty="0"/>
              <a:t> </a:t>
            </a:r>
            <a:r>
              <a:rPr lang="en-US" altLang="zh-CN" dirty="0"/>
              <a:t>android</a:t>
            </a:r>
            <a:r>
              <a:rPr lang="zh-CN" altLang="en-US" dirty="0"/>
              <a:t>开发极速入门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altLang="en-US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android studio</a:t>
            </a:r>
            <a:r>
              <a:rPr lang="zh-CN" altLang="en-US" dirty="0"/>
              <a:t>创建并运行项目</a:t>
            </a:r>
            <a:endParaRPr lang="en-US" altLang="en-US" dirty="0"/>
          </a:p>
          <a:p>
            <a:pPr eaLnBrk="1" hangingPunct="1"/>
            <a:r>
              <a:rPr lang="en-US" altLang="en-US" dirty="0"/>
              <a:t>2</a:t>
            </a:r>
            <a:r>
              <a:rPr lang="en-US" dirty="0"/>
              <a:t>. </a:t>
            </a:r>
            <a:r>
              <a:rPr lang="zh-CN" dirty="0"/>
              <a:t>定义一个页面</a:t>
            </a:r>
            <a:endParaRPr lang="zh-CN" dirty="0"/>
          </a:p>
          <a:p>
            <a:pPr eaLnBrk="1" hangingPunct="1"/>
            <a:r>
              <a:rPr lang="en-US" altLang="en-US" dirty="0"/>
              <a:t>3</a:t>
            </a:r>
            <a:r>
              <a:rPr lang="en-US" altLang="zh-CN" dirty="0"/>
              <a:t>. </a:t>
            </a:r>
            <a:r>
              <a:rPr lang="zh-CN" altLang="en-US" dirty="0"/>
              <a:t>实现页面的跳转</a:t>
            </a:r>
            <a:endParaRPr lang="zh-CN" altLang="en-US" dirty="0"/>
          </a:p>
          <a:p>
            <a:pPr eaLnBrk="1" hangingPunct="1"/>
            <a:r>
              <a:rPr lang="en-US" altLang="en-US" dirty="0"/>
              <a:t>4</a:t>
            </a:r>
            <a:r>
              <a:rPr lang="en-US" altLang="zh-CN" dirty="0"/>
              <a:t>. </a:t>
            </a:r>
            <a:r>
              <a:rPr lang="zh-CN" altLang="zh-CN" dirty="0"/>
              <a:t>显示文字，图片</a:t>
            </a:r>
            <a:endParaRPr lang="zh-CN" altLang="zh-CN" dirty="0"/>
          </a:p>
          <a:p>
            <a:pPr eaLnBrk="1" hangingPunct="1"/>
            <a:r>
              <a:rPr lang="en-US" altLang="zh-CN" dirty="0"/>
              <a:t>5. </a:t>
            </a:r>
            <a:r>
              <a:rPr lang="zh-CN" altLang="zh-CN" dirty="0"/>
              <a:t>发起</a:t>
            </a:r>
            <a:r>
              <a:rPr lang="en-US" altLang="zh-CN" dirty="0"/>
              <a:t>http</a:t>
            </a:r>
            <a:r>
              <a:rPr lang="zh-CN" altLang="zh-CN" dirty="0"/>
              <a:t>请求</a:t>
            </a:r>
            <a:endParaRPr lang="zh-CN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2.2.2</a:t>
            </a:r>
            <a:r>
              <a:rPr lang="zh-CN" dirty="0"/>
              <a:t> </a:t>
            </a:r>
            <a:r>
              <a:rPr lang="en-US" altLang="zh-CN" dirty="0"/>
              <a:t>android</a:t>
            </a:r>
            <a:r>
              <a:rPr lang="zh-CN" altLang="en-US" dirty="0"/>
              <a:t>开发极速入门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altLang="zh-CN" dirty="0"/>
              <a:t>6. AndroidManifest.xml(</a:t>
            </a:r>
            <a:r>
              <a:rPr lang="zh-CN" altLang="en-US" dirty="0"/>
              <a:t>总体配置文件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7. Activity</a:t>
            </a:r>
            <a:r>
              <a:rPr lang="zh-CN" altLang="en-US" dirty="0"/>
              <a:t>与前端页面</a:t>
            </a:r>
            <a:r>
              <a:rPr lang="en-US" altLang="zh-CN" dirty="0"/>
              <a:t>(xml), Intent(</a:t>
            </a:r>
            <a:r>
              <a:rPr lang="zh-CN" altLang="zh-CN" dirty="0"/>
              <a:t>传递参数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8. Service(</a:t>
            </a:r>
            <a:r>
              <a:rPr lang="zh-CN" altLang="zh-CN" dirty="0"/>
              <a:t>后台程序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9. </a:t>
            </a:r>
            <a:r>
              <a:rPr lang="zh-CN" altLang="zh-CN" dirty="0"/>
              <a:t>运行</a:t>
            </a:r>
            <a:r>
              <a:rPr lang="en-US" altLang="zh-CN" dirty="0"/>
              <a:t>(run&amp;debug)</a:t>
            </a:r>
            <a:r>
              <a:rPr lang="zh-CN" altLang="zh-CN" dirty="0"/>
              <a:t>与调试</a:t>
            </a:r>
            <a:r>
              <a:rPr lang="en-US" altLang="zh-CN" dirty="0"/>
              <a:t>(log)</a:t>
            </a:r>
            <a:endParaRPr lang="en-US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2.2.3 android studio</a:t>
            </a:r>
            <a:r>
              <a:rPr lang="zh-CN" altLang="en-US" dirty="0"/>
              <a:t>极速入门</a:t>
            </a:r>
            <a:endParaRPr lang="zh-CN" alt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altLang="en-US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. </a:t>
            </a:r>
            <a:r>
              <a:rPr lang="zh-CN" altLang="zh-CN" dirty="0">
                <a:sym typeface="+mn-ea"/>
              </a:rPr>
              <a:t>设置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zh-CN" dirty="0">
                <a:sym typeface="+mn-ea"/>
              </a:rPr>
              <a:t>环境</a:t>
            </a:r>
            <a:endParaRPr lang="en-US" dirty="0"/>
          </a:p>
          <a:p>
            <a:pPr eaLnBrk="1" hangingPunct="1"/>
            <a:r>
              <a:rPr lang="en-US" altLang="en-US" dirty="0"/>
              <a:t>2</a:t>
            </a:r>
            <a:r>
              <a:rPr lang="en-US" dirty="0"/>
              <a:t>. </a:t>
            </a:r>
            <a:r>
              <a:rPr lang="zh-CN" dirty="0"/>
              <a:t>安装</a:t>
            </a:r>
            <a:r>
              <a:rPr lang="en-US" altLang="zh-CN" dirty="0"/>
              <a:t>sdk</a:t>
            </a:r>
            <a:endParaRPr lang="en-US" altLang="zh-CN" dirty="0"/>
          </a:p>
          <a:p>
            <a:pPr eaLnBrk="1" hangingPunct="1"/>
            <a:r>
              <a:rPr lang="en-US" altLang="en-US" dirty="0"/>
              <a:t>3</a:t>
            </a:r>
            <a:r>
              <a:rPr lang="en-US" altLang="zh-CN" dirty="0"/>
              <a:t>. </a:t>
            </a:r>
            <a:r>
              <a:rPr lang="zh-CN" altLang="zh-CN" dirty="0"/>
              <a:t>安装虚拟机</a:t>
            </a:r>
            <a:r>
              <a:rPr lang="en-US" altLang="zh-CN" dirty="0"/>
              <a:t>/</a:t>
            </a:r>
            <a:r>
              <a:rPr lang="zh-CN" altLang="en-US" dirty="0"/>
              <a:t>实体机</a:t>
            </a:r>
            <a:endParaRPr lang="zh-CN" altLang="zh-CN" dirty="0"/>
          </a:p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打开代码后的</a:t>
            </a:r>
            <a:r>
              <a:rPr lang="zh-CN" altLang="zh-CN" dirty="0"/>
              <a:t>同步</a:t>
            </a:r>
            <a:r>
              <a:rPr lang="en-US" altLang="zh-CN" dirty="0"/>
              <a:t>(sync)</a:t>
            </a:r>
            <a:endParaRPr lang="en-US" altLang="zh-CN" dirty="0"/>
          </a:p>
          <a:p>
            <a:pPr eaLnBrk="1" hangingPunct="1"/>
            <a:r>
              <a:rPr lang="en-US" altLang="zh-CN" dirty="0"/>
              <a:t>5. </a:t>
            </a:r>
            <a:r>
              <a:rPr lang="zh-CN" altLang="zh-CN" dirty="0"/>
              <a:t>运行与调试</a:t>
            </a:r>
            <a:endParaRPr lang="zh-CN" altLang="zh-CN" dirty="0"/>
          </a:p>
          <a:p>
            <a:pPr eaLnBrk="1" hangingPunct="1"/>
            <a:r>
              <a:rPr lang="en-US" altLang="zh-CN" dirty="0"/>
              <a:t>6. </a:t>
            </a:r>
            <a:r>
              <a:rPr lang="zh-CN" altLang="zh-CN" dirty="0"/>
              <a:t>代理</a:t>
            </a:r>
            <a:endParaRPr lang="zh-CN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2.2.4 gradle</a:t>
            </a:r>
            <a:r>
              <a:rPr lang="zh-CN" dirty="0"/>
              <a:t>极速入门</a:t>
            </a:r>
            <a:endParaRPr 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zh-CN" altLang="zh-CN" dirty="0"/>
              <a:t>概述：自动化构建工具</a:t>
            </a:r>
            <a:r>
              <a:rPr lang="en-US" altLang="zh-CN" dirty="0"/>
              <a:t>(ant, maven)</a:t>
            </a:r>
            <a:endParaRPr lang="zh-CN" altLang="zh-CN" dirty="0"/>
          </a:p>
          <a:p>
            <a:pPr eaLnBrk="1" hangingPunct="1"/>
            <a:r>
              <a:rPr lang="zh-CN" altLang="zh-CN" dirty="0"/>
              <a:t>安装与配置：</a:t>
            </a:r>
            <a:r>
              <a:rPr lang="en-US" altLang="zh-CN" dirty="0"/>
              <a:t> android</a:t>
            </a:r>
            <a:r>
              <a:rPr lang="zh-CN" altLang="zh-CN" dirty="0"/>
              <a:t> </a:t>
            </a:r>
            <a:r>
              <a:rPr lang="en-US" altLang="zh-CN" dirty="0"/>
              <a:t>studio </a:t>
            </a:r>
            <a:r>
              <a:rPr lang="zh-CN" altLang="zh-CN" dirty="0"/>
              <a:t>自带</a:t>
            </a:r>
            <a:endParaRPr lang="zh-CN" altLang="zh-CN" dirty="0"/>
          </a:p>
          <a:p>
            <a:pPr eaLnBrk="1" hangingPunct="1"/>
            <a:r>
              <a:rPr lang="zh-CN" altLang="zh-CN" dirty="0"/>
              <a:t>使用：结合</a:t>
            </a:r>
            <a:r>
              <a:rPr lang="en-US" altLang="zh-CN" dirty="0"/>
              <a:t>android</a:t>
            </a:r>
            <a:r>
              <a:rPr lang="zh-CN" altLang="en-US" dirty="0"/>
              <a:t>例子</a:t>
            </a:r>
            <a:endParaRPr lang="zh-CN" altLang="en-US" dirty="0"/>
          </a:p>
          <a:p>
            <a:pPr eaLnBrk="1" hangingPunct="1"/>
            <a:r>
              <a:rPr lang="zh-CN" altLang="en-US" dirty="0"/>
              <a:t>常见问题：</a:t>
            </a:r>
            <a:r>
              <a:rPr lang="en-US" altLang="zh-CN" dirty="0"/>
              <a:t>android studio</a:t>
            </a:r>
            <a:r>
              <a:rPr lang="zh-CN" altLang="zh-CN" dirty="0"/>
              <a:t>无法</a:t>
            </a:r>
            <a:r>
              <a:rPr lang="en-US" altLang="zh-CN" dirty="0"/>
              <a:t>sync gradle: </a:t>
            </a:r>
            <a:r>
              <a:rPr lang="zh-CN" altLang="zh-CN" dirty="0"/>
              <a:t>使用</a:t>
            </a:r>
            <a:r>
              <a:rPr lang="en-US" altLang="zh-CN" dirty="0"/>
              <a:t>proxy.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2.2.5 </a:t>
            </a:r>
            <a:r>
              <a:rPr lang="en-US" altLang="zh-CN" dirty="0"/>
              <a:t>android </a:t>
            </a:r>
            <a:r>
              <a:rPr lang="zh-CN" altLang="zh-CN" dirty="0"/>
              <a:t>应用</a:t>
            </a:r>
            <a:endParaRPr lang="zh-CN" alt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zh-CN" altLang="zh-CN" dirty="0"/>
              <a:t>https://github.com/sg552/android_jisurumen</a:t>
            </a:r>
            <a:endParaRPr lang="zh-CN" altLang="zh-CN" dirty="0"/>
          </a:p>
          <a:p>
            <a:pPr eaLnBrk="1" hangingPunct="1"/>
            <a:r>
              <a:rPr lang="en-US" altLang="zh-CN" dirty="0"/>
              <a:t>1. </a:t>
            </a:r>
            <a:r>
              <a:rPr lang="zh-CN" altLang="zh-CN" dirty="0"/>
              <a:t>下载代码</a:t>
            </a:r>
            <a:endParaRPr lang="zh-CN" altLang="zh-CN" dirty="0"/>
          </a:p>
          <a:p>
            <a:pPr eaLnBrk="1" hangingPunct="1"/>
            <a:r>
              <a:rPr lang="en-US" altLang="zh-CN" dirty="0"/>
              <a:t>2. </a:t>
            </a:r>
            <a:r>
              <a:rPr lang="zh-CN" altLang="zh-CN" dirty="0"/>
              <a:t>在本地运行</a:t>
            </a:r>
            <a:endParaRPr lang="zh-CN" altLang="zh-CN" dirty="0"/>
          </a:p>
          <a:p>
            <a:pPr eaLnBrk="1" hangingPunct="1"/>
            <a:r>
              <a:rPr lang="en-US" altLang="zh-CN" dirty="0"/>
              <a:t>3. </a:t>
            </a:r>
            <a:r>
              <a:rPr lang="zh-CN" altLang="zh-CN" dirty="0"/>
              <a:t>保证远程接口稳定</a:t>
            </a:r>
            <a:endParaRPr lang="zh-CN" altLang="zh-CN" dirty="0"/>
          </a:p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关键页面解读</a:t>
            </a:r>
            <a:endParaRPr lang="zh-CN" altLang="en-US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2.3 </a:t>
            </a:r>
            <a:r>
              <a:rPr lang="zh-CN" dirty="0"/>
              <a:t>编译、打包到开发机</a:t>
            </a:r>
            <a:endParaRPr 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2.3.1 adb </a:t>
            </a:r>
            <a:r>
              <a:rPr lang="zh-CN" dirty="0"/>
              <a:t>急速入门</a:t>
            </a:r>
            <a:endParaRPr lang="zh-CN" dirty="0"/>
          </a:p>
          <a:p>
            <a:pPr eaLnBrk="1" hangingPunct="1"/>
            <a:r>
              <a:rPr lang="en-US" altLang="zh-CN" dirty="0"/>
              <a:t>2.3.2 Linux </a:t>
            </a:r>
            <a:r>
              <a:rPr lang="zh-CN" altLang="zh-CN" dirty="0"/>
              <a:t>急速入门</a:t>
            </a:r>
            <a:endParaRPr lang="zh-CN" altLang="zh-CN" dirty="0"/>
          </a:p>
          <a:p>
            <a:pPr eaLnBrk="1" hangingPunct="1"/>
            <a:r>
              <a:rPr lang="en-US" altLang="zh-CN" dirty="0"/>
              <a:t>2.3.3 </a:t>
            </a:r>
            <a:r>
              <a:rPr lang="zh-CN" altLang="zh-CN" dirty="0"/>
              <a:t>虚拟机与实体机</a:t>
            </a:r>
            <a:endParaRPr lang="zh-CN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>
                <a:sym typeface="+mn-ea"/>
              </a:rPr>
              <a:t>2.3.1 adb </a:t>
            </a:r>
            <a:r>
              <a:rPr lang="zh-CN" dirty="0">
                <a:sym typeface="+mn-ea"/>
              </a:rPr>
              <a:t>急速入门</a:t>
            </a:r>
            <a:endParaRPr 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adb shell</a:t>
            </a:r>
            <a:endParaRPr lang="en-US" dirty="0"/>
          </a:p>
          <a:p>
            <a:pPr eaLnBrk="1" hangingPunct="1"/>
            <a:r>
              <a:rPr lang="zh-CN" dirty="0"/>
              <a:t>切换</a:t>
            </a:r>
            <a:r>
              <a:rPr lang="en-US" altLang="zh-CN" dirty="0"/>
              <a:t>root</a:t>
            </a:r>
            <a:endParaRPr lang="en-US" altLang="zh-CN" dirty="0"/>
          </a:p>
          <a:p>
            <a:pPr eaLnBrk="1" hangingPunct="1"/>
            <a:r>
              <a:rPr lang="en-US" altLang="zh-CN" dirty="0"/>
              <a:t>logcat</a:t>
            </a:r>
            <a:endParaRPr lang="en-US" altLang="zh-CN" dirty="0"/>
          </a:p>
          <a:p>
            <a:pPr eaLnBrk="1" hangingPunct="1"/>
            <a:r>
              <a:rPr lang="en-US" altLang="zh-CN" dirty="0"/>
              <a:t>cd</a:t>
            </a:r>
            <a:endParaRPr lang="en-US" altLang="zh-CN" dirty="0"/>
          </a:p>
          <a:p>
            <a:pPr eaLnBrk="1" hangingPunct="1"/>
            <a:r>
              <a:rPr lang="en-US" altLang="zh-CN" dirty="0"/>
              <a:t>adb pull &amp; adb push</a:t>
            </a:r>
            <a:endParaRPr lang="en-US" altLang="zh-CN" dirty="0"/>
          </a:p>
          <a:p>
            <a:pPr eaLnBrk="1" hangingPunct="1"/>
            <a:r>
              <a:rPr lang="en-US" altLang="zh-CN" dirty="0"/>
              <a:t>adb install </a:t>
            </a:r>
            <a:endParaRPr lang="en-US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灯片编号占位符 2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ctrTitle"/>
          </p:nvPr>
        </p:nvSpPr>
        <p:spPr>
          <a:xfrm>
            <a:off x="914400" y="2016125"/>
            <a:ext cx="10363200" cy="2138363"/>
          </a:xfrm>
        </p:spPr>
        <p:txBody>
          <a:bodyPr vert="horz" wrap="square" lIns="91440" tIns="45720" rIns="91440" bIns="45720" numCol="1" anchor="ctr" anchorCtr="false" compatLnSpc="true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865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安卓逆向工程</a:t>
            </a:r>
            <a:br>
              <a:rPr kumimoji="0" lang="zh-CN" altLang="en-US" sz="5865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5865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 Reverse Engineering</a:t>
            </a:r>
            <a:endParaRPr kumimoji="0" lang="en-US" altLang="zh-CN" sz="5865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184910" y="4941570"/>
            <a:ext cx="9857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申思维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altLang="zh-CN" dirty="0">
                <a:sym typeface="+mn-ea"/>
              </a:rPr>
              <a:t>2.3.2 Linux </a:t>
            </a:r>
            <a:r>
              <a:rPr lang="zh-CN" altLang="zh-CN" dirty="0">
                <a:sym typeface="+mn-ea"/>
              </a:rPr>
              <a:t>急速入门</a:t>
            </a:r>
            <a:endParaRPr 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cd , mkdir, </a:t>
            </a:r>
            <a:endParaRPr lang="en-US" dirty="0"/>
          </a:p>
          <a:p>
            <a:pPr eaLnBrk="1" hangingPunct="1"/>
            <a:r>
              <a:rPr lang="en-US" dirty="0"/>
              <a:t>touch , echo, cat</a:t>
            </a:r>
            <a:endParaRPr lang="en-US" dirty="0"/>
          </a:p>
          <a:p>
            <a:pPr eaLnBrk="1" hangingPunct="1"/>
            <a:r>
              <a:rPr lang="en-US" dirty="0"/>
              <a:t>su </a:t>
            </a:r>
            <a:r>
              <a:rPr lang="" altLang="en-US" dirty="0"/>
              <a:t>, whoami, ifconfig</a:t>
            </a:r>
            <a:endParaRPr lang="en-US" dirty="0"/>
          </a:p>
          <a:p>
            <a:pPr eaLnBrk="1" hangingPunct="1"/>
            <a:r>
              <a:rPr lang="en-US" dirty="0"/>
              <a:t>df </a:t>
            </a:r>
            <a:endParaRPr lang="en-US" dirty="0"/>
          </a:p>
          <a:p>
            <a:pPr eaLnBrk="1" hangingPunct="1"/>
            <a:r>
              <a:rPr lang="en-US" dirty="0"/>
              <a:t>pwd</a:t>
            </a:r>
            <a:endParaRPr lang="en-US" dirty="0"/>
          </a:p>
          <a:p>
            <a:pPr eaLnBrk="1" hangingPunct="1"/>
            <a:r>
              <a:rPr lang="en-US" dirty="0"/>
              <a:t>chmod</a:t>
            </a:r>
            <a:endParaRPr lang="en-US" dirty="0"/>
          </a:p>
          <a:p>
            <a:pPr eaLnBrk="1" hangingPunct="1"/>
            <a:r>
              <a:rPr lang="en-US" dirty="0"/>
              <a:t>head, tail</a:t>
            </a:r>
            <a:endParaRPr lang="en-US" dirty="0"/>
          </a:p>
          <a:p>
            <a:pPr eaLnBrk="1" hangingPunct="1"/>
            <a:r>
              <a:rPr lang="en-US" dirty="0"/>
              <a:t>rm</a:t>
            </a:r>
            <a:endParaRPr lang="en-US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altLang="zh-CN" dirty="0">
                <a:sym typeface="+mn-ea"/>
              </a:rPr>
              <a:t>2.3.3 </a:t>
            </a:r>
            <a:r>
              <a:rPr lang="zh-CN" altLang="zh-CN" dirty="0">
                <a:sym typeface="+mn-ea"/>
              </a:rPr>
              <a:t>虚拟机与实体机</a:t>
            </a:r>
            <a:endParaRPr 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zh-CN" altLang="zh-CN" dirty="0"/>
              <a:t>虚拟机的代表：</a:t>
            </a:r>
            <a:endParaRPr lang="zh-CN" altLang="zh-CN" dirty="0"/>
          </a:p>
          <a:p>
            <a:pPr lvl="1" eaLnBrk="1" hangingPunct="1"/>
            <a:r>
              <a:rPr lang="en-US" altLang="zh-CN" dirty="0"/>
              <a:t>android studio</a:t>
            </a:r>
            <a:r>
              <a:rPr lang="zh-CN" altLang="zh-CN" dirty="0"/>
              <a:t>自带</a:t>
            </a:r>
            <a:r>
              <a:rPr lang="en-US" altLang="zh-CN" dirty="0"/>
              <a:t>(</a:t>
            </a:r>
            <a:r>
              <a:rPr lang="zh-CN" altLang="zh-CN" dirty="0"/>
              <a:t>速度最慢，卡顿</a:t>
            </a:r>
            <a:r>
              <a:rPr lang="en-US" altLang="zh-CN" dirty="0"/>
              <a:t>)</a:t>
            </a:r>
            <a:endParaRPr lang="zh-CN" altLang="zh-CN" dirty="0"/>
          </a:p>
          <a:p>
            <a:pPr lvl="1" eaLnBrk="1" hangingPunct="1"/>
            <a:r>
              <a:rPr lang="en-US" altLang="zh-CN" dirty="0"/>
              <a:t>genymotion (</a:t>
            </a:r>
            <a:r>
              <a:rPr lang="zh-CN" altLang="zh-CN" dirty="0"/>
              <a:t>速度快，稳定，兼容性一般，例如需要</a:t>
            </a:r>
            <a:r>
              <a:rPr lang="en-US" altLang="zh-CN" dirty="0"/>
              <a:t>virtualbox)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雷电模拟器等</a:t>
            </a:r>
            <a:r>
              <a:rPr lang="en-US" altLang="zh-CN" dirty="0"/>
              <a:t> (</a:t>
            </a:r>
            <a:r>
              <a:rPr lang="zh-CN" altLang="zh-CN" dirty="0"/>
              <a:t>快，稳定，但是版本低</a:t>
            </a:r>
            <a:r>
              <a:rPr lang="en-US" altLang="zh-CN" dirty="0"/>
              <a:t>, v7.x)</a:t>
            </a:r>
            <a:endParaRPr lang="en-US" altLang="zh-CN" dirty="0"/>
          </a:p>
          <a:p>
            <a:pPr lvl="0" eaLnBrk="1" hangingPunct="1"/>
            <a:r>
              <a:rPr lang="zh-CN" altLang="zh-CN" dirty="0"/>
              <a:t>实体机：速度最快，最稳定，推荐！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华为，小米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国外的：</a:t>
            </a:r>
            <a:r>
              <a:rPr lang="en-US" altLang="zh-CN" dirty="0"/>
              <a:t>google</a:t>
            </a:r>
            <a:r>
              <a:rPr lang="zh-CN" altLang="zh-CN" dirty="0"/>
              <a:t>机，一般没必要（连不上</a:t>
            </a:r>
            <a:r>
              <a:rPr lang="en-US" altLang="zh-CN" dirty="0"/>
              <a:t>google </a:t>
            </a:r>
            <a:r>
              <a:rPr lang="zh-CN" altLang="zh-CN" dirty="0"/>
              <a:t>商店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优势：微信等风控高的，都需要实体机。</a:t>
            </a:r>
            <a:endParaRPr lang="zh-CN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2.4 </a:t>
            </a:r>
            <a:r>
              <a:rPr lang="zh-CN" dirty="0"/>
              <a:t>普通发布与加固发布</a:t>
            </a:r>
            <a:endParaRPr 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altLang="en-US" dirty="0"/>
              <a:t>2.4.1 </a:t>
            </a:r>
            <a:r>
              <a:rPr lang="zh-CN" altLang="en-US" dirty="0"/>
              <a:t>普通发布的过程</a:t>
            </a:r>
            <a:endParaRPr lang="en-US" dirty="0"/>
          </a:p>
          <a:p>
            <a:pPr eaLnBrk="1" hangingPunct="1"/>
            <a:r>
              <a:rPr lang="en-US" dirty="0"/>
              <a:t>2.4.</a:t>
            </a:r>
            <a:r>
              <a:rPr lang="en-US" altLang="en-US" dirty="0"/>
              <a:t>2</a:t>
            </a:r>
            <a:r>
              <a:rPr lang="en-US" dirty="0"/>
              <a:t> </a:t>
            </a:r>
            <a:r>
              <a:rPr dirty="0"/>
              <a:t>为什么要加固</a:t>
            </a:r>
            <a:endParaRPr dirty="0"/>
          </a:p>
          <a:p>
            <a:pPr eaLnBrk="1" hangingPunct="1"/>
            <a:r>
              <a:rPr lang="en-US" dirty="0"/>
              <a:t>2.4.</a:t>
            </a:r>
            <a:r>
              <a:rPr lang="en-US" altLang="en-US" dirty="0"/>
              <a:t>3</a:t>
            </a:r>
            <a:r>
              <a:rPr lang="en-US" dirty="0"/>
              <a:t> </a:t>
            </a:r>
            <a:r>
              <a:rPr dirty="0"/>
              <a:t>加固的多种阶段的演进与概述</a:t>
            </a:r>
            <a:endParaRPr dirty="0"/>
          </a:p>
          <a:p>
            <a:pPr eaLnBrk="1" hangingPunct="1"/>
            <a:r>
              <a:rPr lang="en-US" dirty="0"/>
              <a:t>2.4.</a:t>
            </a:r>
            <a:r>
              <a:rPr lang="en-US" altLang="en-US" dirty="0"/>
              <a:t>4</a:t>
            </a:r>
            <a:r>
              <a:rPr lang="en-US" dirty="0"/>
              <a:t> </a:t>
            </a:r>
            <a:r>
              <a:rPr lang="zh-CN" dirty="0"/>
              <a:t>加固</a:t>
            </a:r>
            <a:r>
              <a:rPr dirty="0"/>
              <a:t>方案概述 </a:t>
            </a:r>
            <a:endParaRPr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>
                <a:sym typeface="+mn-ea"/>
              </a:rPr>
              <a:t>2.4.1 </a:t>
            </a:r>
            <a:r>
              <a:rPr lang="zh-CN" dirty="0">
                <a:sym typeface="+mn-ea"/>
              </a:rPr>
              <a:t>普通发布的过程</a:t>
            </a:r>
            <a:endParaRPr lang="zh-CN" dirty="0">
              <a:sym typeface="+mn-ea"/>
            </a:endParaRPr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android studio </a:t>
            </a:r>
            <a:r>
              <a:rPr lang="zh-CN" altLang="en-US" dirty="0"/>
              <a:t>下的演示</a:t>
            </a:r>
            <a:endParaRPr lang="zh-CN" altLang="en-US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>
                <a:sym typeface="+mn-ea"/>
              </a:rPr>
              <a:t>2.4.</a:t>
            </a:r>
            <a:r>
              <a:rPr lang="en-US" altLang="en-US" dirty="0">
                <a:sym typeface="+mn-ea"/>
              </a:rPr>
              <a:t>2</a:t>
            </a:r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为什么要加密加固</a:t>
            </a:r>
            <a:r>
              <a:rPr lang="en-US" dirty="0">
                <a:sym typeface="+mn-ea"/>
              </a:rPr>
              <a:t>?</a:t>
            </a:r>
            <a:endParaRPr lang="en-US" dirty="0">
              <a:sym typeface="+mn-ea"/>
            </a:endParaRPr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zh-CN" dirty="0"/>
              <a:t>不加固，代码就是在裸奔</a:t>
            </a:r>
            <a:endParaRPr lang="zh-CN" dirty="0"/>
          </a:p>
          <a:p>
            <a:pPr eaLnBrk="1" hangingPunct="1"/>
            <a:r>
              <a:rPr lang="en-US" altLang="zh-CN" dirty="0"/>
              <a:t>API</a:t>
            </a:r>
            <a:r>
              <a:rPr lang="zh-CN" altLang="en-US" dirty="0"/>
              <a:t>暴露</a:t>
            </a:r>
            <a:endParaRPr lang="zh-CN" altLang="en-US" dirty="0"/>
          </a:p>
          <a:p>
            <a:pPr eaLnBrk="1" hangingPunct="1"/>
            <a:r>
              <a:rPr lang="zh-CN" altLang="en-US" dirty="0"/>
              <a:t>容易被人重新打包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加入病毒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加入诈骗代码</a:t>
            </a:r>
            <a:endParaRPr lang="zh-CN" altLang="en-US" dirty="0"/>
          </a:p>
          <a:p>
            <a:pPr eaLnBrk="1" hangingPunct="1"/>
            <a:r>
              <a:rPr lang="zh-CN" altLang="en-US" dirty="0"/>
              <a:t>资源暴露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使用的各种第三方服务的</a:t>
            </a:r>
            <a:r>
              <a:rPr lang="en-US" altLang="zh-CN" dirty="0"/>
              <a:t>key	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短信，</a:t>
            </a:r>
            <a:r>
              <a:rPr lang="en-US" altLang="zh-CN" dirty="0"/>
              <a:t>faceid, CDN</a:t>
            </a:r>
            <a:r>
              <a:rPr lang="zh-CN" altLang="zh-CN" dirty="0"/>
              <a:t>，</a:t>
            </a:r>
            <a:r>
              <a:rPr lang="en-US" altLang="zh-CN" dirty="0"/>
              <a:t>push</a:t>
            </a:r>
            <a:r>
              <a:rPr lang="zh-CN" altLang="zh-CN" dirty="0"/>
              <a:t>，友盟等</a:t>
            </a:r>
            <a:endParaRPr lang="zh-CN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>
                <a:sym typeface="+mn-ea"/>
              </a:rPr>
              <a:t>2.4.</a:t>
            </a:r>
            <a:r>
              <a:rPr lang="en-US" altLang="en-US" dirty="0">
                <a:sym typeface="+mn-ea"/>
              </a:rPr>
              <a:t>3</a:t>
            </a:r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加密加固的多种阶段的演进与概述</a:t>
            </a:r>
            <a:endParaRPr 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endParaRPr lang="en-US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-317" y="1268669"/>
            <a:ext cx="12192000" cy="472325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endParaRPr 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endParaRPr lang="en-US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7732" y="44450"/>
            <a:ext cx="8366546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>
                <a:sym typeface="+mn-ea"/>
              </a:rPr>
              <a:t>2.4.</a:t>
            </a:r>
            <a:r>
              <a:rPr lang="en-US" altLang="en-US" dirty="0">
                <a:sym typeface="+mn-ea"/>
              </a:rPr>
              <a:t>4</a:t>
            </a:r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加密方案</a:t>
            </a:r>
            <a:endParaRPr 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内容占位符 1"/>
          <p:cNvGraphicFramePr/>
          <p:nvPr>
            <p:ph idx="1"/>
            <p:custDataLst>
              <p:tags r:id="rId2"/>
            </p:custDataLst>
          </p:nvPr>
        </p:nvGraphicFramePr>
        <p:xfrm>
          <a:off x="609600" y="1600200"/>
          <a:ext cx="10972800" cy="1905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加固方案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特点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360</a:t>
                      </a:r>
                      <a:r>
                        <a:rPr lang="zh-CN" altLang="zh-CN"/>
                        <a:t>加固保</a:t>
                      </a:r>
                      <a:endParaRPr lang="zh-CN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http://jiagu.360.cn/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免费，上手快，只能在</a:t>
                      </a:r>
                      <a:r>
                        <a:rPr lang="en-US" altLang="zh-CN"/>
                        <a:t>windows</a:t>
                      </a:r>
                      <a:r>
                        <a:rPr lang="zh-CN" altLang="en-US"/>
                        <a:t>操作。</a:t>
                      </a:r>
                      <a:r>
                        <a:rPr lang="en-US" altLang="zh-CN"/>
                        <a:t>QQ</a:t>
                      </a:r>
                      <a:r>
                        <a:rPr lang="zh-CN" altLang="en-US"/>
                        <a:t>群沟通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腾讯乐固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http://legu.qcloud.com/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免费，上手快，只能在</a:t>
                      </a:r>
                      <a:r>
                        <a:rPr lang="en-US" altLang="zh-CN" sz="1800">
                          <a:sym typeface="+mn-ea"/>
                        </a:rPr>
                        <a:t>windows</a:t>
                      </a:r>
                      <a:r>
                        <a:rPr lang="zh-CN" altLang="en-US" sz="1800">
                          <a:sym typeface="+mn-ea"/>
                        </a:rPr>
                        <a:t>操作。</a:t>
                      </a:r>
                      <a:r>
                        <a:rPr lang="en-US" altLang="zh-CN" sz="1800">
                          <a:sym typeface="+mn-ea"/>
                        </a:rPr>
                        <a:t>QQ</a:t>
                      </a:r>
                      <a:r>
                        <a:rPr lang="zh-CN" altLang="en-US" sz="1800">
                          <a:sym typeface="+mn-ea"/>
                        </a:rPr>
                        <a:t>群沟通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爱加密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http://ijiami.cn/AppProtect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专门做安全的公司，很强大，收费。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阿里聚安全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http://jaq.alibaba.com/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已经于</a:t>
                      </a:r>
                      <a:r>
                        <a:rPr lang="en-US" altLang="zh-CN"/>
                        <a:t>2018</a:t>
                      </a:r>
                      <a:r>
                        <a:rPr lang="zh-CN" altLang="zh-CN"/>
                        <a:t>年</a:t>
                      </a:r>
                      <a:r>
                        <a:rPr lang="zh-CN" altLang="en-US"/>
                        <a:t>关闭</a:t>
                      </a:r>
                      <a:r>
                        <a:rPr lang="en-US" altLang="zh-CN"/>
                        <a:t>. </a:t>
                      </a:r>
                      <a:r>
                        <a:rPr lang="zh-CN" altLang="zh-CN"/>
                        <a:t>由于阿里业务调整的原因。</a:t>
                      </a:r>
                      <a:endParaRPr lang="zh-CN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dirty="0">
                <a:sym typeface="+mn-ea"/>
              </a:rPr>
              <a:t>加密方案</a:t>
            </a:r>
            <a:r>
              <a:rPr lang="zh-CN" dirty="0">
                <a:sym typeface="+mn-ea"/>
              </a:rPr>
              <a:t>的对应破解资源</a:t>
            </a:r>
            <a:endParaRPr lang="zh-CN" dirty="0">
              <a:sym typeface="+mn-ea"/>
            </a:endParaRPr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腾讯乐固破解：http://bbs.pediy.com/thread-210532.htm</a:t>
            </a:r>
            <a:endParaRPr lang="en-US" dirty="0"/>
          </a:p>
          <a:p>
            <a:pPr eaLnBrk="1" hangingPunct="1"/>
            <a:r>
              <a:rPr lang="en-US" dirty="0"/>
              <a:t>360和腾讯乐固的开源的双破方案：https://github.com/spriteviki/Dex2oatHunter</a:t>
            </a:r>
            <a:endParaRPr lang="en-US" dirty="0"/>
          </a:p>
          <a:p>
            <a:pPr eaLnBrk="1" hangingPunct="1"/>
            <a:r>
              <a:rPr lang="en-US" dirty="0"/>
              <a:t>百度破解：http://bbs.pediy.com/thread-211162.htm</a:t>
            </a:r>
            <a:endParaRPr lang="en-US" dirty="0"/>
          </a:p>
          <a:p>
            <a:pPr eaLnBrk="1" hangingPunct="1"/>
            <a:r>
              <a:rPr lang="en-US" dirty="0"/>
              <a:t>阿里加固破解：http://bbs.pediy.com/thread-210880.htm</a:t>
            </a:r>
            <a:endParaRPr lang="en-US" dirty="0"/>
          </a:p>
          <a:p>
            <a:pPr eaLnBrk="1" hangingPunct="1"/>
            <a:r>
              <a:rPr lang="en-US" dirty="0"/>
              <a:t>爱加密破解：http://blog.csdn.net/jiangwei0910410003/article/details/51620236</a:t>
            </a:r>
            <a:endParaRPr lang="en-US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3. </a:t>
            </a:r>
            <a:r>
              <a:rPr lang="zh-CN" dirty="0"/>
              <a:t>安卓逆向</a:t>
            </a:r>
            <a:r>
              <a:rPr lang="en-US" altLang="zh-CN" dirty="0"/>
              <a:t>(</a:t>
            </a:r>
            <a:r>
              <a:rPr lang="zh-CN" altLang="zh-CN" dirty="0"/>
              <a:t>反编译</a:t>
            </a:r>
            <a:r>
              <a:rPr lang="en-US" altLang="zh-CN" dirty="0"/>
              <a:t>)</a:t>
            </a:r>
            <a:r>
              <a:rPr lang="zh-CN" dirty="0"/>
              <a:t>基础</a:t>
            </a:r>
            <a:endParaRPr 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3.1 </a:t>
            </a:r>
            <a:r>
              <a:rPr lang="zh-CN" dirty="0"/>
              <a:t>反编译路径</a:t>
            </a:r>
            <a:endParaRPr lang="zh-CN" dirty="0"/>
          </a:p>
          <a:p>
            <a:pPr eaLnBrk="1" hangingPunct="1"/>
            <a:r>
              <a:rPr lang="en-US" altLang="zh-CN" dirty="0"/>
              <a:t>3.2 </a:t>
            </a:r>
            <a:r>
              <a:rPr lang="zh-CN" altLang="zh-CN" dirty="0"/>
              <a:t>基本的反编译方法</a:t>
            </a:r>
            <a:endParaRPr lang="zh-CN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true"/>
          </p:cNvSpPr>
          <p:nvPr>
            <p:ph type="ctrTitle"/>
          </p:nvPr>
        </p:nvSpPr>
        <p:spPr>
          <a:xfrm>
            <a:off x="981075" y="2735263"/>
            <a:ext cx="10363200" cy="1960563"/>
          </a:xfrm>
        </p:spPr>
        <p:txBody>
          <a:bodyPr vert="horz" wrap="square" lIns="91440" tIns="45720" rIns="91440" bIns="45720" numCol="1" anchor="ctr" anchorCtr="false" compatLnSpc="tru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1. </a:t>
            </a:r>
            <a:r>
              <a:rPr kumimoji="0" lang="zh-CN" altLang="en-US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安卓逆向概述</a:t>
            </a:r>
            <a:br>
              <a:rPr kumimoji="0" lang="zh-CN" altLang="en-US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r>
              <a:rPr kumimoji="0" lang="en-US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2. </a:t>
            </a:r>
            <a:r>
              <a:rPr kumimoji="0" lang="zh-CN" altLang="en-US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安卓正向基础与快速入门</a:t>
            </a:r>
            <a:br>
              <a:rPr kumimoji="0" lang="zh-CN" altLang="en-US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r>
              <a:rPr kumimoji="0" lang="en-US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3. </a:t>
            </a:r>
            <a:r>
              <a:rPr kumimoji="0" lang="zh-CN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安卓逆向基础</a:t>
            </a:r>
            <a:br>
              <a:rPr kumimoji="0" lang="zh-CN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r>
              <a:rPr kumimoji="0" lang="en-US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4. </a:t>
            </a:r>
            <a:r>
              <a:rPr kumimoji="0" lang="zh-CN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安卓抓包与高级</a:t>
            </a:r>
            <a:r>
              <a:rPr kumimoji="0" lang="en-US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hack</a:t>
            </a:r>
            <a:r>
              <a:rPr kumimoji="0" lang="zh-CN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方法</a:t>
            </a:r>
            <a:endParaRPr kumimoji="0" lang="zh-CN" altLang="zh-CN" sz="5865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147" name="灯片编号占位符 2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>
                <a:sym typeface="+mn-ea"/>
              </a:rPr>
              <a:t>3.1 </a:t>
            </a:r>
            <a:r>
              <a:rPr lang="zh-CN" dirty="0">
                <a:sym typeface="+mn-ea"/>
              </a:rPr>
              <a:t>反编译路径</a:t>
            </a:r>
            <a:endParaRPr 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zh-CN" dirty="0"/>
              <a:t>	反编译路径1：apk -&gt; smali </a:t>
            </a:r>
            <a:r>
              <a:rPr lang="en-US" altLang="zh-CN" dirty="0"/>
              <a:t> </a:t>
            </a:r>
            <a:r>
              <a:rPr lang="en-US" altLang="en-US" dirty="0"/>
              <a:t>(</a:t>
            </a:r>
            <a:r>
              <a:rPr lang="zh-CN" altLang="en-US" dirty="0"/>
              <a:t>用于重新打包</a:t>
            </a:r>
            <a:r>
              <a:rPr lang="en-US" altLang="zh-CN" dirty="0"/>
              <a:t>)</a:t>
            </a:r>
            <a:endParaRPr lang="zh-CN" dirty="0"/>
          </a:p>
          <a:p>
            <a:pPr eaLnBrk="1" hangingPunct="1"/>
            <a:r>
              <a:rPr lang="zh-CN" dirty="0"/>
              <a:t>	反编译路径2</a:t>
            </a:r>
            <a:r>
              <a:rPr lang="en-US" altLang="zh-CN" dirty="0"/>
              <a:t>.1</a:t>
            </a:r>
            <a:r>
              <a:rPr lang="zh-CN" dirty="0"/>
              <a:t>：apk -&gt; dex -&gt; jar -&gt; java</a:t>
            </a:r>
            <a:endParaRPr lang="zh-CN" dirty="0"/>
          </a:p>
          <a:p>
            <a:pPr eaLnBrk="1" hangingPunct="1"/>
            <a:r>
              <a:rPr lang="zh-CN" dirty="0"/>
              <a:t>	反编译路径</a:t>
            </a:r>
            <a:r>
              <a:rPr lang="en-US" altLang="zh-CN" dirty="0"/>
              <a:t>2.2</a:t>
            </a:r>
            <a:r>
              <a:rPr lang="zh-CN" dirty="0"/>
              <a:t>：apk -&gt; frida -&gt; dex -&gt; jar -&gt; java </a:t>
            </a:r>
            <a:endParaRPr lang="zh-CN" dirty="0"/>
          </a:p>
          <a:p>
            <a:pPr eaLnBrk="1" hangingPunct="1"/>
            <a:r>
              <a:rPr lang="zh-CN" dirty="0"/>
              <a:t>	反编译路径</a:t>
            </a:r>
            <a:r>
              <a:rPr lang="en-US" altLang="zh-CN" dirty="0"/>
              <a:t>2.3</a:t>
            </a:r>
            <a:r>
              <a:rPr lang="zh-CN" dirty="0"/>
              <a:t>：apk -&gt; java (jadx)</a:t>
            </a:r>
            <a:endParaRPr 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altLang="zh-CN" dirty="0">
                <a:sym typeface="+mn-ea"/>
              </a:rPr>
              <a:t>3.2 </a:t>
            </a:r>
            <a:r>
              <a:rPr lang="zh-CN" altLang="zh-CN" dirty="0">
                <a:sym typeface="+mn-ea"/>
              </a:rPr>
              <a:t>基本的反编译方法</a:t>
            </a:r>
            <a:endParaRPr 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zh-CN" altLang="en-US" dirty="0"/>
              <a:t>见演示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1. zip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2. apktool</a:t>
            </a:r>
            <a:endParaRPr lang="en-US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4. </a:t>
            </a:r>
            <a:r>
              <a:rPr altLang="zh-CN" dirty="0"/>
              <a:t>安卓抓包与高级hack方法</a:t>
            </a:r>
            <a:endParaRPr alt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4.</a:t>
            </a:r>
            <a:r>
              <a:rPr dirty="0"/>
              <a:t>1 burp suite抓包工具基本使用</a:t>
            </a:r>
            <a:endParaRPr dirty="0"/>
          </a:p>
          <a:p>
            <a:pPr eaLnBrk="1" hangingPunct="1"/>
            <a:r>
              <a:rPr lang="en-US" dirty="0"/>
              <a:t>4. </a:t>
            </a:r>
            <a:r>
              <a:rPr dirty="0"/>
              <a:t>2 抓包https协议的内容</a:t>
            </a:r>
            <a:endParaRPr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>
                <a:sym typeface="+mn-ea"/>
              </a:rPr>
              <a:t>4.</a:t>
            </a:r>
            <a:r>
              <a:rPr dirty="0">
                <a:sym typeface="+mn-ea"/>
              </a:rPr>
              <a:t>1 burp suite抓包工具基本使用</a:t>
            </a:r>
            <a:endParaRPr alt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1. </a:t>
            </a:r>
            <a:r>
              <a:rPr lang="zh-CN" altLang="en-US" dirty="0"/>
              <a:t>概述</a:t>
            </a:r>
            <a:endParaRPr lang="zh-CN" altLang="en-US" dirty="0"/>
          </a:p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下载与安装</a:t>
            </a:r>
            <a:r>
              <a:rPr lang="en-US" altLang="zh-CN" dirty="0"/>
              <a:t>(jdk 14+36 , burp suite pro, jdk8</a:t>
            </a:r>
            <a:r>
              <a:rPr lang="zh-CN" altLang="en-US" dirty="0"/>
              <a:t>太低</a:t>
            </a:r>
            <a:r>
              <a:rPr lang="en-US" altLang="zh-CN" dirty="0"/>
              <a:t>,</a:t>
            </a:r>
            <a:r>
              <a:rPr lang="en-US" altLang="en-US" dirty="0"/>
              <a:t>jdk17</a:t>
            </a:r>
            <a:r>
              <a:rPr lang="zh-CN" altLang="en-US" dirty="0"/>
              <a:t>太高</a:t>
            </a:r>
            <a:r>
              <a:rPr lang="en-US" altLang="zh-CN" dirty="0"/>
              <a:t>)</a:t>
            </a:r>
            <a:endParaRPr lang="zh-CN" altLang="en-US" dirty="0"/>
          </a:p>
          <a:p>
            <a:pPr eaLnBrk="1" hangingPunct="1"/>
            <a:r>
              <a:rPr lang="en-US" altLang="zh-CN" dirty="0"/>
              <a:t>3. </a:t>
            </a:r>
            <a:r>
              <a:rPr lang="zh-CN" altLang="zh-CN" dirty="0"/>
              <a:t>基本用法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基本配置</a:t>
            </a:r>
            <a:r>
              <a:rPr lang="en-US" altLang="zh-CN" dirty="0"/>
              <a:t>:</a:t>
            </a:r>
            <a:r>
              <a:rPr lang="zh-CN" altLang="zh-CN" dirty="0"/>
              <a:t>中文、</a:t>
            </a:r>
            <a:r>
              <a:rPr lang="en-US" altLang="zh-CN" dirty="0"/>
              <a:t>json</a:t>
            </a:r>
            <a:r>
              <a:rPr lang="zh-CN" altLang="zh-CN" dirty="0"/>
              <a:t>插件、</a:t>
            </a:r>
            <a:r>
              <a:rPr lang="en-US" altLang="zh-CN" dirty="0"/>
              <a:t>python</a:t>
            </a:r>
            <a:r>
              <a:rPr lang="zh-CN" altLang="zh-CN" dirty="0"/>
              <a:t>支持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对</a:t>
            </a:r>
            <a:r>
              <a:rPr lang="en-US" altLang="zh-CN" dirty="0"/>
              <a:t>web/http</a:t>
            </a:r>
            <a:r>
              <a:rPr lang="zh-CN" altLang="zh-CN" dirty="0"/>
              <a:t>进行抓包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对</a:t>
            </a:r>
            <a:r>
              <a:rPr lang="en-US" altLang="zh-CN" dirty="0"/>
              <a:t>websocket</a:t>
            </a:r>
            <a:r>
              <a:rPr lang="zh-CN" altLang="zh-CN" dirty="0"/>
              <a:t>进行抓包</a:t>
            </a:r>
            <a:endParaRPr lang="zh-CN" altLang="zh-CN" dirty="0"/>
          </a:p>
          <a:p>
            <a:pPr lvl="1" eaLnBrk="1" hangingPunct="1"/>
            <a:r>
              <a:rPr lang="en-US" altLang="zh-CN" dirty="0"/>
              <a:t>repeater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4.2 抓包https协议的内容</a:t>
            </a:r>
            <a:endParaRPr lang="en-US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1. </a:t>
            </a:r>
            <a:r>
              <a:rPr dirty="0"/>
              <a:t>burp suite的基本用法</a:t>
            </a:r>
            <a:r>
              <a:rPr lang="en-US" dirty="0"/>
              <a:t>(http</a:t>
            </a:r>
            <a:r>
              <a:rPr lang="en-US" altLang="zh-CN" dirty="0"/>
              <a:t>)</a:t>
            </a:r>
            <a:endParaRPr dirty="0"/>
          </a:p>
          <a:p>
            <a:pPr eaLnBrk="1" hangingPunct="1"/>
            <a:r>
              <a:rPr lang="en-US" dirty="0"/>
              <a:t>2. </a:t>
            </a:r>
            <a:r>
              <a:rPr dirty="0"/>
              <a:t>burp suite证书</a:t>
            </a:r>
            <a:endParaRPr dirty="0"/>
          </a:p>
          <a:p>
            <a:pPr eaLnBrk="1" hangingPunct="1"/>
            <a:r>
              <a:rPr lang="en-US" dirty="0"/>
              <a:t>3. </a:t>
            </a:r>
            <a:r>
              <a:rPr dirty="0"/>
              <a:t>安卓设备</a:t>
            </a:r>
            <a:r>
              <a:rPr lang="zh-CN" dirty="0"/>
              <a:t>绕过</a:t>
            </a:r>
            <a:r>
              <a:rPr dirty="0"/>
              <a:t>ssl的验证。</a:t>
            </a:r>
            <a:endParaRPr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dirty="0">
                <a:sym typeface="+mn-ea"/>
              </a:rPr>
              <a:t>安卓设备</a:t>
            </a:r>
            <a:r>
              <a:rPr lang="zh-CN" dirty="0">
                <a:sym typeface="+mn-ea"/>
              </a:rPr>
              <a:t>添加</a:t>
            </a:r>
            <a:r>
              <a:rPr lang="en-US" altLang="zh-CN" dirty="0">
                <a:sym typeface="+mn-ea"/>
              </a:rPr>
              <a:t>burpsuite</a:t>
            </a:r>
            <a:r>
              <a:rPr lang="zh-CN" altLang="en-US" dirty="0">
                <a:sym typeface="+mn-ea"/>
              </a:rPr>
              <a:t>证书</a:t>
            </a:r>
            <a:endParaRPr lang="zh-CN" altLang="en-US" dirty="0">
              <a:sym typeface="+mn-ea"/>
            </a:endParaRPr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>
          <a:xfrm>
            <a:off x="121920" y="1196975"/>
            <a:ext cx="11651615" cy="5204460"/>
          </a:xfrm>
        </p:spPr>
        <p:txBody>
          <a:bodyPr vert="horz" wrap="square" lIns="91440" tIns="45720" rIns="91440" bIns="45720" anchor="t" anchorCtr="false"/>
          <a:p>
            <a:pPr eaLnBrk="1" hangingPunct="1"/>
            <a:r>
              <a:rPr lang="en-US" sz="3200" dirty="0">
                <a:sym typeface="+mn-ea"/>
              </a:rPr>
              <a:t>android &lt;= 6 : </a:t>
            </a:r>
            <a:endParaRPr lang="en-US" sz="3200" dirty="0"/>
          </a:p>
          <a:p>
            <a:pPr lvl="1" eaLnBrk="1" hangingPunct="1"/>
            <a:r>
              <a:rPr lang="zh-CN" altLang="en-US" sz="3200" dirty="0">
                <a:sym typeface="+mn-ea"/>
              </a:rPr>
              <a:t>下载</a:t>
            </a:r>
            <a:r>
              <a:rPr lang="en-US" altLang="zh-CN" sz="3200" dirty="0">
                <a:sym typeface="+mn-ea"/>
              </a:rPr>
              <a:t>burp suite</a:t>
            </a:r>
            <a:r>
              <a:rPr lang="zh-CN" altLang="en-US" sz="3200" dirty="0">
                <a:sym typeface="+mn-ea"/>
              </a:rPr>
              <a:t>证书</a:t>
            </a:r>
            <a:r>
              <a:rPr lang="en-US" altLang="zh-CN" sz="3200" dirty="0">
                <a:sym typeface="+mn-ea"/>
              </a:rPr>
              <a:t>,</a:t>
            </a:r>
            <a:endParaRPr lang="en-US" altLang="zh-CN" sz="3200" dirty="0"/>
          </a:p>
          <a:p>
            <a:pPr lvl="1" eaLnBrk="1" hangingPunct="1"/>
            <a:r>
              <a:rPr lang="zh-CN" altLang="en-US" sz="3200" dirty="0">
                <a:sym typeface="+mn-ea"/>
              </a:rPr>
              <a:t>设置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en-US" sz="3200" dirty="0">
                <a:sym typeface="+mn-ea"/>
              </a:rPr>
              <a:t>-&gt; </a:t>
            </a:r>
            <a:r>
              <a:rPr lang="zh-CN" altLang="en-US" sz="3200" dirty="0">
                <a:sym typeface="+mn-ea"/>
              </a:rPr>
              <a:t>系统安全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en-US" sz="3200" dirty="0">
                <a:sym typeface="+mn-ea"/>
              </a:rPr>
              <a:t>-&gt; </a:t>
            </a:r>
            <a:r>
              <a:rPr lang="zh-CN" altLang="en-US" sz="3200" dirty="0">
                <a:sym typeface="+mn-ea"/>
              </a:rPr>
              <a:t>凭据</a:t>
            </a:r>
            <a:r>
              <a:rPr lang="en-US" altLang="zh-CN" sz="3200" dirty="0">
                <a:sym typeface="+mn-ea"/>
              </a:rPr>
              <a:t> -&gt; </a:t>
            </a:r>
            <a:r>
              <a:rPr lang="zh-CN" altLang="en-US" sz="3200" dirty="0">
                <a:sym typeface="+mn-ea"/>
              </a:rPr>
              <a:t>导入即可</a:t>
            </a:r>
            <a:endParaRPr lang="zh-CN" altLang="en-US" sz="3200" dirty="0"/>
          </a:p>
          <a:p>
            <a:pPr lvl="0" eaLnBrk="1" hangingPunct="1"/>
            <a:r>
              <a:rPr lang="en-US" altLang="zh-CN" sz="3200" dirty="0">
                <a:sym typeface="+mn-ea"/>
              </a:rPr>
              <a:t>android</a:t>
            </a:r>
            <a:r>
              <a:rPr lang="en-US" altLang="en-US" sz="3200" dirty="0">
                <a:sym typeface="+mn-ea"/>
              </a:rPr>
              <a:t> &gt;=7: </a:t>
            </a:r>
            <a:endParaRPr lang="en-US" altLang="en-US" sz="3200" dirty="0"/>
          </a:p>
          <a:p>
            <a:pPr lvl="1" eaLnBrk="1" hangingPunct="1"/>
            <a:r>
              <a:rPr lang="zh-CN" altLang="en-US" sz="3200" dirty="0">
                <a:sym typeface="+mn-ea"/>
              </a:rPr>
              <a:t>系统不信任用户导入的证书了</a:t>
            </a:r>
            <a:endParaRPr lang="zh-CN" altLang="en-US" sz="3200" dirty="0"/>
          </a:p>
          <a:p>
            <a:pPr lvl="1" eaLnBrk="1" hangingPunct="1"/>
            <a:r>
              <a:rPr lang="zh-CN" altLang="en-US" sz="3200" dirty="0">
                <a:sym typeface="+mn-ea"/>
              </a:rPr>
              <a:t>所以</a:t>
            </a:r>
            <a:r>
              <a:rPr lang="en-US" altLang="zh-CN" sz="3200" dirty="0">
                <a:sym typeface="+mn-ea"/>
              </a:rPr>
              <a:t>:</a:t>
            </a:r>
            <a:r>
              <a:rPr lang="en-US" altLang="en-US" sz="3200" dirty="0">
                <a:sym typeface="+mn-ea"/>
              </a:rPr>
              <a:t> magisk -&gt; always trust user certificates</a:t>
            </a:r>
            <a:endParaRPr lang="en-US" altLang="en-US" sz="3200" dirty="0"/>
          </a:p>
          <a:p>
            <a:pPr lvl="1" eaLnBrk="1" hangingPunct="1"/>
            <a:r>
              <a:rPr lang="zh-CN" altLang="en-US" sz="3200" dirty="0">
                <a:sym typeface="+mn-ea"/>
              </a:rPr>
              <a:t>下载</a:t>
            </a:r>
            <a:r>
              <a:rPr lang="en-US" altLang="zh-CN" sz="3200" dirty="0">
                <a:sym typeface="+mn-ea"/>
              </a:rPr>
              <a:t>burp suite</a:t>
            </a:r>
            <a:r>
              <a:rPr lang="zh-CN" altLang="en-US" sz="3200" dirty="0">
                <a:sym typeface="+mn-ea"/>
              </a:rPr>
              <a:t>证书</a:t>
            </a:r>
            <a:r>
              <a:rPr lang="en-US" altLang="zh-CN" sz="3200" dirty="0">
                <a:sym typeface="+mn-ea"/>
              </a:rPr>
              <a:t>, </a:t>
            </a:r>
            <a:r>
              <a:rPr lang="zh-CN" altLang="en-US" sz="3200" dirty="0">
                <a:sym typeface="+mn-ea"/>
              </a:rPr>
              <a:t>导入</a:t>
            </a:r>
            <a:r>
              <a:rPr lang="en-US" altLang="zh-CN" sz="3200" dirty="0">
                <a:sym typeface="+mn-ea"/>
              </a:rPr>
              <a:t>. </a:t>
            </a:r>
            <a:endParaRPr lang="en-US" altLang="zh-CN" sz="3200" dirty="0">
              <a:sym typeface="+mn-ea"/>
            </a:endParaRPr>
          </a:p>
          <a:p>
            <a:pPr lvl="2" eaLnBrk="1" hangingPunct="1"/>
            <a:r>
              <a:rPr lang="zh-CN" altLang="en-US" sz="2740" dirty="0">
                <a:sym typeface="+mn-ea"/>
              </a:rPr>
              <a:t>设置</a:t>
            </a:r>
            <a:r>
              <a:rPr lang="en-US" altLang="zh-CN" sz="2740" dirty="0">
                <a:sym typeface="+mn-ea"/>
              </a:rPr>
              <a:t>-&gt; </a:t>
            </a:r>
            <a:r>
              <a:rPr lang="zh-CN" altLang="en-US" sz="2740" dirty="0">
                <a:sym typeface="+mn-ea"/>
              </a:rPr>
              <a:t>密码隐私与安全</a:t>
            </a:r>
            <a:r>
              <a:rPr lang="en-US" altLang="zh-CN" sz="2740" dirty="0">
                <a:sym typeface="+mn-ea"/>
              </a:rPr>
              <a:t> -&gt; </a:t>
            </a:r>
            <a:r>
              <a:rPr lang="zh-CN" altLang="en-US" sz="2740" dirty="0">
                <a:sym typeface="+mn-ea"/>
              </a:rPr>
              <a:t>系统安全</a:t>
            </a:r>
            <a:r>
              <a:rPr lang="en-US" altLang="zh-CN" sz="2740" dirty="0">
                <a:sym typeface="+mn-ea"/>
              </a:rPr>
              <a:t>-&gt;</a:t>
            </a:r>
            <a:r>
              <a:rPr lang="zh-CN" altLang="en-US" sz="2740" dirty="0">
                <a:sym typeface="+mn-ea"/>
              </a:rPr>
              <a:t>加密与凭据</a:t>
            </a:r>
            <a:r>
              <a:rPr lang="en-US" altLang="zh-CN" sz="2740" dirty="0">
                <a:sym typeface="+mn-ea"/>
              </a:rPr>
              <a:t>-&gt;</a:t>
            </a:r>
            <a:r>
              <a:rPr lang="zh-CN" altLang="en-US" sz="2740" dirty="0">
                <a:sym typeface="+mn-ea"/>
              </a:rPr>
              <a:t>从</a:t>
            </a:r>
            <a:r>
              <a:rPr lang="en-US" altLang="en-US" sz="2740" dirty="0">
                <a:sym typeface="+mn-ea"/>
              </a:rPr>
              <a:t>SD</a:t>
            </a:r>
            <a:r>
              <a:rPr lang="zh-CN" altLang="en-US" sz="2740" dirty="0">
                <a:sym typeface="+mn-ea"/>
              </a:rPr>
              <a:t>卡安装</a:t>
            </a:r>
            <a:endParaRPr lang="en-US" altLang="zh-CN" sz="2740" dirty="0">
              <a:sym typeface="+mn-ea"/>
            </a:endParaRPr>
          </a:p>
          <a:p>
            <a:pPr lvl="2" eaLnBrk="1" hangingPunct="1"/>
            <a:r>
              <a:rPr lang="en-US" altLang="en-US" sz="2740" dirty="0">
                <a:sym typeface="+mn-ea"/>
              </a:rPr>
              <a:t> /sdcard </a:t>
            </a:r>
            <a:r>
              <a:rPr lang="zh-CN" altLang="en-US" sz="2740" dirty="0">
                <a:sym typeface="+mn-ea"/>
              </a:rPr>
              <a:t>路径</a:t>
            </a:r>
            <a:r>
              <a:rPr lang="en-US" altLang="zh-CN" sz="2740" dirty="0">
                <a:sym typeface="+mn-ea"/>
              </a:rPr>
              <a:t>, </a:t>
            </a:r>
            <a:r>
              <a:rPr lang="zh-CN" altLang="en-US" sz="2740" dirty="0">
                <a:sym typeface="+mn-ea"/>
              </a:rPr>
              <a:t>后缀为</a:t>
            </a:r>
            <a:r>
              <a:rPr lang="en-US" altLang="zh-CN" sz="2740" dirty="0">
                <a:sym typeface="+mn-ea"/>
              </a:rPr>
              <a:t>crt </a:t>
            </a:r>
            <a:r>
              <a:rPr lang="zh-CN" altLang="en-US" sz="2740" dirty="0">
                <a:sym typeface="+mn-ea"/>
              </a:rPr>
              <a:t>文件</a:t>
            </a:r>
            <a:endParaRPr lang="en-US" altLang="zh-CN" sz="2740" dirty="0"/>
          </a:p>
          <a:p>
            <a:pPr lvl="1" eaLnBrk="1" hangingPunct="1"/>
            <a:r>
              <a:rPr lang="zh-CN" altLang="en-US" sz="3200" dirty="0">
                <a:sym typeface="+mn-ea"/>
              </a:rPr>
              <a:t>重启设备</a:t>
            </a:r>
            <a:r>
              <a:rPr lang="en-US" altLang="zh-CN" sz="3200" dirty="0">
                <a:sym typeface="+mn-ea"/>
              </a:rPr>
              <a:t>,</a:t>
            </a:r>
            <a:r>
              <a:rPr lang="zh-CN" altLang="en-US" sz="3200" dirty="0">
                <a:sym typeface="+mn-ea"/>
              </a:rPr>
              <a:t>查看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en-US" dirty="0"/>
              <a:t>  </a:t>
            </a:r>
            <a:r>
              <a:rPr lang="en-US" altLang="zh-CN" dirty="0">
                <a:sym typeface="+mn-ea"/>
              </a:rPr>
              <a:t>/system/etc/security/cacerts</a:t>
            </a:r>
            <a:r>
              <a:rPr lang="en-US" alt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是否存在该文件</a:t>
            </a:r>
            <a:endParaRPr lang="en-US" altLang="en-US" dirty="0"/>
          </a:p>
          <a:p>
            <a:pPr lvl="1" eaLnBrk="1" hangingPunct="1"/>
            <a:endParaRPr lang="en-US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4.</a:t>
            </a:r>
            <a:r>
              <a:rPr lang="en-US" altLang="en-US" dirty="0"/>
              <a:t>3</a:t>
            </a:r>
            <a:r>
              <a:rPr lang="en-US" dirty="0"/>
              <a:t> </a:t>
            </a:r>
            <a:r>
              <a:rPr lang="zh-CN" altLang="en-US" dirty="0"/>
              <a:t>对安卓设备进行抓包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1. </a:t>
            </a:r>
            <a:r>
              <a:rPr lang="zh-CN" altLang="en-US" dirty="0"/>
              <a:t>同一局域网</a:t>
            </a:r>
            <a:endParaRPr lang="zh-CN" altLang="en-US" dirty="0"/>
          </a:p>
          <a:p>
            <a:pPr eaLnBrk="1" hangingPunct="1"/>
            <a:r>
              <a:rPr lang="en-US" altLang="zh-CN" dirty="0"/>
              <a:t>2. PC</a:t>
            </a:r>
            <a:r>
              <a:rPr lang="zh-CN" altLang="en-US" dirty="0"/>
              <a:t>开启</a:t>
            </a:r>
            <a:r>
              <a:rPr lang="en-US" altLang="zh-CN" dirty="0"/>
              <a:t>burpsuite</a:t>
            </a:r>
            <a:endParaRPr lang="en-US" altLang="zh-CN" dirty="0"/>
          </a:p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在安卓端安装好证书</a:t>
            </a:r>
            <a:endParaRPr lang="zh-CN" altLang="en-US" dirty="0"/>
          </a:p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在安卓端设置代理服务器</a:t>
            </a:r>
            <a:r>
              <a:rPr lang="en-US" altLang="zh-CN" dirty="0"/>
              <a:t>IP,</a:t>
            </a:r>
            <a:r>
              <a:rPr lang="zh-CN" altLang="en-US" dirty="0"/>
              <a:t>端口</a:t>
            </a:r>
            <a:endParaRPr lang="zh-CN" altLang="en-US" dirty="0"/>
          </a:p>
          <a:p>
            <a:pPr eaLnBrk="1" hangingPunct="1"/>
            <a:r>
              <a:rPr lang="en-US" altLang="zh-CN" dirty="0"/>
              <a:t>5. </a:t>
            </a:r>
            <a:r>
              <a:rPr lang="zh-CN" altLang="en-US" dirty="0"/>
              <a:t>观察</a:t>
            </a:r>
            <a:r>
              <a:rPr lang="en-US" altLang="zh-CN" dirty="0"/>
              <a:t>burpsuite</a:t>
            </a:r>
            <a:r>
              <a:rPr lang="zh-CN" altLang="en-US" dirty="0"/>
              <a:t>的内容</a:t>
            </a:r>
            <a:endParaRPr lang="zh-CN" altLang="en-US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5. 安卓设备的超级变身：Root</a:t>
            </a:r>
            <a:endParaRPr lang="en-US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dirty="0"/>
              <a:t>为什么要Root</a:t>
            </a:r>
            <a:endParaRPr dirty="0"/>
          </a:p>
          <a:p>
            <a:pPr eaLnBrk="1" hangingPunct="1"/>
            <a:r>
              <a:rPr dirty="0"/>
              <a:t>Root的原理</a:t>
            </a:r>
            <a:endParaRPr dirty="0"/>
          </a:p>
          <a:p>
            <a:pPr eaLnBrk="1" hangingPunct="1"/>
            <a:r>
              <a:rPr dirty="0"/>
              <a:t>对于设备的选择</a:t>
            </a:r>
            <a:endParaRPr dirty="0"/>
          </a:p>
          <a:p>
            <a:pPr eaLnBrk="1" hangingPunct="1"/>
            <a:r>
              <a:rPr dirty="0"/>
              <a:t>Root的基本过程（以小米为例）</a:t>
            </a:r>
            <a:endParaRPr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5.</a:t>
            </a:r>
            <a:r>
              <a:rPr lang="en-US" altLang="en-US" dirty="0"/>
              <a:t>1 </a:t>
            </a:r>
            <a:r>
              <a:rPr lang="zh-CN" altLang="en-US" dirty="0"/>
              <a:t>为什么要</a:t>
            </a:r>
            <a:r>
              <a:rPr lang="en-US" altLang="zh-CN" dirty="0"/>
              <a:t>Root</a:t>
            </a:r>
            <a:endParaRPr lang="en-US" alt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1. </a:t>
            </a:r>
            <a:r>
              <a:rPr lang="zh-CN" altLang="en-US" dirty="0"/>
              <a:t>获得管理员权限</a:t>
            </a:r>
            <a:endParaRPr lang="zh-CN" altLang="en-US" dirty="0"/>
          </a:p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获得所有文件</a:t>
            </a:r>
            <a:r>
              <a:rPr lang="en-US" altLang="zh-CN" dirty="0"/>
              <a:t>\</a:t>
            </a:r>
            <a:r>
              <a:rPr lang="zh-CN" altLang="en-US" dirty="0"/>
              <a:t>文件夹的权限</a:t>
            </a:r>
            <a:endParaRPr lang="zh-CN" altLang="en-US" dirty="0"/>
          </a:p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获得超级能力</a:t>
            </a:r>
            <a:r>
              <a:rPr lang="en-US" altLang="zh-CN" dirty="0"/>
              <a:t>,</a:t>
            </a:r>
            <a:r>
              <a:rPr lang="zh-CN" altLang="en-US" dirty="0"/>
              <a:t>例如修改地理位置</a:t>
            </a:r>
            <a:endParaRPr lang="zh-CN" altLang="en-US" dirty="0"/>
          </a:p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你的机器中的一切东西</a:t>
            </a:r>
            <a:r>
              <a:rPr lang="en-US" altLang="zh-CN" dirty="0"/>
              <a:t>,</a:t>
            </a:r>
            <a:r>
              <a:rPr lang="zh-CN" altLang="en-US" dirty="0"/>
              <a:t>你都可以自助掌控</a:t>
            </a:r>
            <a:endParaRPr lang="zh-CN" altLang="en-US" dirty="0"/>
          </a:p>
          <a:p>
            <a:pPr eaLnBrk="1" hangingPunct="1"/>
            <a:r>
              <a:rPr lang="zh-CN" altLang="en-US" dirty="0"/>
              <a:t>缺点</a:t>
            </a:r>
            <a:r>
              <a:rPr lang="en-US" altLang="zh-CN" dirty="0"/>
              <a:t>:</a:t>
            </a:r>
            <a:endParaRPr lang="en-US" altLang="zh-CN" dirty="0"/>
          </a:p>
          <a:p>
            <a:pPr eaLnBrk="1" hangingPunct="1"/>
            <a:r>
              <a:rPr lang="zh-CN" altLang="en-US" dirty="0"/>
              <a:t>不适合小白</a:t>
            </a:r>
            <a:endParaRPr lang="zh-CN" altLang="en-US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altLang="en-US" dirty="0"/>
              <a:t>5.2 Root</a:t>
            </a:r>
            <a:r>
              <a:rPr lang="zh-CN" altLang="en-US" dirty="0"/>
              <a:t>的原理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zh-CN" dirty="0"/>
              <a:t>重装前</a:t>
            </a:r>
            <a:r>
              <a:rPr lang="en-US" altLang="zh-CN" dirty="0"/>
              <a:t>:</a:t>
            </a:r>
            <a:endParaRPr lang="en-US" altLang="zh-CN" dirty="0"/>
          </a:p>
          <a:p>
            <a:pPr lvl="1" eaLnBrk="1" hangingPunct="1"/>
            <a:r>
              <a:rPr lang="zh-CN" altLang="en-US" sz="2800" dirty="0"/>
              <a:t>好多功能不给用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绝大多数文件夹不能访问</a:t>
            </a:r>
            <a:endParaRPr lang="zh-CN" altLang="en-US" sz="2800" dirty="0"/>
          </a:p>
          <a:p>
            <a:pPr lvl="1" eaLnBrk="1" hangingPunct="1"/>
            <a:r>
              <a:rPr lang="zh-CN" dirty="0"/>
              <a:t>绝大多数硬件能力不能修改</a:t>
            </a:r>
            <a:r>
              <a:rPr lang="en-US" altLang="zh-CN" dirty="0"/>
              <a:t>. (</a:t>
            </a:r>
            <a:r>
              <a:rPr lang="zh-CN" altLang="en-US" dirty="0"/>
              <a:t>地理位置信息</a:t>
            </a:r>
            <a:r>
              <a:rPr lang="en-US" altLang="zh-CN" dirty="0"/>
              <a:t>)</a:t>
            </a:r>
            <a:endParaRPr lang="zh-CN" dirty="0"/>
          </a:p>
          <a:p>
            <a:pPr eaLnBrk="1" hangingPunct="1"/>
            <a:r>
              <a:rPr lang="en-US" altLang="zh-CN" dirty="0"/>
              <a:t>Root</a:t>
            </a:r>
            <a:r>
              <a:rPr lang="zh-CN" dirty="0"/>
              <a:t>等同于</a:t>
            </a:r>
            <a:r>
              <a:rPr lang="en-US" altLang="zh-CN" dirty="0"/>
              <a:t>PC</a:t>
            </a:r>
            <a:r>
              <a:rPr lang="zh-CN" altLang="en-US" dirty="0"/>
              <a:t>的</a:t>
            </a:r>
            <a:r>
              <a:rPr lang="zh-CN" dirty="0"/>
              <a:t>重装系统</a:t>
            </a:r>
            <a:endParaRPr lang="zh-CN" dirty="0"/>
          </a:p>
          <a:p>
            <a:pPr eaLnBrk="1" hangingPunct="1"/>
            <a:r>
              <a:rPr lang="zh-CN" dirty="0"/>
              <a:t>安装的系统跟原有系统略有不同</a:t>
            </a:r>
            <a:r>
              <a:rPr lang="en-US" altLang="zh-CN" dirty="0"/>
              <a:t>,</a:t>
            </a:r>
            <a:r>
              <a:rPr lang="zh-CN" altLang="en-US" dirty="0"/>
              <a:t>例如增加了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Magisk</a:t>
            </a:r>
            <a:r>
              <a:rPr lang="zh-CN" altLang="en-US" dirty="0"/>
              <a:t>工具包</a:t>
            </a:r>
            <a:r>
              <a:rPr lang="en-US" altLang="zh-CN" dirty="0"/>
              <a:t>(</a:t>
            </a:r>
            <a:r>
              <a:rPr lang="zh-CN" altLang="en-US" dirty="0"/>
              <a:t>超级权限工具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true"/>
          </p:cNvSpPr>
          <p:nvPr>
            <p:ph type="ctrTitle"/>
          </p:nvPr>
        </p:nvSpPr>
        <p:spPr>
          <a:xfrm>
            <a:off x="981075" y="2735263"/>
            <a:ext cx="10363200" cy="1960563"/>
          </a:xfrm>
        </p:spPr>
        <p:txBody>
          <a:bodyPr vert="horz" wrap="square" lIns="91440" tIns="45720" rIns="91440" bIns="45720" numCol="1" anchor="ctr" anchorCtr="false" compatLnSpc="tru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5.</a:t>
            </a:r>
            <a:r>
              <a:rPr kumimoji="0" 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 安卓设备的超级变身</a:t>
            </a:r>
            <a:r>
              <a:rPr kumimoji="0" lang="en-US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:Root</a:t>
            </a:r>
            <a:br>
              <a:rPr kumimoji="0" lang="en-US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r>
              <a:rPr kumimoji="0" lang="en-US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6. </a:t>
            </a:r>
            <a:r>
              <a:rPr kumimoji="0" lang="zh-CN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安卓的高级逆向与钩子</a:t>
            </a:r>
            <a:r>
              <a:rPr kumimoji="0" lang="en-US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Hook</a:t>
            </a:r>
            <a:br>
              <a:rPr kumimoji="0" lang="en-US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r>
              <a:rPr kumimoji="0" lang="en-US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7. </a:t>
            </a:r>
            <a:r>
              <a:rPr kumimoji="0" lang="zh-CN" altLang="zh-CN" sz="5865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总结</a:t>
            </a:r>
            <a:endParaRPr kumimoji="0" lang="zh-CN" altLang="zh-CN" sz="5865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147" name="灯片编号占位符 2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altLang="en-US" dirty="0"/>
              <a:t>5.3 </a:t>
            </a:r>
            <a:r>
              <a:rPr lang="zh-CN" altLang="en-US" dirty="0"/>
              <a:t>设备的选择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zh-CN" dirty="0"/>
              <a:t>安卓版本别太低</a:t>
            </a:r>
            <a:r>
              <a:rPr lang="en-US" altLang="zh-CN" dirty="0"/>
              <a:t>.  </a:t>
            </a:r>
            <a:r>
              <a:rPr lang="en-US" altLang="en-US" dirty="0"/>
              <a:t>android 10+</a:t>
            </a:r>
            <a:endParaRPr lang="en-US" altLang="en-US" dirty="0"/>
          </a:p>
          <a:p>
            <a:pPr eaLnBrk="1" hangingPunct="1"/>
            <a:r>
              <a:rPr lang="zh-CN" altLang="en-US" dirty="0"/>
              <a:t>购买前问清是否可以</a:t>
            </a:r>
            <a:r>
              <a:rPr lang="en-US" altLang="zh-CN" dirty="0"/>
              <a:t>root</a:t>
            </a:r>
            <a:r>
              <a:rPr lang="en-US" altLang="en-US" dirty="0"/>
              <a:t>. </a:t>
            </a:r>
            <a:endParaRPr lang="en-US" altLang="zh-CN" dirty="0"/>
          </a:p>
          <a:p>
            <a:pPr eaLnBrk="1" hangingPunct="1"/>
            <a:r>
              <a:rPr lang="zh-CN" dirty="0"/>
              <a:t>测试用机跟私人手机务必分开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zh-CN" altLang="en-US" dirty="0"/>
              <a:t>不用太贵</a:t>
            </a:r>
            <a:r>
              <a:rPr lang="en-US" altLang="zh-CN" dirty="0"/>
              <a:t>, </a:t>
            </a:r>
            <a:r>
              <a:rPr lang="zh-CN" altLang="en-US" dirty="0"/>
              <a:t>够用就好</a:t>
            </a:r>
            <a:endParaRPr lang="zh-CN" altLang="en-US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altLang="en-US" dirty="0"/>
              <a:t>5.3 </a:t>
            </a:r>
            <a:r>
              <a:rPr lang="zh-CN" altLang="en-US" dirty="0"/>
              <a:t>如何</a:t>
            </a:r>
            <a:r>
              <a:rPr lang="en-US" altLang="zh-CN" dirty="0"/>
              <a:t>Root</a:t>
            </a:r>
            <a:endParaRPr lang="en-US" alt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zh-CN" dirty="0"/>
              <a:t>以红米</a:t>
            </a:r>
            <a:r>
              <a:rPr lang="en-US" altLang="zh-CN" dirty="0"/>
              <a:t>10X</a:t>
            </a:r>
            <a:r>
              <a:rPr lang="zh-CN" dirty="0"/>
              <a:t>手机为例</a:t>
            </a:r>
            <a:r>
              <a:rPr lang="en-US" altLang="zh-CN" dirty="0"/>
              <a:t>:</a:t>
            </a:r>
            <a:endParaRPr lang="en-US" altLang="zh-CN" dirty="0"/>
          </a:p>
          <a:p>
            <a:pPr eaLnBrk="1" hangingPunct="1"/>
            <a:r>
              <a:rPr lang="en-US" altLang="zh-CN" dirty="0"/>
              <a:t>1. PC</a:t>
            </a:r>
            <a:r>
              <a:rPr lang="zh-CN" altLang="en-US" dirty="0"/>
              <a:t>注册小米账号</a:t>
            </a:r>
            <a:endParaRPr lang="zh-CN" altLang="en-US" dirty="0"/>
          </a:p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在手机端登录</a:t>
            </a:r>
            <a:r>
              <a:rPr lang="en-US" altLang="zh-CN" dirty="0"/>
              <a:t>, </a:t>
            </a:r>
            <a:r>
              <a:rPr lang="zh-CN" altLang="en-US" dirty="0"/>
              <a:t>设置账号与设备绑定</a:t>
            </a:r>
            <a:r>
              <a:rPr lang="en-US" altLang="zh-CN" dirty="0"/>
              <a:t>.</a:t>
            </a:r>
            <a:r>
              <a:rPr lang="en-US" altLang="en-US" dirty="0"/>
              <a:t> </a:t>
            </a:r>
            <a:r>
              <a:rPr lang="zh-CN" altLang="en-US" dirty="0"/>
              <a:t>等待一周</a:t>
            </a:r>
            <a:endParaRPr lang="zh-CN" altLang="en-US" dirty="0"/>
          </a:p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在手机端申请解锁</a:t>
            </a:r>
            <a:r>
              <a:rPr lang="en-US" altLang="zh-CN" dirty="0"/>
              <a:t>.  http://www.romleyuan.com/lec/read?id=83</a:t>
            </a:r>
            <a:endParaRPr lang="en-US" altLang="zh-CN" dirty="0"/>
          </a:p>
          <a:p>
            <a:pPr lvl="1" eaLnBrk="1" hangingPunct="1"/>
            <a:r>
              <a:rPr lang="en-US" altLang="zh-CN" sz="2800" dirty="0"/>
              <a:t>3.1 </a:t>
            </a:r>
            <a:r>
              <a:rPr lang="zh-CN" altLang="en-US" sz="2800" dirty="0"/>
              <a:t>手机端申请解锁</a:t>
            </a:r>
            <a:endParaRPr lang="zh-CN" altLang="en-US" sz="2800" dirty="0"/>
          </a:p>
          <a:p>
            <a:pPr lvl="1" eaLnBrk="1" hangingPunct="1"/>
            <a:r>
              <a:rPr lang="en-US" altLang="zh-CN" sz="2800" dirty="0"/>
              <a:t>3.2 PC</a:t>
            </a:r>
            <a:r>
              <a:rPr lang="zh-CN" altLang="en-US" sz="2800" dirty="0"/>
              <a:t>端下载专用工具</a:t>
            </a:r>
            <a:r>
              <a:rPr lang="en-US" altLang="zh-CN" sz="2800" dirty="0"/>
              <a:t>,</a:t>
            </a:r>
            <a:r>
              <a:rPr lang="zh-CN" altLang="en-US" sz="2800" dirty="0"/>
              <a:t>开始解锁</a:t>
            </a:r>
            <a:endParaRPr lang="en-US" altLang="zh-CN" dirty="0"/>
          </a:p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安装</a:t>
            </a:r>
            <a:r>
              <a:rPr lang="en-US" altLang="zh-CN" dirty="0"/>
              <a:t>ROM</a:t>
            </a:r>
            <a:r>
              <a:rPr lang="en-US" altLang="en-US" dirty="0"/>
              <a:t>  </a:t>
            </a:r>
            <a:r>
              <a:rPr lang="zh-CN" altLang="en-US" dirty="0"/>
              <a:t>即可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6. 安卓的高级逆向与钩子（Hook）</a:t>
            </a:r>
            <a:endParaRPr lang="en-US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6.1 </a:t>
            </a:r>
            <a:r>
              <a:rPr lang="zh-CN" dirty="0"/>
              <a:t>什么是钩子</a:t>
            </a:r>
            <a:r>
              <a:rPr lang="en-US" altLang="zh-CN" dirty="0"/>
              <a:t>(hook)?</a:t>
            </a:r>
            <a:endParaRPr lang="en-US" altLang="zh-CN" dirty="0"/>
          </a:p>
          <a:p>
            <a:pPr eaLnBrk="1" hangingPunct="1"/>
            <a:r>
              <a:rPr lang="en-US" altLang="zh-CN" dirty="0"/>
              <a:t>6.2 Frida</a:t>
            </a:r>
            <a:r>
              <a:rPr lang="zh-CN" altLang="zh-CN" dirty="0"/>
              <a:t>的使用</a:t>
            </a:r>
            <a:endParaRPr lang="zh-CN" altLang="zh-CN" dirty="0"/>
          </a:p>
          <a:p>
            <a:pPr eaLnBrk="1" hangingPunct="1"/>
            <a:r>
              <a:rPr lang="en-US" altLang="zh-CN" dirty="0"/>
              <a:t>6.3 </a:t>
            </a:r>
            <a:r>
              <a:rPr lang="zh-CN" altLang="zh-CN" dirty="0"/>
              <a:t>安卓高级逆向</a:t>
            </a:r>
            <a:endParaRPr lang="zh-CN" altLang="zh-CN" dirty="0"/>
          </a:p>
          <a:p>
            <a:pPr eaLnBrk="1" hangingPunct="1"/>
            <a:r>
              <a:rPr lang="en-US" altLang="zh-CN" dirty="0"/>
              <a:t>6.4 </a:t>
            </a:r>
            <a:r>
              <a:rPr lang="zh-CN" altLang="zh-CN" dirty="0"/>
              <a:t>修改</a:t>
            </a:r>
            <a:r>
              <a:rPr lang="en-US" altLang="zh-CN" dirty="0"/>
              <a:t>smali</a:t>
            </a:r>
            <a:r>
              <a:rPr lang="zh-CN" altLang="zh-CN" dirty="0"/>
              <a:t>并重新打包</a:t>
            </a:r>
            <a:endParaRPr lang="zh-CN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>
                <a:sym typeface="+mn-ea"/>
              </a:rPr>
              <a:t>6.1 </a:t>
            </a:r>
            <a:r>
              <a:rPr lang="zh-CN" dirty="0">
                <a:sym typeface="+mn-ea"/>
              </a:rPr>
              <a:t>什么是钩子</a:t>
            </a:r>
            <a:r>
              <a:rPr lang="en-US" altLang="zh-CN" dirty="0">
                <a:sym typeface="+mn-ea"/>
              </a:rPr>
              <a:t>(hook?)</a:t>
            </a:r>
            <a:endParaRPr lang="zh-CN" alt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altLang="zh-CN" dirty="0"/>
              <a:t>Hook method: </a:t>
            </a:r>
            <a:r>
              <a:rPr lang="zh-CN" altLang="zh-CN" dirty="0"/>
              <a:t>像钩子一样钩在某个方法上的方法</a:t>
            </a:r>
            <a:endParaRPr lang="zh-CN" altLang="zh-CN" dirty="0"/>
          </a:p>
          <a:p>
            <a:pPr eaLnBrk="1" hangingPunct="1"/>
            <a:endParaRPr lang="zh-CN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before()    // </a:t>
            </a:r>
            <a:r>
              <a:rPr lang="zh-CN" altLang="zh-CN" dirty="0"/>
              <a:t>钩子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zh-CN" dirty="0"/>
              <a:t> </a:t>
            </a:r>
            <a:r>
              <a:rPr lang="en-US" altLang="zh-CN" dirty="0"/>
              <a:t>        </a:t>
            </a:r>
            <a:r>
              <a:rPr lang="en-US" altLang="en-US" dirty="0"/>
              <a:t>  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after()       // </a:t>
            </a:r>
            <a:r>
              <a:rPr lang="zh-CN" altLang="en-US" dirty="0"/>
              <a:t>钩子</a:t>
            </a:r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r>
              <a:rPr lang="zh-CN" altLang="zh-CN" dirty="0"/>
              <a:t>用途：可以修改任意的方法</a:t>
            </a:r>
            <a:r>
              <a:rPr lang="en-US" altLang="zh-CN" dirty="0"/>
              <a:t>.</a:t>
            </a:r>
            <a:endParaRPr lang="zh-CN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32313534363336383b32313534363337323bbaafcafd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370" y="3357245"/>
            <a:ext cx="614045" cy="614045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4071620" y="3520440"/>
            <a:ext cx="2160270" cy="2876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6508750" y="3479800"/>
            <a:ext cx="1366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张三</a:t>
            </a:r>
            <a:endParaRPr lang="zh-CN" altLang="en-US"/>
          </a:p>
        </p:txBody>
      </p:sp>
      <p:sp>
        <p:nvSpPr>
          <p:cNvPr id="5" name="Left Arrow 4"/>
          <p:cNvSpPr/>
          <p:nvPr/>
        </p:nvSpPr>
        <p:spPr>
          <a:xfrm>
            <a:off x="4071620" y="2883535"/>
            <a:ext cx="2160270" cy="287655"/>
          </a:xfrm>
          <a:prstGeom prst="leftArrow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4071620" y="4135120"/>
            <a:ext cx="2160270" cy="287655"/>
          </a:xfrm>
          <a:prstGeom prst="leftArrow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6583045" y="4054475"/>
            <a:ext cx="1366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李四</a:t>
            </a:r>
            <a:endParaRPr lang="zh-CN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6583045" y="2843530"/>
            <a:ext cx="1366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李四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6.2 frida: </a:t>
            </a:r>
            <a:r>
              <a:rPr lang="zh-CN" altLang="en-US" dirty="0"/>
              <a:t>钩子框架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frida-server</a:t>
            </a:r>
            <a:r>
              <a:rPr lang="zh-CN" altLang="en-US" dirty="0"/>
              <a:t>的安装和使用</a:t>
            </a:r>
            <a:endParaRPr lang="en-US" dirty="0"/>
          </a:p>
          <a:p>
            <a:pPr eaLnBrk="1" hangingPunct="1"/>
            <a:r>
              <a:rPr lang="en-US" altLang="zh-CN" dirty="0"/>
              <a:t>frida-client</a:t>
            </a:r>
            <a:r>
              <a:rPr lang="zh-CN" altLang="zh-CN" dirty="0"/>
              <a:t>的安装和使用</a:t>
            </a:r>
            <a:endParaRPr lang="en-US" altLang="zh-CN" dirty="0"/>
          </a:p>
          <a:p>
            <a:pPr eaLnBrk="1" hangingPunct="1"/>
            <a:r>
              <a:rPr lang="zh-CN" altLang="zh-CN" dirty="0"/>
              <a:t>使用</a:t>
            </a:r>
            <a:r>
              <a:rPr lang="en-US" altLang="zh-CN" dirty="0"/>
              <a:t>frida</a:t>
            </a:r>
            <a:r>
              <a:rPr lang="zh-CN" altLang="zh-CN" dirty="0"/>
              <a:t>实现钩子方法</a:t>
            </a:r>
            <a:endParaRPr lang="zh-CN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1" name="内容占位符 2"/>
          <p:cNvSpPr>
            <a:spLocks noGrp="true"/>
          </p:cNvSpPr>
          <p:nvPr>
            <p:ph idx="1"/>
          </p:nvPr>
        </p:nvSpPr>
        <p:spPr>
          <a:xfrm>
            <a:off x="-15875" y="-42545"/>
            <a:ext cx="6351905" cy="6764655"/>
          </a:xfrm>
        </p:spPr>
        <p:txBody>
          <a:bodyPr vert="horz" wrap="square" lIns="91440" tIns="45720" rIns="91440" bIns="45720" anchor="t" anchorCtr="false"/>
          <a:p>
            <a:pPr marL="0" indent="0" eaLnBrk="1" hangingPunct="1">
              <a:buNone/>
            </a:pPr>
            <a:endParaRPr lang="en-US" altLang="zh-CN" sz="1800" dirty="0"/>
          </a:p>
          <a:p>
            <a:pPr marL="0" indent="0" eaLnBrk="1" hangingPunct="1">
              <a:buNone/>
            </a:pP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# 保存后运行: python3 test_frida.py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import frida, sys, time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def on_message(message, data):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    print("=== before on_message")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    print(message)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    print(data)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    print("=== after on_message")</a:t>
            </a:r>
            <a:endParaRPr lang="en-US" altLang="zh-CN" sz="1800" dirty="0"/>
          </a:p>
          <a:p>
            <a:pPr marL="0" indent="0" eaLnBrk="1" hangingPunct="1">
              <a:buNone/>
            </a:pP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jscode = """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Java.perform(function () {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  var target_class = Java.use('com.banana.MainActivity');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  var the_method = target_class.getWelcomeText;</a:t>
            </a:r>
            <a:endParaRPr lang="en-US" altLang="zh-CN" sz="1800" dirty="0"/>
          </a:p>
          <a:p>
            <a:pPr marL="0" indent="0" eaLnBrk="1" hangingPunct="1">
              <a:buNone/>
            </a:pP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  the_method.implementation = function() {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    return "你好,这个方法已经被我们控制了. 返回: 略略略"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  };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});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"""</a:t>
            </a:r>
            <a:endParaRPr lang="en-US" altLang="zh-CN" sz="1800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6593205" y="2304415"/>
            <a:ext cx="49891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hangingPunct="1">
              <a:buNone/>
            </a:pPr>
            <a:endParaRPr lang="zh-CN" altLang="zh-CN" dirty="0"/>
          </a:p>
          <a:p>
            <a:pPr marL="0" indent="0" eaLnBrk="1" hangingPunct="1">
              <a:buNone/>
            </a:pPr>
            <a:r>
              <a:rPr lang="zh-CN" altLang="zh-CN" dirty="0"/>
              <a:t>device = frida.get_usb_device()</a:t>
            </a:r>
            <a:endParaRPr lang="zh-CN" altLang="zh-CN" dirty="0"/>
          </a:p>
          <a:p>
            <a:pPr marL="0" indent="0" eaLnBrk="1" hangingPunct="1">
              <a:buNone/>
            </a:pPr>
            <a:r>
              <a:rPr lang="zh-CN" altLang="zh-CN" dirty="0"/>
              <a:t>pid = device.spawn(["com.banana"])</a:t>
            </a:r>
            <a:endParaRPr lang="zh-CN" altLang="zh-CN" dirty="0"/>
          </a:p>
          <a:p>
            <a:pPr marL="0" indent="0" eaLnBrk="1" hangingPunct="1">
              <a:buNone/>
            </a:pPr>
            <a:r>
              <a:rPr lang="zh-CN" altLang="zh-CN" dirty="0"/>
              <a:t>device.resume(pid)</a:t>
            </a:r>
            <a:endParaRPr lang="zh-CN" altLang="zh-CN" dirty="0"/>
          </a:p>
          <a:p>
            <a:pPr marL="0" indent="0" eaLnBrk="1" hangingPunct="1">
              <a:buNone/>
            </a:pPr>
            <a:r>
              <a:rPr lang="zh-CN" altLang="zh-CN" dirty="0"/>
              <a:t>time.sleep(1)</a:t>
            </a:r>
            <a:endParaRPr lang="zh-CN" altLang="zh-CN" dirty="0"/>
          </a:p>
          <a:p>
            <a:pPr marL="0" indent="0" eaLnBrk="1" hangingPunct="1">
              <a:buNone/>
            </a:pPr>
            <a:endParaRPr lang="zh-CN" altLang="zh-CN" dirty="0"/>
          </a:p>
          <a:p>
            <a:pPr marL="0" indent="0" eaLnBrk="1" hangingPunct="1">
              <a:buNone/>
            </a:pPr>
            <a:r>
              <a:rPr lang="zh-CN" altLang="zh-CN" dirty="0"/>
              <a:t>script = device.attach(pid).create_script(jscode)</a:t>
            </a:r>
            <a:endParaRPr lang="zh-CN" altLang="zh-CN" dirty="0"/>
          </a:p>
          <a:p>
            <a:pPr marL="0" indent="0" eaLnBrk="1" hangingPunct="1">
              <a:buNone/>
            </a:pPr>
            <a:endParaRPr lang="zh-CN" altLang="zh-CN" dirty="0"/>
          </a:p>
          <a:p>
            <a:pPr marL="0" indent="0" eaLnBrk="1" hangingPunct="1">
              <a:buNone/>
            </a:pPr>
            <a:r>
              <a:rPr lang="zh-CN" altLang="zh-CN" dirty="0"/>
              <a:t>script.on('message', on_message)</a:t>
            </a:r>
            <a:endParaRPr lang="zh-CN" altLang="zh-CN" dirty="0"/>
          </a:p>
          <a:p>
            <a:pPr marL="0" indent="0" eaLnBrk="1" hangingPunct="1">
              <a:buNone/>
            </a:pPr>
            <a:r>
              <a:rPr lang="zh-CN" altLang="zh-CN" dirty="0"/>
              <a:t>print('==== script start ...')</a:t>
            </a:r>
            <a:endParaRPr lang="zh-CN" altLang="zh-CN" dirty="0"/>
          </a:p>
          <a:p>
            <a:pPr marL="0" indent="0" eaLnBrk="1" hangingPunct="1">
              <a:buNone/>
            </a:pPr>
            <a:r>
              <a:rPr lang="zh-CN" altLang="zh-CN" dirty="0"/>
              <a:t>script.load()</a:t>
            </a:r>
            <a:endParaRPr lang="zh-CN" altLang="zh-CN" dirty="0"/>
          </a:p>
          <a:p>
            <a:pPr marL="0" indent="0" eaLnBrk="1" hangingPunct="1">
              <a:buNone/>
            </a:pPr>
            <a:r>
              <a:rPr lang="zh-CN" altLang="zh-CN" dirty="0"/>
              <a:t>sys.stdin.read()</a:t>
            </a:r>
            <a:endParaRPr lang="zh-CN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6.3 </a:t>
            </a:r>
            <a:r>
              <a:rPr dirty="0"/>
              <a:t>安卓高级逆向</a:t>
            </a:r>
            <a:endParaRPr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1. </a:t>
            </a:r>
            <a:r>
              <a:rPr lang="zh-CN" dirty="0"/>
              <a:t>判断加固的方法</a:t>
            </a:r>
            <a:endParaRPr lang="zh-CN" dirty="0"/>
          </a:p>
          <a:p>
            <a:pPr lvl="1" eaLnBrk="1" hangingPunct="1"/>
            <a:r>
              <a:rPr lang="en-US" altLang="zh-CN" dirty="0"/>
              <a:t>360</a:t>
            </a:r>
            <a:r>
              <a:rPr lang="zh-CN" altLang="zh-CN" dirty="0"/>
              <a:t>加固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腾讯加固</a:t>
            </a:r>
            <a:endParaRPr lang="zh-CN" altLang="zh-CN" dirty="0"/>
          </a:p>
          <a:p>
            <a:pPr lvl="0" eaLnBrk="1" hangingPunct="1"/>
            <a:r>
              <a:rPr lang="en-US" altLang="zh-CN" dirty="0"/>
              <a:t>2. </a:t>
            </a:r>
            <a:r>
              <a:rPr lang="zh-CN" altLang="zh-CN" dirty="0"/>
              <a:t>使用</a:t>
            </a:r>
            <a:r>
              <a:rPr lang="en-US" altLang="zh-CN" dirty="0"/>
              <a:t>frida-dump</a:t>
            </a:r>
            <a:r>
              <a:rPr lang="zh-CN" altLang="zh-CN" dirty="0"/>
              <a:t>实现对于加固</a:t>
            </a:r>
            <a:r>
              <a:rPr lang="en-US" altLang="zh-CN" dirty="0"/>
              <a:t>apk</a:t>
            </a:r>
            <a:r>
              <a:rPr lang="zh-CN" altLang="zh-CN" dirty="0"/>
              <a:t>的脱壳</a:t>
            </a:r>
            <a:endParaRPr lang="zh-CN" altLang="zh-CN" dirty="0"/>
          </a:p>
          <a:p>
            <a:pPr lvl="0" eaLnBrk="1" hangingPunct="1"/>
            <a:r>
              <a:rPr lang="en-US" altLang="zh-CN" dirty="0"/>
              <a:t>3. </a:t>
            </a:r>
            <a:r>
              <a:rPr lang="zh-CN" altLang="zh-CN" dirty="0"/>
              <a:t>使用</a:t>
            </a:r>
            <a:r>
              <a:rPr lang="en-US" altLang="zh-CN" dirty="0"/>
              <a:t>frida</a:t>
            </a:r>
            <a:r>
              <a:rPr lang="zh-CN" altLang="zh-CN" dirty="0"/>
              <a:t>实现钩子方法，绕过</a:t>
            </a:r>
            <a:r>
              <a:rPr lang="en-US" altLang="zh-CN" dirty="0"/>
              <a:t>SSL</a:t>
            </a:r>
            <a:r>
              <a:rPr lang="zh-CN" altLang="zh-CN" dirty="0"/>
              <a:t>验证</a:t>
            </a:r>
            <a:endParaRPr lang="zh-CN" altLang="zh-CN" dirty="0"/>
          </a:p>
          <a:p>
            <a:pPr lvl="0" eaLnBrk="1" hangingPunct="1"/>
            <a:endParaRPr lang="en-US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" dirty="0"/>
              <a:t>frida dex dump</a:t>
            </a:r>
            <a:r>
              <a:rPr lang="zh-CN" altLang="" dirty="0"/>
              <a:t>的几点注意</a:t>
            </a:r>
            <a:endParaRPr lang="zh-CN" altLang="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lvl="0" eaLnBrk="1" hangingPunct="1"/>
            <a:r>
              <a:rPr lang="" dirty="0"/>
              <a:t>1. </a:t>
            </a:r>
            <a:r>
              <a:rPr lang="zh-CN" altLang="" dirty="0"/>
              <a:t>如果发现有问题</a:t>
            </a:r>
            <a:r>
              <a:rPr lang="en-US" altLang="zh-CN" dirty="0"/>
              <a:t>,</a:t>
            </a:r>
            <a:r>
              <a:rPr lang="zh-CN" altLang="en-US" dirty="0"/>
              <a:t>记得删除缓存文件</a:t>
            </a:r>
            <a:endParaRPr lang="zh-CN" altLang="en-US" dirty="0"/>
          </a:p>
          <a:p>
            <a:pPr lvl="1" eaLnBrk="1" hangingPunct="1"/>
            <a:r>
              <a:rPr lang="" altLang="zh-CN" dirty="0"/>
              <a:t>androd</a:t>
            </a:r>
            <a:r>
              <a:rPr lang="zh-CN" altLang="" dirty="0"/>
              <a:t>端</a:t>
            </a:r>
            <a:r>
              <a:rPr lang="en-US" altLang="zh-CN" dirty="0"/>
              <a:t>:</a:t>
            </a:r>
            <a:r>
              <a:rPr lang="" altLang="en-US" dirty="0"/>
              <a:t>  </a:t>
            </a:r>
            <a:r>
              <a:rPr lang="" altLang="zh-CN" dirty="0"/>
              <a:t>frida-server</a:t>
            </a:r>
            <a:r>
              <a:rPr lang="zh-CN" altLang="" dirty="0"/>
              <a:t>同级目录下</a:t>
            </a:r>
            <a:r>
              <a:rPr lang="en-US" altLang="zh-CN" dirty="0"/>
              <a:t>,</a:t>
            </a:r>
            <a:r>
              <a:rPr lang="zh-CN" altLang="en-US" dirty="0"/>
              <a:t>有个叫做</a:t>
            </a:r>
            <a:r>
              <a:rPr lang="en-US" altLang="zh-CN" dirty="0"/>
              <a:t> </a:t>
            </a:r>
            <a:r>
              <a:rPr lang="" altLang="en-US" dirty="0"/>
              <a:t>re.frida.server</a:t>
            </a:r>
            <a:r>
              <a:rPr lang="zh-CN" altLang="" dirty="0"/>
              <a:t>的文件夹</a:t>
            </a:r>
            <a:r>
              <a:rPr lang="en-US" altLang="zh-CN" dirty="0"/>
              <a:t>,</a:t>
            </a:r>
            <a:r>
              <a:rPr lang="zh-CN" altLang="en-US" dirty="0"/>
              <a:t>删掉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重新安装目标</a:t>
            </a:r>
            <a:r>
              <a:rPr lang="" altLang="zh-CN" dirty="0"/>
              <a:t>apk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2. </a:t>
            </a:r>
            <a:r>
              <a:rPr lang="" altLang="en-US" dirty="0"/>
              <a:t>frida dex dump</a:t>
            </a:r>
            <a:r>
              <a:rPr lang="zh-CN" altLang="" dirty="0"/>
              <a:t>偶有不成功</a:t>
            </a:r>
            <a:r>
              <a:rPr lang="en-US" altLang="zh-CN" dirty="0"/>
              <a:t>(</a:t>
            </a:r>
            <a:r>
              <a:rPr lang="zh-CN" altLang="en-US" dirty="0"/>
              <a:t>无法获得</a:t>
            </a:r>
            <a:r>
              <a:rPr lang="" altLang="zh-CN" dirty="0"/>
              <a:t>dex</a:t>
            </a:r>
            <a:r>
              <a:rPr lang="zh-CN" altLang="" dirty="0"/>
              <a:t>文件</a:t>
            </a:r>
            <a:r>
              <a:rPr lang="" altLang="zh-CN" dirty="0"/>
              <a:t>)</a:t>
            </a:r>
            <a:r>
              <a:rPr lang="en-US" altLang="" dirty="0"/>
              <a:t>,</a:t>
            </a:r>
            <a:r>
              <a:rPr lang="zh-CN" altLang="en-US" dirty="0"/>
              <a:t>记得多尝试其他方法</a:t>
            </a:r>
            <a:r>
              <a:rPr lang="en-US" altLang="zh-CN" dirty="0"/>
              <a:t>:</a:t>
            </a:r>
            <a:endParaRPr lang="en-US" altLang="zh-CN" dirty="0"/>
          </a:p>
          <a:p>
            <a:pPr lvl="1" eaLnBrk="1" hangingPunct="1"/>
            <a:r>
              <a:rPr lang="" altLang="en-US" dirty="0"/>
              <a:t>unzip &lt;target.apk&gt;</a:t>
            </a:r>
            <a:endParaRPr lang="" altLang="en-US" dirty="0"/>
          </a:p>
          <a:p>
            <a:pPr lvl="1" eaLnBrk="1" hangingPunct="1"/>
            <a:r>
              <a:rPr lang="" altLang="en-US" dirty="0"/>
              <a:t>apktool -d &lt;target.apk&gt;</a:t>
            </a:r>
            <a:endParaRPr lang="" altLang="en-US" dirty="0"/>
          </a:p>
          <a:p>
            <a:pPr lvl="1" eaLnBrk="1" hangingPunct="1"/>
            <a:r>
              <a:rPr lang="" altLang="en-US" dirty="0"/>
              <a:t>d2j-dex2jar &lt;target.apk&gt;</a:t>
            </a:r>
            <a:endParaRPr lang="" altLang="en-US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6.4 </a:t>
            </a:r>
            <a:r>
              <a:rPr lang="zh-CN" altLang="en-US" dirty="0"/>
              <a:t>重新打包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>
          <a:xfrm>
            <a:off x="609600" y="1270000"/>
            <a:ext cx="10972800" cy="5450840"/>
          </a:xfrm>
        </p:spPr>
        <p:txBody>
          <a:bodyPr vert="horz" wrap="square" lIns="91440" tIns="45720" rIns="91440" bIns="45720" anchor="t" anchorCtr="false"/>
          <a:p>
            <a:pPr lvl="0" eaLnBrk="1" hangingPunct="1"/>
            <a:r>
              <a:rPr lang="en-US" sz="2000" dirty="0"/>
              <a:t>1. </a:t>
            </a:r>
            <a:r>
              <a:rPr lang="zh-CN" altLang="en-US" sz="2000" dirty="0"/>
              <a:t>根据</a:t>
            </a:r>
            <a:r>
              <a:rPr lang="en-US" altLang="zh-CN" sz="2000" dirty="0"/>
              <a:t>apk</a:t>
            </a:r>
            <a:r>
              <a:rPr lang="zh-CN" altLang="en-US" sz="2000" dirty="0"/>
              <a:t>得到</a:t>
            </a:r>
            <a:r>
              <a:rPr lang="en-US" altLang="zh-CN" sz="2000" dirty="0"/>
              <a:t>smali: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apktool d target.apk -o &lt;</a:t>
            </a:r>
            <a:r>
              <a:rPr lang="zh-CN" altLang="en-US" sz="2000" dirty="0"/>
              <a:t>输出文件夹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lvl="0" eaLnBrk="1" hangingPunct="1"/>
            <a:r>
              <a:rPr lang="en-US" altLang="zh-CN" sz="2000" dirty="0"/>
              <a:t>2.</a:t>
            </a:r>
            <a:r>
              <a:rPr lang="en-US" altLang="en-US" sz="2000" dirty="0"/>
              <a:t> </a:t>
            </a:r>
            <a:r>
              <a:rPr lang="zh-CN" altLang="en-US" sz="2000" dirty="0"/>
              <a:t>修改</a:t>
            </a:r>
            <a:r>
              <a:rPr lang="en-US" altLang="zh-CN" sz="2000" dirty="0"/>
              <a:t>smali  </a:t>
            </a:r>
            <a:r>
              <a:rPr lang="en-US" altLang="en-US" sz="2000" dirty="0"/>
              <a:t>( 0x1  </a:t>
            </a:r>
            <a:r>
              <a:rPr lang="zh-CN" altLang="en-US" sz="2000" dirty="0"/>
              <a:t>是</a:t>
            </a:r>
            <a:r>
              <a:rPr lang="en-US" altLang="zh-CN" sz="2000" dirty="0"/>
              <a:t> </a:t>
            </a:r>
            <a:r>
              <a:rPr lang="en-US" altLang="en-US" sz="2000" dirty="0"/>
              <a:t>true, 0x0 </a:t>
            </a:r>
            <a:r>
              <a:rPr lang="zh-CN" altLang="en-US" sz="2000" dirty="0"/>
              <a:t>是</a:t>
            </a:r>
            <a:r>
              <a:rPr lang="en-US" altLang="zh-CN" sz="2000" dirty="0"/>
              <a:t>false, </a:t>
            </a:r>
            <a:r>
              <a:rPr lang="zh-CN" altLang="en-US" sz="2000" dirty="0"/>
              <a:t>其他语法用到再学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0" eaLnBrk="1" hangingPunct="1"/>
            <a:r>
              <a:rPr lang="en-US" altLang="zh-CN" sz="2000" dirty="0"/>
              <a:t>3. </a:t>
            </a:r>
            <a:r>
              <a:rPr lang="zh-CN" altLang="en-US" sz="2000" dirty="0"/>
              <a:t>使用</a:t>
            </a:r>
            <a:r>
              <a:rPr lang="en-US" altLang="zh-CN" sz="2000" dirty="0"/>
              <a:t>apktool </a:t>
            </a:r>
            <a:r>
              <a:rPr lang="zh-CN" altLang="zh-CN" sz="2000" dirty="0"/>
              <a:t>重新打包</a:t>
            </a:r>
            <a:r>
              <a:rPr lang="en-US" altLang="zh-CN" sz="2000" dirty="0"/>
              <a:t> smali -&gt; apk: 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apktool b &lt;</a:t>
            </a:r>
            <a:r>
              <a:rPr lang="zh-CN" altLang="en-US" sz="2000" dirty="0"/>
              <a:t>修改的</a:t>
            </a:r>
            <a:r>
              <a:rPr lang="en-US" altLang="zh-CN" sz="2000" dirty="0"/>
              <a:t>smali</a:t>
            </a:r>
            <a:r>
              <a:rPr lang="zh-CN" altLang="en-US" sz="2000" dirty="0"/>
              <a:t>的文件夹</a:t>
            </a:r>
            <a:r>
              <a:rPr lang="en-US" altLang="zh-CN" sz="2000" dirty="0"/>
              <a:t>&gt; -o from_smali.apk</a:t>
            </a:r>
            <a:endParaRPr lang="en-US" altLang="zh-CN" sz="2000" dirty="0"/>
          </a:p>
          <a:p>
            <a:pPr lvl="1" eaLnBrk="1" hangingPunct="1"/>
            <a:r>
              <a:rPr lang="zh-CN" altLang="zh-CN" sz="2000" dirty="0"/>
              <a:t>zipalign -c -v 4 </a:t>
            </a:r>
            <a:r>
              <a:rPr lang="en-US" altLang="zh-CN" sz="2000" dirty="0"/>
              <a:t>from_smali</a:t>
            </a:r>
            <a:r>
              <a:rPr lang="zh-CN" altLang="zh-CN" sz="2000" dirty="0"/>
              <a:t>.apk</a:t>
            </a:r>
            <a:endParaRPr lang="zh-CN" altLang="zh-CN" sz="2000" dirty="0"/>
          </a:p>
          <a:p>
            <a:pPr lvl="1" eaLnBrk="1" hangingPunct="1"/>
            <a:r>
              <a:rPr lang="en-US" altLang="zh-CN" sz="2000" dirty="0"/>
              <a:t>zipalgin -v 4 from_smali.apk zipped.apk</a:t>
            </a:r>
            <a:endParaRPr lang="zh-CN" altLang="zh-CN" sz="2000" dirty="0"/>
          </a:p>
          <a:p>
            <a:pPr lvl="0" eaLnBrk="1" hangingPunct="1"/>
            <a:r>
              <a:rPr lang="en-US" altLang="en-US" sz="2000" dirty="0"/>
              <a:t>4</a:t>
            </a:r>
            <a:r>
              <a:rPr lang="en-US" altLang="zh-CN" sz="2000" dirty="0"/>
              <a:t>. </a:t>
            </a:r>
            <a:r>
              <a:rPr lang="zh-CN" sz="2000" dirty="0"/>
              <a:t>签名</a:t>
            </a:r>
            <a:endParaRPr lang="zh-CN" sz="2000" dirty="0"/>
          </a:p>
          <a:p>
            <a:pPr lvl="1" eaLnBrk="1" hangingPunct="1"/>
            <a:r>
              <a:rPr lang="zh-CN" sz="2000" dirty="0"/>
              <a:t>生成签名</a:t>
            </a:r>
            <a:r>
              <a:rPr lang="en-US" altLang="zh-CN" sz="2000" dirty="0"/>
              <a:t>key:</a:t>
            </a:r>
            <a:r>
              <a:rPr lang="en-US" altLang="en-US" sz="2000" dirty="0"/>
              <a:t> </a:t>
            </a:r>
            <a:r>
              <a:rPr lang="zh-CN" sz="2000" dirty="0"/>
              <a:t>keytool -genkey -v -keystore banana.keystore -alias banana -keyalg RSA -sigalg SHA1withRSA -keysize 2048 -validity 10000</a:t>
            </a:r>
            <a:r>
              <a:rPr lang="en-US" altLang="zh-CN" sz="2000" dirty="0"/>
              <a:t>    (</a:t>
            </a:r>
            <a:r>
              <a:rPr lang="zh-CN" altLang="en-US" sz="2000" dirty="0"/>
              <a:t>记得文件位置和密码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jarsigner -verbose -keystore banana.keystore -signedjar </a:t>
            </a:r>
            <a:r>
              <a:rPr lang="en-US" altLang="en-US" sz="2000" dirty="0"/>
              <a:t>&lt;v1</a:t>
            </a:r>
            <a:r>
              <a:rPr lang="zh-CN" altLang="en-US" sz="2000" dirty="0"/>
              <a:t>签名后得到的</a:t>
            </a:r>
            <a:r>
              <a:rPr lang="en-US" altLang="zh-CN" sz="2000" dirty="0"/>
              <a:t>.apk</a:t>
            </a:r>
            <a:r>
              <a:rPr lang="en-US" altLang="en-US" sz="2000" dirty="0"/>
              <a:t>&gt; &lt;</a:t>
            </a:r>
            <a:r>
              <a:rPr lang="zh-CN" altLang="en-US" sz="2000" dirty="0"/>
              <a:t>被签名的</a:t>
            </a:r>
            <a:r>
              <a:rPr lang="en-US" altLang="zh-CN" sz="2000" dirty="0"/>
              <a:t>.apk</a:t>
            </a:r>
            <a:r>
              <a:rPr lang="en-US" altLang="en-US" sz="2000" dirty="0"/>
              <a:t>&gt;</a:t>
            </a:r>
            <a:r>
              <a:rPr lang="en-US" altLang="zh-CN" sz="2000" dirty="0"/>
              <a:t> banana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apksigner sign --ks banana.keystore --ks-key-alias banana --out </a:t>
            </a:r>
            <a:r>
              <a:rPr lang="en-US" altLang="en-US" sz="2000" dirty="0"/>
              <a:t>&lt;</a:t>
            </a:r>
            <a:r>
              <a:rPr lang="en-US" altLang="zh-CN" sz="2000" dirty="0"/>
              <a:t>v2</a:t>
            </a:r>
            <a:r>
              <a:rPr lang="zh-CN" altLang="en-US" sz="2000" dirty="0"/>
              <a:t>签名后得到的</a:t>
            </a:r>
            <a:r>
              <a:rPr lang="en-US" altLang="zh-CN" sz="2000" dirty="0"/>
              <a:t>.apk</a:t>
            </a:r>
            <a:r>
              <a:rPr lang="en-US" altLang="en-US" sz="2000" dirty="0"/>
              <a:t>&gt;</a:t>
            </a:r>
            <a:r>
              <a:rPr lang="en-US" altLang="zh-CN" sz="2000" dirty="0"/>
              <a:t> </a:t>
            </a:r>
            <a:r>
              <a:rPr lang="en-US" altLang="en-US" sz="2000" dirty="0"/>
              <a:t>&lt;</a:t>
            </a:r>
            <a:r>
              <a:rPr lang="zh-CN" altLang="en-US" sz="2000" dirty="0"/>
              <a:t>被签名的</a:t>
            </a:r>
            <a:r>
              <a:rPr lang="en-US" altLang="zh-CN" sz="2000" dirty="0">
                <a:sym typeface="+mn-ea"/>
              </a:rPr>
              <a:t>.apk</a:t>
            </a:r>
            <a:r>
              <a:rPr lang="en-US" altLang="en-US" sz="2000" dirty="0"/>
              <a:t>&gt;</a:t>
            </a:r>
            <a:endParaRPr lang="en-US" altLang="zh-CN" sz="2000" dirty="0"/>
          </a:p>
          <a:p>
            <a:pPr lvl="1" eaLnBrk="1" hangingPunct="1"/>
            <a:endParaRPr lang="en-US" altLang="zh-CN" sz="2000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7 </a:t>
            </a:r>
            <a:r>
              <a:rPr lang="zh-CN" dirty="0"/>
              <a:t>总结</a:t>
            </a:r>
            <a:endParaRPr 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lvl="0" eaLnBrk="1" hangingPunct="1"/>
            <a:r>
              <a:rPr lang="en-US" altLang="zh-CN" dirty="0"/>
              <a:t>1.</a:t>
            </a:r>
            <a:r>
              <a:rPr lang="zh-CN" altLang="en-US" dirty="0"/>
              <a:t>安卓逆向基本思路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2.</a:t>
            </a:r>
            <a:r>
              <a:rPr lang="zh-CN" altLang="en-US" dirty="0"/>
              <a:t>需要掌握的技能点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3.</a:t>
            </a:r>
            <a:r>
              <a:rPr lang="zh-CN" altLang="zh-CN" dirty="0"/>
              <a:t>最佳实践</a:t>
            </a:r>
            <a:endParaRPr lang="zh-CN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altLang="zh-CN" dirty="0"/>
              <a:t>1. </a:t>
            </a:r>
            <a:r>
              <a:rPr lang="zh-CN" altLang="zh-CN" dirty="0"/>
              <a:t>安卓逆向概述</a:t>
            </a:r>
            <a:endParaRPr lang="zh-CN" alt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1.1 </a:t>
            </a:r>
            <a:r>
              <a:rPr lang="zh-CN" altLang="en-US" dirty="0"/>
              <a:t>安卓逆向有何意义</a:t>
            </a:r>
            <a:endParaRPr lang="zh-CN" altLang="en-US" dirty="0"/>
          </a:p>
          <a:p>
            <a:pPr eaLnBrk="1" hangingPunct="1"/>
            <a:r>
              <a:rPr lang="en-US" altLang="zh-CN" dirty="0"/>
              <a:t>1.2 </a:t>
            </a:r>
            <a:r>
              <a:rPr lang="zh-CN" altLang="zh-CN" dirty="0"/>
              <a:t>安卓逆向的学习路径</a:t>
            </a:r>
            <a:endParaRPr lang="zh-CN" altLang="zh-CN" dirty="0"/>
          </a:p>
          <a:p>
            <a:pPr eaLnBrk="1" hangingPunct="1"/>
            <a:r>
              <a:rPr lang="en-US" altLang="zh-CN" dirty="0"/>
              <a:t>1.3 </a:t>
            </a:r>
            <a:r>
              <a:rPr lang="zh-CN" altLang="zh-CN" dirty="0"/>
              <a:t>安卓逆向的发展和就业前景</a:t>
            </a:r>
            <a:endParaRPr lang="zh-CN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7</a:t>
            </a:r>
            <a:r>
              <a:rPr lang="en-US" altLang="en-US" dirty="0"/>
              <a:t>.1 </a:t>
            </a:r>
            <a:r>
              <a:rPr lang="zh-CN" altLang="en-US" dirty="0">
                <a:sym typeface="+mn-ea"/>
              </a:rPr>
              <a:t>安卓逆向基本思路</a:t>
            </a:r>
            <a:endParaRPr lang="en-US" altLang="en-US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lvl="0" eaLnBrk="1" hangingPunct="1"/>
            <a:r>
              <a:rPr lang="zh-CN" altLang="en-US" dirty="0"/>
              <a:t>多种工具总有一款适合你</a:t>
            </a:r>
            <a:r>
              <a:rPr lang="en-US" altLang="zh-CN" dirty="0"/>
              <a:t>~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zip</a:t>
            </a:r>
            <a:r>
              <a:rPr lang="zh-CN" altLang="en-US" dirty="0"/>
              <a:t>解压缩看看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apktool </a:t>
            </a:r>
            <a:r>
              <a:rPr lang="zh-CN" altLang="en-US" dirty="0"/>
              <a:t>反编译看看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dexdump</a:t>
            </a:r>
            <a:r>
              <a:rPr lang="zh-CN" altLang="en-US" dirty="0"/>
              <a:t>看看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dex2jar </a:t>
            </a:r>
            <a:r>
              <a:rPr lang="zh-CN" altLang="en-US" dirty="0"/>
              <a:t>得到</a:t>
            </a:r>
            <a:r>
              <a:rPr lang="en-US" altLang="zh-CN" dirty="0"/>
              <a:t>jar/class,  </a:t>
            </a:r>
            <a:r>
              <a:rPr lang="zh-CN" altLang="en-US" dirty="0"/>
              <a:t>有时候</a:t>
            </a:r>
            <a:r>
              <a:rPr lang="en-US" altLang="zh-CN" dirty="0"/>
              <a:t>dex2jar</a:t>
            </a:r>
            <a:r>
              <a:rPr lang="zh-CN" altLang="en-US" dirty="0"/>
              <a:t>可以直接反编译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jd-gui </a:t>
            </a:r>
            <a:r>
              <a:rPr lang="zh-CN" altLang="en-US" dirty="0"/>
              <a:t>得到</a:t>
            </a:r>
            <a:r>
              <a:rPr lang="en-US" altLang="zh-CN" dirty="0"/>
              <a:t>java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smali</a:t>
            </a:r>
            <a:r>
              <a:rPr lang="zh-CN" altLang="en-US" dirty="0"/>
              <a:t>源代码也偶尔可以看看</a:t>
            </a:r>
            <a:endParaRPr lang="zh-CN" altLang="en-US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7</a:t>
            </a:r>
            <a:r>
              <a:rPr lang="en-US" altLang="en-US" dirty="0"/>
              <a:t>.2 </a:t>
            </a:r>
            <a:r>
              <a:rPr lang="zh-CN" altLang="en-US" dirty="0">
                <a:sym typeface="+mn-ea"/>
              </a:rPr>
              <a:t>需要掌握的技能点</a:t>
            </a:r>
            <a:endParaRPr lang="en-US" altLang="en-US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lvl="0" eaLnBrk="1" hangingPunct="1"/>
            <a:r>
              <a:rPr lang="zh-CN" dirty="0"/>
              <a:t>关键</a:t>
            </a:r>
            <a:r>
              <a:rPr lang="en-US" altLang="zh-CN" dirty="0"/>
              <a:t>:</a:t>
            </a:r>
            <a:r>
              <a:rPr lang="zh-CN" altLang="en-US" dirty="0"/>
              <a:t>持续学习</a:t>
            </a:r>
            <a:r>
              <a:rPr lang="en-US" altLang="zh-CN" dirty="0"/>
              <a:t>,</a:t>
            </a:r>
            <a:r>
              <a:rPr lang="zh-CN" altLang="en-US" dirty="0"/>
              <a:t>够用就行</a:t>
            </a:r>
            <a:endParaRPr lang="en-US" altLang="zh-CN" dirty="0"/>
          </a:p>
          <a:p>
            <a:pPr lvl="1" eaLnBrk="1" hangingPunct="1"/>
            <a:r>
              <a:rPr lang="en-US" dirty="0"/>
              <a:t>java</a:t>
            </a:r>
            <a:r>
              <a:rPr lang="en-US" altLang="en-US" dirty="0"/>
              <a:t>: </a:t>
            </a:r>
            <a:r>
              <a:rPr lang="zh-CN" altLang="en-US" dirty="0"/>
              <a:t>看得懂代码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smali </a:t>
            </a:r>
            <a:r>
              <a:rPr lang="zh-CN" altLang="en-US" dirty="0"/>
              <a:t>看得懂代码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androd studio: </a:t>
            </a:r>
            <a:r>
              <a:rPr lang="zh-CN" altLang="en-US" dirty="0"/>
              <a:t>会安装</a:t>
            </a:r>
            <a:r>
              <a:rPr lang="en-US" altLang="zh-CN" dirty="0"/>
              <a:t>sdk, </a:t>
            </a:r>
            <a:r>
              <a:rPr lang="zh-CN" altLang="en-US" dirty="0"/>
              <a:t>会重新打包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虚拟机</a:t>
            </a:r>
            <a:r>
              <a:rPr lang="en-US" altLang="zh-CN" dirty="0"/>
              <a:t>(</a:t>
            </a:r>
            <a:r>
              <a:rPr lang="zh-CN" altLang="en-US" dirty="0"/>
              <a:t>多开</a:t>
            </a:r>
            <a:r>
              <a:rPr lang="en-US" altLang="zh-CN" dirty="0"/>
              <a:t>,</a:t>
            </a:r>
            <a:r>
              <a:rPr lang="zh-CN" altLang="en-US" dirty="0"/>
              <a:t>模拟位置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实体机</a:t>
            </a:r>
            <a:r>
              <a:rPr lang="en-US" altLang="zh-CN" dirty="0"/>
              <a:t>Root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代理服务器</a:t>
            </a:r>
            <a:r>
              <a:rPr lang="en-US" altLang="zh-CN" dirty="0"/>
              <a:t>(</a:t>
            </a:r>
            <a:r>
              <a:rPr lang="zh-CN" altLang="en-US" dirty="0"/>
              <a:t>可能用到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7</a:t>
            </a:r>
            <a:r>
              <a:rPr lang="en-US" altLang="en-US" dirty="0"/>
              <a:t>.3 </a:t>
            </a:r>
            <a:r>
              <a:rPr lang="zh-CN" altLang="en-US" dirty="0"/>
              <a:t>最佳实践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lvl="0" eaLnBrk="1" hangingPunct="1"/>
            <a:r>
              <a:rPr lang="en-US" dirty="0"/>
              <a:t>1. </a:t>
            </a:r>
            <a:r>
              <a:rPr lang="zh-CN" altLang="en-US" dirty="0"/>
              <a:t>保持学习的心态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2. </a:t>
            </a:r>
            <a:r>
              <a:rPr lang="zh-CN" altLang="en-US" dirty="0"/>
              <a:t>测试机不要放任何私人信息</a:t>
            </a:r>
            <a:r>
              <a:rPr lang="en-US" altLang="zh-CN" dirty="0"/>
              <a:t>, </a:t>
            </a:r>
            <a:r>
              <a:rPr lang="zh-CN" altLang="en-US" dirty="0"/>
              <a:t>可以认为都是病毒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3. </a:t>
            </a:r>
            <a:r>
              <a:rPr lang="zh-CN" altLang="en-US" dirty="0"/>
              <a:t>测试机前置镜头遮住</a:t>
            </a:r>
            <a:r>
              <a:rPr lang="en-US" altLang="zh-CN" dirty="0"/>
              <a:t>.</a:t>
            </a:r>
            <a:endParaRPr lang="en-US" altLang="zh-CN" dirty="0"/>
          </a:p>
          <a:p>
            <a:pPr lvl="0" eaLnBrk="1" hangingPunct="1"/>
            <a:r>
              <a:rPr lang="en-US" altLang="en-US" dirty="0"/>
              <a:t>4. </a:t>
            </a:r>
            <a:r>
              <a:rPr lang="zh-CN" altLang="en-US" dirty="0"/>
              <a:t>法无定法</a:t>
            </a:r>
            <a:r>
              <a:rPr lang="en-US" altLang="zh-CN" dirty="0"/>
              <a:t>, </a:t>
            </a:r>
            <a:r>
              <a:rPr lang="zh-CN" altLang="en-US" dirty="0"/>
              <a:t>不要拘泥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总会有短期内无法逆向的</a:t>
            </a:r>
            <a:r>
              <a:rPr lang="en-US" altLang="zh-CN" dirty="0"/>
              <a:t>APP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也不存在</a:t>
            </a:r>
            <a:r>
              <a:rPr lang="en-US" altLang="zh-CN" dirty="0"/>
              <a:t>100%</a:t>
            </a:r>
            <a:r>
              <a:rPr lang="zh-CN" altLang="en-US" dirty="0"/>
              <a:t>无法攻破的</a:t>
            </a:r>
            <a:r>
              <a:rPr lang="en-US" altLang="zh-CN" dirty="0"/>
              <a:t>app, </a:t>
            </a:r>
            <a:r>
              <a:rPr lang="zh-CN" altLang="en-US" dirty="0"/>
              <a:t>无非花费时间而已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altLang="zh-CN" dirty="0"/>
              <a:t>1.1 </a:t>
            </a:r>
            <a:r>
              <a:rPr lang="zh-CN" altLang="zh-CN" dirty="0"/>
              <a:t>安卓逆向的意义</a:t>
            </a:r>
            <a:endParaRPr lang="zh-CN" alt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>
          <a:xfrm>
            <a:off x="609600" y="1600200"/>
            <a:ext cx="6682105" cy="5287645"/>
          </a:xfrm>
        </p:spPr>
        <p:txBody>
          <a:bodyPr vert="horz" wrap="square" lIns="91440" tIns="45720" rIns="91440" bIns="45720" anchor="t" anchorCtr="false"/>
          <a:p>
            <a:pPr eaLnBrk="1" hangingPunct="1"/>
            <a:r>
              <a:rPr lang="en-US" altLang="zh-CN" dirty="0"/>
              <a:t>2012</a:t>
            </a:r>
            <a:r>
              <a:rPr lang="zh-CN" altLang="zh-CN" dirty="0"/>
              <a:t>年之前：</a:t>
            </a:r>
            <a:r>
              <a:rPr lang="en-US" altLang="zh-CN" dirty="0"/>
              <a:t>Web</a:t>
            </a:r>
            <a:r>
              <a:rPr lang="zh-CN" altLang="zh-CN" dirty="0"/>
              <a:t>应用。</a:t>
            </a:r>
            <a:endParaRPr lang="zh-CN" altLang="zh-CN" dirty="0"/>
          </a:p>
          <a:p>
            <a:pPr eaLnBrk="1" hangingPunct="1"/>
            <a:r>
              <a:rPr lang="en-US" dirty="0"/>
              <a:t>2012</a:t>
            </a:r>
            <a:r>
              <a:rPr lang="zh-CN" altLang="en-US" dirty="0"/>
              <a:t>年之后：</a:t>
            </a:r>
            <a:r>
              <a:rPr lang="en-US" altLang="zh-CN" dirty="0"/>
              <a:t>Web + APP</a:t>
            </a:r>
            <a:r>
              <a:rPr lang="zh-CN" altLang="zh-CN" dirty="0"/>
              <a:t>的时代。</a:t>
            </a:r>
            <a:endParaRPr lang="zh-CN" altLang="zh-CN" dirty="0"/>
          </a:p>
          <a:p>
            <a:pPr eaLnBrk="1" hangingPunct="1"/>
            <a:r>
              <a:rPr lang="en-US" dirty="0"/>
              <a:t>app </a:t>
            </a:r>
            <a:r>
              <a:rPr lang="zh-CN" dirty="0"/>
              <a:t>架构：</a:t>
            </a:r>
            <a:r>
              <a:rPr lang="en-US" altLang="zh-CN" dirty="0"/>
              <a:t>  Web + API ( Android, iOS, </a:t>
            </a:r>
            <a:r>
              <a:rPr lang="zh-CN" altLang="zh-CN" dirty="0"/>
              <a:t>小程序</a:t>
            </a:r>
            <a:r>
              <a:rPr lang="en-US" altLang="zh-CN" dirty="0"/>
              <a:t>, H5)</a:t>
            </a:r>
            <a:endParaRPr lang="en-US" altLang="zh-CN" dirty="0"/>
          </a:p>
          <a:p>
            <a:pPr eaLnBrk="1" hangingPunct="1"/>
            <a:r>
              <a:rPr lang="zh-CN" altLang="zh-CN" dirty="0"/>
              <a:t>搞定一个安卓逆向，就基本认为</a:t>
            </a:r>
            <a:r>
              <a:rPr lang="en-US" altLang="zh-CN" dirty="0"/>
              <a:t>API</a:t>
            </a:r>
            <a:r>
              <a:rPr lang="zh-CN" altLang="en-US" dirty="0"/>
              <a:t>整个暴露在我们眼前</a:t>
            </a:r>
            <a:endParaRPr lang="zh-CN" altLang="en-US" dirty="0"/>
          </a:p>
          <a:p>
            <a:pPr eaLnBrk="1" hangingPunct="1"/>
            <a:r>
              <a:rPr lang="zh-CN" altLang="en-US" dirty="0"/>
              <a:t>安卓逆向是正面渗透测试的大门。</a:t>
            </a:r>
            <a:endParaRPr lang="zh-CN" altLang="en-US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303b32313537393732313b415049c6c1c4bb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0140" y="3413125"/>
            <a:ext cx="914400" cy="914400"/>
          </a:xfrm>
          <a:prstGeom prst="rect">
            <a:avLst/>
          </a:prstGeom>
        </p:spPr>
      </p:pic>
      <p:pic>
        <p:nvPicPr>
          <p:cNvPr id="3" name="图片 2" descr="303b333633343138353bb0b2d7bf"/>
          <p:cNvPicPr>
            <a:picLocks noChangeAspect="true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2125" y="5141595"/>
            <a:ext cx="451485" cy="451485"/>
          </a:xfrm>
          <a:prstGeom prst="rect">
            <a:avLst/>
          </a:prstGeom>
        </p:spPr>
      </p:pic>
      <p:pic>
        <p:nvPicPr>
          <p:cNvPr id="4" name="图片 3" descr="303b333633383434303bc6bbb9fb"/>
          <p:cNvPicPr>
            <a:picLocks noChangeAspect="true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6360" y="5141595"/>
            <a:ext cx="441960" cy="441960"/>
          </a:xfrm>
          <a:prstGeom prst="rect">
            <a:avLst/>
          </a:prstGeom>
        </p:spPr>
      </p:pic>
      <p:pic>
        <p:nvPicPr>
          <p:cNvPr id="5" name="图片 4" descr="333437323739383b333530343939393bd0a1b3ccd0f2"/>
          <p:cNvPicPr>
            <a:picLocks noChangeAspect="true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1070" y="5155565"/>
            <a:ext cx="424180" cy="424180"/>
          </a:xfrm>
          <a:prstGeom prst="rect">
            <a:avLst/>
          </a:prstGeom>
        </p:spPr>
      </p:pic>
      <p:pic>
        <p:nvPicPr>
          <p:cNvPr id="6" name="图片 5" descr="32303231353832373b32303234393135383bcdf8d2b3"/>
          <p:cNvPicPr>
            <a:picLocks noChangeAspect="true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97235" y="5063490"/>
            <a:ext cx="547370" cy="547370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2" idx="2"/>
            <a:endCxn id="4" idx="0"/>
          </p:cNvCxnSpPr>
          <p:nvPr/>
        </p:nvCxnSpPr>
        <p:spPr>
          <a:xfrm>
            <a:off x="9197340" y="4327525"/>
            <a:ext cx="0" cy="814070"/>
          </a:xfrm>
          <a:prstGeom prst="straightConnector1">
            <a:avLst/>
          </a:prstGeom>
          <a:solidFill>
            <a:schemeClr val="tx1"/>
          </a:solidFill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" idx="2"/>
            <a:endCxn id="5" idx="0"/>
          </p:cNvCxnSpPr>
          <p:nvPr/>
        </p:nvCxnSpPr>
        <p:spPr>
          <a:xfrm>
            <a:off x="9197340" y="4327525"/>
            <a:ext cx="845820" cy="828040"/>
          </a:xfrm>
          <a:prstGeom prst="straightConnector1">
            <a:avLst/>
          </a:prstGeom>
          <a:solidFill>
            <a:schemeClr val="tx1"/>
          </a:solidFill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" idx="0"/>
          </p:cNvCxnSpPr>
          <p:nvPr/>
        </p:nvCxnSpPr>
        <p:spPr>
          <a:xfrm flipH="true">
            <a:off x="8338185" y="4349115"/>
            <a:ext cx="854075" cy="792480"/>
          </a:xfrm>
          <a:prstGeom prst="straightConnector1">
            <a:avLst/>
          </a:prstGeom>
          <a:solidFill>
            <a:schemeClr val="tx1"/>
          </a:solidFill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32303135333539323b32303135333534303bbcc6cbe3bbfacdf8c2e7b7fecef1c6f7"/>
          <p:cNvPicPr>
            <a:picLocks noChangeAspect="true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40595" y="2188845"/>
            <a:ext cx="709930" cy="709930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6" idx="0"/>
          </p:cNvCxnSpPr>
          <p:nvPr/>
        </p:nvCxnSpPr>
        <p:spPr>
          <a:xfrm>
            <a:off x="10440670" y="2908935"/>
            <a:ext cx="730250" cy="2154555"/>
          </a:xfrm>
          <a:prstGeom prst="straightConnector1">
            <a:avLst/>
          </a:prstGeom>
          <a:solidFill>
            <a:schemeClr val="tx1"/>
          </a:solidFill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true">
            <a:off x="9264650" y="2898775"/>
            <a:ext cx="709930" cy="730250"/>
          </a:xfrm>
          <a:prstGeom prst="straightConnector1">
            <a:avLst/>
          </a:prstGeom>
          <a:solidFill>
            <a:schemeClr val="tx1"/>
          </a:solidFill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altLang="zh-CN" dirty="0"/>
              <a:t>1.2 </a:t>
            </a:r>
            <a:r>
              <a:rPr lang="zh-CN" altLang="zh-CN" dirty="0"/>
              <a:t>安卓逆向学习路径</a:t>
            </a:r>
            <a:endParaRPr lang="zh-CN" alt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zh-CN" altLang="zh-CN" dirty="0"/>
              <a:t>欲做逆向，必懂正向。不会正向，逆向走不远。</a:t>
            </a:r>
            <a:endParaRPr lang="zh-CN" altLang="zh-CN" dirty="0"/>
          </a:p>
          <a:p>
            <a:pPr eaLnBrk="1" hangingPunct="1"/>
            <a:r>
              <a:rPr lang="en-US" altLang="zh-CN" dirty="0"/>
              <a:t>android</a:t>
            </a:r>
            <a:r>
              <a:rPr lang="zh-CN" altLang="en-US" dirty="0"/>
              <a:t>正向开发技能树：</a:t>
            </a:r>
            <a:endParaRPr lang="zh-CN" altLang="zh-CN" dirty="0"/>
          </a:p>
          <a:p>
            <a:pPr lvl="1" eaLnBrk="1" hangingPunct="1"/>
            <a:r>
              <a:rPr lang="en-US" altLang="zh-CN" dirty="0"/>
              <a:t>java</a:t>
            </a:r>
            <a:r>
              <a:rPr lang="zh-CN" altLang="en-US" dirty="0"/>
              <a:t>开发（语法）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android </a:t>
            </a:r>
            <a:r>
              <a:rPr lang="zh-CN" altLang="zh-CN" dirty="0"/>
              <a:t>开发（一些</a:t>
            </a:r>
            <a:r>
              <a:rPr lang="en-US" altLang="zh-CN" dirty="0"/>
              <a:t>java</a:t>
            </a:r>
            <a:r>
              <a:rPr lang="zh-CN" altLang="zh-CN" dirty="0"/>
              <a:t>组件，</a:t>
            </a:r>
            <a:r>
              <a:rPr lang="en-US" altLang="zh-CN" dirty="0"/>
              <a:t>android</a:t>
            </a:r>
            <a:r>
              <a:rPr lang="zh-CN" altLang="zh-CN" dirty="0"/>
              <a:t>框架）</a:t>
            </a:r>
            <a:endParaRPr lang="zh-CN" altLang="zh-CN" dirty="0"/>
          </a:p>
          <a:p>
            <a:pPr lvl="1" eaLnBrk="1" hangingPunct="1"/>
            <a:r>
              <a:rPr lang="en-US" altLang="zh-CN" dirty="0"/>
              <a:t>android </a:t>
            </a:r>
            <a:r>
              <a:rPr lang="zh-CN" altLang="zh-CN" dirty="0"/>
              <a:t>工具（</a:t>
            </a:r>
            <a:r>
              <a:rPr lang="en-US" altLang="zh-CN" dirty="0"/>
              <a:t>android studio, gradle, adb, </a:t>
            </a:r>
            <a:r>
              <a:rPr lang="zh-CN" altLang="zh-CN" dirty="0"/>
              <a:t>虚拟机实体机）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编译，打包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加固发布</a:t>
            </a:r>
            <a:endParaRPr lang="zh-CN" altLang="zh-CN" dirty="0"/>
          </a:p>
          <a:p>
            <a:pPr lvl="1" eaLnBrk="1" hangingPunct="1"/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endParaRPr lang="zh-CN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altLang="zh-CN" dirty="0"/>
              <a:t>2. </a:t>
            </a:r>
            <a:r>
              <a:rPr lang="zh-CN" altLang="zh-CN" dirty="0"/>
              <a:t>安卓正向快速入门</a:t>
            </a:r>
            <a:endParaRPr lang="zh-CN" alt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en-US" dirty="0"/>
              <a:t>2.1 </a:t>
            </a:r>
            <a:r>
              <a:rPr lang="zh-CN" dirty="0"/>
              <a:t>搭建环境</a:t>
            </a:r>
            <a:endParaRPr lang="zh-CN" dirty="0"/>
          </a:p>
          <a:p>
            <a:pPr eaLnBrk="1" hangingPunct="1"/>
            <a:r>
              <a:rPr lang="en-US" altLang="zh-CN" dirty="0"/>
              <a:t>2.2 </a:t>
            </a:r>
            <a:r>
              <a:rPr lang="zh-CN" altLang="zh-CN" dirty="0"/>
              <a:t>开发功能</a:t>
            </a:r>
            <a:endParaRPr lang="zh-CN" altLang="zh-CN" dirty="0"/>
          </a:p>
          <a:p>
            <a:pPr eaLnBrk="1" hangingPunct="1"/>
            <a:r>
              <a:rPr lang="en-US" altLang="zh-CN" dirty="0"/>
              <a:t>2.3 </a:t>
            </a:r>
            <a:r>
              <a:rPr lang="zh-CN" altLang="zh-CN" dirty="0"/>
              <a:t>编译、打包到开发机</a:t>
            </a:r>
            <a:endParaRPr lang="zh-CN" altLang="zh-CN" dirty="0"/>
          </a:p>
          <a:p>
            <a:pPr eaLnBrk="1" hangingPunct="1"/>
            <a:r>
              <a:rPr lang="en-US" altLang="zh-CN" dirty="0"/>
              <a:t>2.4 </a:t>
            </a:r>
            <a:r>
              <a:rPr lang="zh-CN" altLang="zh-CN" dirty="0"/>
              <a:t>普通发布与加固发布</a:t>
            </a:r>
            <a:endParaRPr lang="zh-CN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91440" tIns="45720" rIns="91440" bIns="45720" anchor="ctr" anchorCtr="false"/>
          <a:p>
            <a:pPr eaLnBrk="1" hangingPunct="1"/>
            <a:r>
              <a:rPr lang="en-US" dirty="0"/>
              <a:t>2.1 </a:t>
            </a:r>
            <a:r>
              <a:rPr lang="zh-CN" dirty="0"/>
              <a:t>搭建环境</a:t>
            </a:r>
            <a:endParaRPr lang="zh-CN" dirty="0"/>
          </a:p>
        </p:txBody>
      </p:sp>
      <p:sp>
        <p:nvSpPr>
          <p:cNvPr id="717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anchor="t" anchorCtr="false"/>
          <a:p>
            <a:pPr eaLnBrk="1" hangingPunct="1"/>
            <a:r>
              <a:rPr lang="zh-CN" dirty="0"/>
              <a:t>操作系统与</a:t>
            </a:r>
            <a:r>
              <a:rPr lang="en-US" altLang="zh-CN" dirty="0"/>
              <a:t>IDE</a:t>
            </a:r>
            <a:endParaRPr lang="zh-CN" altLang="zh-CN" dirty="0"/>
          </a:p>
          <a:p>
            <a:pPr eaLnBrk="1" hangingPunct="1"/>
            <a:r>
              <a:rPr lang="zh-CN" altLang="zh-CN" dirty="0"/>
              <a:t>下载</a:t>
            </a:r>
            <a:r>
              <a:rPr lang="en-US" altLang="zh-CN" dirty="0"/>
              <a:t>android studio</a:t>
            </a:r>
            <a:endParaRPr lang="en-US" altLang="zh-CN" dirty="0"/>
          </a:p>
          <a:p>
            <a:pPr eaLnBrk="1" hangingPunct="1"/>
            <a:r>
              <a:rPr lang="zh-CN" altLang="zh-CN" dirty="0"/>
              <a:t>安装</a:t>
            </a:r>
            <a:r>
              <a:rPr lang="en-US" altLang="zh-CN" dirty="0"/>
              <a:t>sdk</a:t>
            </a:r>
            <a:endParaRPr lang="en-US" altLang="zh-CN" dirty="0"/>
          </a:p>
          <a:p>
            <a:pPr eaLnBrk="1" hangingPunct="1"/>
            <a:r>
              <a:rPr lang="zh-CN" altLang="zh-CN" dirty="0"/>
              <a:t>准备开发设备</a:t>
            </a:r>
            <a:endParaRPr lang="zh-CN" altLang="zh-CN" dirty="0"/>
          </a:p>
        </p:txBody>
      </p:sp>
      <p:sp>
        <p:nvSpPr>
          <p:cNvPr id="717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false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r>
              <a:rPr lang="zh-CN" altLang="en-US" sz="1400" dirty="0">
                <a:solidFill>
                  <a:srgbClr val="7F7F7F"/>
                </a:solidFill>
                <a:latin typeface="Arial" panose="02080604020202020204" pitchFamily="34" charset="0"/>
                <a:ea typeface="宋体" panose="02010600030101010101" pitchFamily="2" charset="-122"/>
              </a:rPr>
              <a:t>*</a:t>
            </a:r>
            <a:endParaRPr lang="zh-CN" altLang="en-US" sz="1400" dirty="0">
              <a:solidFill>
                <a:srgbClr val="7F7F7F"/>
              </a:solidFill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6df73ac-7a14-48e1-b115-82de3d2178cd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5961</Words>
  <Application>WPS Presentation</Application>
  <PresentationFormat>宽屏</PresentationFormat>
  <Paragraphs>558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Arial</vt:lpstr>
      <vt:lpstr>SimSun</vt:lpstr>
      <vt:lpstr>Wingdings</vt:lpstr>
      <vt:lpstr>Nimbus Roman No9 L</vt:lpstr>
      <vt:lpstr>宋体</vt:lpstr>
      <vt:lpstr>微软雅黑</vt:lpstr>
      <vt:lpstr>Arial Unicode MS</vt:lpstr>
      <vt:lpstr>Calibri</vt:lpstr>
      <vt:lpstr>Abyssinica SIL</vt:lpstr>
      <vt:lpstr>默认设计模板</vt:lpstr>
      <vt:lpstr>2_默认设计模板</vt:lpstr>
      <vt:lpstr>1_默认设计模板</vt:lpstr>
      <vt:lpstr>3_默认设计模板</vt:lpstr>
      <vt:lpstr>马士兵教育 定制未来，成就更好的你</vt:lpstr>
      <vt:lpstr>安卓逆向工程 Android Reverse Engineering</vt:lpstr>
      <vt:lpstr>1. 安卓逆向概述 2. 安卓正向基础与快速入门 3. 安卓逆向基础 4. 安卓抓包与高级hack方法</vt:lpstr>
      <vt:lpstr>5. 安卓设备的超级变身:Root 6. 安卓的高级逆向与钩子Hook 7. 总结</vt:lpstr>
      <vt:lpstr>1. 安卓逆向概述</vt:lpstr>
      <vt:lpstr>1.1 安卓逆向的意义</vt:lpstr>
      <vt:lpstr>1.2 安卓逆向学习路径</vt:lpstr>
      <vt:lpstr>2. 安卓正向快速入门</vt:lpstr>
      <vt:lpstr>2.1 搭建环境</vt:lpstr>
      <vt:lpstr>实体机环境</vt:lpstr>
      <vt:lpstr>2.2 开发功能</vt:lpstr>
      <vt:lpstr>2.2.1 java语法</vt:lpstr>
      <vt:lpstr>2.2.2 android开发极速入门</vt:lpstr>
      <vt:lpstr>2.2.2 android开发极速入门</vt:lpstr>
      <vt:lpstr>2.2.3 android studio极速入门</vt:lpstr>
      <vt:lpstr>2.2.4 gradle极速入门</vt:lpstr>
      <vt:lpstr>2.2.5 android 应用</vt:lpstr>
      <vt:lpstr>2.3 编译、打包到开发机</vt:lpstr>
      <vt:lpstr>2.3.1 adb 急速入门</vt:lpstr>
      <vt:lpstr>2.3.2 Linux 急速入门</vt:lpstr>
      <vt:lpstr>2.3.3 虚拟机与实体机</vt:lpstr>
      <vt:lpstr>2.4 普通发布与加固发布</vt:lpstr>
      <vt:lpstr>2.4.1 普通发布的过程</vt:lpstr>
      <vt:lpstr>2.4.2 为什么要加密加固?</vt:lpstr>
      <vt:lpstr>2.4.3 加密加固的多种阶段的演进与概述</vt:lpstr>
      <vt:lpstr>PowerPoint 演示文稿</vt:lpstr>
      <vt:lpstr>2.4.4 加密方案</vt:lpstr>
      <vt:lpstr>加密方案的对应破解资源</vt:lpstr>
      <vt:lpstr>3. 安卓逆向(反编译)基础</vt:lpstr>
      <vt:lpstr>3.1 反编译路径</vt:lpstr>
      <vt:lpstr>3.2 基本的反编译方法</vt:lpstr>
      <vt:lpstr>4. 安卓抓包与高级hack方法</vt:lpstr>
      <vt:lpstr>4.1 burp suite抓包工具基本使用</vt:lpstr>
      <vt:lpstr>4.2 抓包https协议的内容</vt:lpstr>
      <vt:lpstr>安卓设备添加burpsuite证书</vt:lpstr>
      <vt:lpstr>4.3 对安卓设备进行抓包</vt:lpstr>
      <vt:lpstr>5. 安卓设备的超级变身：Root</vt:lpstr>
      <vt:lpstr>5.1 为什么要Root</vt:lpstr>
      <vt:lpstr>5.2 Root的原理</vt:lpstr>
      <vt:lpstr>5.3 设备的选择</vt:lpstr>
      <vt:lpstr>5.3 如何Root</vt:lpstr>
      <vt:lpstr>6. 安卓的高级逆向与钩子（Hook）</vt:lpstr>
      <vt:lpstr>6.1 什么是钩子(hook?)</vt:lpstr>
      <vt:lpstr>6.2 frida: 钩子框架</vt:lpstr>
      <vt:lpstr>PowerPoint 演示文稿</vt:lpstr>
      <vt:lpstr>6.3 安卓高级逆向</vt:lpstr>
      <vt:lpstr>6.3 安卓高级逆向</vt:lpstr>
      <vt:lpstr>6.4 重新打包</vt:lpstr>
      <vt:lpstr>7 总结</vt:lpstr>
      <vt:lpstr>7.1 安卓逆向基本思路</vt:lpstr>
      <vt:lpstr>7.2 需要掌握的技能点</vt:lpstr>
      <vt:lpstr>7.3 最佳实践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不出现商业标识，logo，网址</dc:title>
  <dc:creator>p'c</dc:creator>
  <cp:lastModifiedBy>申思维</cp:lastModifiedBy>
  <cp:revision>62</cp:revision>
  <dcterms:created xsi:type="dcterms:W3CDTF">2021-12-19T08:53:27Z</dcterms:created>
  <dcterms:modified xsi:type="dcterms:W3CDTF">2021-12-19T08:53:27Z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  <property fmtid="{D5CDD505-2E9C-101B-9397-08002B2CF9AE}" pid="3" name="ICV">
    <vt:lpwstr>13A59FCAA8C1489F99DAC3C9D286631F</vt:lpwstr>
  </property>
</Properties>
</file>