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330" r:id="rId2"/>
    <p:sldId id="307" r:id="rId3"/>
    <p:sldId id="392" r:id="rId4"/>
    <p:sldId id="393" r:id="rId5"/>
    <p:sldId id="394" r:id="rId6"/>
    <p:sldId id="391" r:id="rId7"/>
  </p:sldIdLst>
  <p:sldSz cx="12192000" cy="6858000"/>
  <p:notesSz cx="6858000" cy="9144000"/>
  <p:custDataLst>
    <p:tags r:id="rId10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70">
          <p15:clr>
            <a:srgbClr val="A4A3A4"/>
          </p15:clr>
        </p15:guide>
        <p15:guide id="2" pos="384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3F88"/>
    <a:srgbClr val="333333"/>
    <a:srgbClr val="0B41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7"/>
    <p:restoredTop sz="94084"/>
  </p:normalViewPr>
  <p:slideViewPr>
    <p:cSldViewPr showGuides="1">
      <p:cViewPr varScale="1">
        <p:scale>
          <a:sx n="85" d="100"/>
          <a:sy n="85" d="100"/>
        </p:scale>
        <p:origin x="250" y="58"/>
      </p:cViewPr>
      <p:guideLst>
        <p:guide orient="horz" pos="2270"/>
        <p:guide pos="3846"/>
      </p:guideLst>
    </p:cSldViewPr>
  </p:slideViewPr>
  <p:outlineViewPr>
    <p:cViewPr>
      <p:scale>
        <a:sx n="33" d="100"/>
        <a:sy n="33" d="100"/>
      </p:scale>
      <p:origin x="0" y="-20944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FB25B91-0E21-43A0-99BF-C68B11572A20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2023/11/10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D12C492-2B8C-43C6-A74C-4A410CC2D6DF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C53E681-7DAD-43E1-B03D-9E59A72F1C76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2023/11/10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单击此处编辑母版文本样式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7038BEC-0B24-4046-901B-812901295905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ln>
            <a:solidFill>
              <a:srgbClr val="000000"/>
            </a:solidFill>
          </a:ln>
        </p:spPr>
      </p:sp>
      <p:sp>
        <p:nvSpPr>
          <p:cNvPr id="18434" name="文本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lIns="91440" tIns="45720" rIns="91440" bIns="45720" anchor="t"/>
          <a:lstStyle/>
          <a:p>
            <a:pPr lvl="0"/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 lIns="91440" tIns="45720" rIns="91440" bIns="45720" rtlCol="0" anchor="b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7038BEC-0B24-4046-901B-812901295905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文本框 6"/>
          <p:cNvSpPr txBox="1"/>
          <p:nvPr userDrawn="1"/>
        </p:nvSpPr>
        <p:spPr>
          <a:xfrm>
            <a:off x="5827549" y="6453337"/>
            <a:ext cx="4026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B100B7C-21FA-4597-9079-2941DAE156CF}" type="slidenum">
              <a:rPr lang="zh-CN" altLang="en-US" sz="1400" smtClean="0"/>
              <a:t>‹#›</a:t>
            </a:fld>
            <a:endParaRPr lang="zh-CN" altLang="en-US" sz="1400" dirty="0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832304" y="6048262"/>
            <a:ext cx="3305636" cy="809738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623392" y="335282"/>
            <a:ext cx="214808" cy="83162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340768"/>
            <a:ext cx="5150396" cy="4836195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7" name="文本框 6"/>
          <p:cNvSpPr txBox="1"/>
          <p:nvPr userDrawn="1"/>
        </p:nvSpPr>
        <p:spPr>
          <a:xfrm>
            <a:off x="5827549" y="6453337"/>
            <a:ext cx="4026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B100B7C-21FA-4597-9079-2941DAE156CF}" type="slidenum">
              <a:rPr lang="zh-CN" altLang="en-US" sz="1400" smtClean="0"/>
              <a:t>‹#›</a:t>
            </a:fld>
            <a:endParaRPr lang="zh-CN" altLang="en-US" sz="1400" dirty="0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832304" y="6048262"/>
            <a:ext cx="3305636" cy="809738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623392" y="335282"/>
            <a:ext cx="214808" cy="83162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Content Placeholder 2"/>
          <p:cNvSpPr>
            <a:spLocks noGrp="1"/>
          </p:cNvSpPr>
          <p:nvPr>
            <p:ph idx="10"/>
          </p:nvPr>
        </p:nvSpPr>
        <p:spPr>
          <a:xfrm>
            <a:off x="6203404" y="1340768"/>
            <a:ext cx="5150396" cy="483619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</p:spTree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35282"/>
            <a:ext cx="10515600" cy="8316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340768"/>
            <a:ext cx="10515600" cy="48361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24400" y="638132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/>
          </p:cNvSpPr>
          <p:nvPr>
            <p:ph type="ctrTitle"/>
          </p:nvPr>
        </p:nvSpPr>
        <p:spPr>
          <a:xfrm>
            <a:off x="2135505" y="3789155"/>
            <a:ext cx="7772400" cy="795337"/>
          </a:xfrm>
        </p:spPr>
        <p:txBody>
          <a:bodyPr vert="horz" wrap="square" lIns="91440" tIns="45720" rIns="91440" bIns="45720" anchor="ctr">
            <a:normAutofit/>
          </a:bodyPr>
          <a:lstStyle/>
          <a:p>
            <a:pPr eaLnBrk="1" hangingPunct="1">
              <a:buClrTx/>
              <a:buSzTx/>
              <a:buFontTx/>
            </a:pPr>
            <a:r>
              <a:rPr lang="en-US" altLang="zh-CN" sz="48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Tomcat </a:t>
            </a:r>
            <a:r>
              <a:rPr lang="zh-CN" altLang="en-US" sz="48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基础</a:t>
            </a:r>
            <a:endParaRPr lang="zh-CN" altLang="en-US" sz="48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Tomcat </a:t>
            </a:r>
            <a:r>
              <a:rPr lang="zh-CN" altLang="en-US" dirty="0"/>
              <a:t>基础介绍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623392" y="1772816"/>
            <a:ext cx="11449272" cy="12003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266700"/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Tomcat </a:t>
            </a:r>
            <a:r>
              <a:rPr lang="zh-CN" altLang="en-US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服务器是一个免费的开放源代码的 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Web </a:t>
            </a:r>
            <a:r>
              <a:rPr lang="zh-CN" altLang="en-US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应用服务器，属于轻量级应用服务器，在中小型系统和并发访问用户不是很多的场合下被普遍使用，是开发和调试 </a:t>
            </a:r>
            <a:r>
              <a:rPr lang="en-US" altLang="zh-CN" sz="1800" kern="100" dirty="0" err="1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JSP</a:t>
            </a:r>
            <a:r>
              <a:rPr lang="zh-CN" altLang="en-US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1800" kern="100" dirty="0" err="1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JavaServer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Pages</a:t>
            </a:r>
            <a:r>
              <a:rPr lang="zh-CN" altLang="en-US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 程序的首选。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	Tomcat </a:t>
            </a:r>
            <a:r>
              <a:rPr lang="zh-CN" altLang="en-US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是 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Apache </a:t>
            </a:r>
            <a:r>
              <a:rPr lang="zh-CN" altLang="en-US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服务器的扩展，但运行时它是独立运行的，所以当你运行 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tomcat </a:t>
            </a:r>
            <a:r>
              <a:rPr lang="zh-CN" altLang="en-US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时，它实际上作为一个与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Apache</a:t>
            </a:r>
            <a:r>
              <a:rPr lang="zh-CN" altLang="en-US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独立的进程单独运行的。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Tomcat </a:t>
            </a:r>
            <a:r>
              <a:rPr lang="zh-CN" altLang="en-US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和 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IIS </a:t>
            </a:r>
            <a:r>
              <a:rPr lang="zh-CN" altLang="en-US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等 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Web </a:t>
            </a:r>
            <a:r>
              <a:rPr lang="zh-CN" altLang="en-US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服务器一样，具有处理 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HTML </a:t>
            </a:r>
            <a:r>
              <a:rPr lang="zh-CN" altLang="en-US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页面的功能。</a:t>
            </a:r>
            <a:endParaRPr lang="zh-CN" sz="20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013E9B0-CC4B-B985-844A-E41CDDC62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528" y="3068960"/>
            <a:ext cx="7648575" cy="319087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Tomcat </a:t>
            </a:r>
            <a:r>
              <a:rPr lang="zh-CN" altLang="en-US" dirty="0"/>
              <a:t>基础介绍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623392" y="1772816"/>
            <a:ext cx="5472608" cy="424731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266700"/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tomcat</a:t>
            </a:r>
            <a:r>
              <a:rPr lang="zh-CN" altLang="en-US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是一个 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Servlet </a:t>
            </a:r>
            <a:r>
              <a:rPr lang="zh-CN" altLang="en-US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和 </a:t>
            </a:r>
            <a:r>
              <a:rPr lang="en-US" altLang="zh-CN" sz="1800" kern="100" dirty="0" err="1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JSP</a:t>
            </a:r>
            <a:r>
              <a:rPr lang="zh-CN" altLang="en-US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容器，独立的 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Servlet </a:t>
            </a:r>
            <a:r>
              <a:rPr lang="zh-CN" altLang="en-US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容器是 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Tomcat </a:t>
            </a:r>
            <a:r>
              <a:rPr lang="zh-CN" altLang="en-US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的默认模式。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Tomcat</a:t>
            </a:r>
            <a:r>
              <a:rPr lang="zh-CN" altLang="en-US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中的 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Cluster </a:t>
            </a:r>
            <a:r>
              <a:rPr lang="zh-CN" altLang="en-US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是一种 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Tomcat </a:t>
            </a:r>
            <a:r>
              <a:rPr lang="zh-CN" altLang="en-US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服务器集群技术。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Tomcat </a:t>
            </a:r>
            <a:r>
              <a:rPr lang="zh-CN" altLang="en-US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中的 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Filter </a:t>
            </a:r>
            <a:r>
              <a:rPr lang="zh-CN" altLang="en-US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是进行 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HTTP </a:t>
            </a:r>
            <a:r>
              <a:rPr lang="zh-CN" altLang="en-US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请求和响应的过滤和处理。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Tomcat </a:t>
            </a:r>
            <a:r>
              <a:rPr lang="zh-CN" altLang="en-US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中 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Web </a:t>
            </a:r>
            <a:r>
              <a:rPr lang="zh-CN" altLang="en-US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应用程序的部署方式配置文件方式，直接复制方式，打包 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war </a:t>
            </a:r>
            <a:r>
              <a:rPr lang="zh-CN" altLang="en-US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包方式。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Tomcat </a:t>
            </a:r>
            <a:r>
              <a:rPr lang="zh-CN" altLang="en-US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中的 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Realm </a:t>
            </a:r>
            <a:r>
              <a:rPr lang="zh-CN" altLang="en-US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是一种身份验证和授权组件。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Tomcat </a:t>
            </a:r>
            <a:r>
              <a:rPr lang="zh-CN" altLang="en-US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中的 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Connector </a:t>
            </a:r>
            <a:r>
              <a:rPr lang="zh-CN" altLang="en-US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标签用于配置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Tomcat </a:t>
            </a:r>
            <a:r>
              <a:rPr lang="zh-CN" altLang="en-US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连接器。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Tomcat </a:t>
            </a:r>
            <a:r>
              <a:rPr lang="zh-CN" altLang="en-US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中的 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Session </a:t>
            </a:r>
            <a:r>
              <a:rPr lang="zh-CN" altLang="en-US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是一种用于存储用户状态的机制。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Tomcat </a:t>
            </a:r>
            <a:r>
              <a:rPr lang="zh-CN" altLang="en-US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中的 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Tomcat Manager </a:t>
            </a:r>
            <a:r>
              <a:rPr lang="zh-CN" altLang="en-US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是一种管理 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Tomcat</a:t>
            </a:r>
            <a:r>
              <a:rPr lang="zh-CN" altLang="en-US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实例的 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Web </a:t>
            </a:r>
            <a:r>
              <a:rPr lang="zh-CN" altLang="en-US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应用程序。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Tomcat </a:t>
            </a:r>
            <a:r>
              <a:rPr lang="zh-CN" altLang="en-US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中的 </a:t>
            </a:r>
            <a:r>
              <a:rPr lang="en-US" altLang="zh-CN" sz="1800" kern="100" dirty="0" err="1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AccessLogValve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是用来记录访问日志。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Tomcat </a:t>
            </a:r>
            <a:r>
              <a:rPr lang="zh-CN" altLang="en-US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中的 </a:t>
            </a:r>
            <a:r>
              <a:rPr lang="en-US" altLang="zh-CN" sz="1800" kern="100" dirty="0" err="1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CATALINA_HOME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环境变量是指定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Tomcat </a:t>
            </a:r>
            <a:r>
              <a:rPr lang="zh-CN" altLang="en-US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的安装路径。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Tomcat </a:t>
            </a:r>
            <a:r>
              <a:rPr lang="zh-CN" altLang="en-US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中的 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webapps </a:t>
            </a:r>
            <a:r>
              <a:rPr lang="zh-CN" altLang="en-US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目录是用来存放</a:t>
            </a:r>
            <a:r>
              <a:rPr lang="en-US" altLang="zh-CN" sz="1800" kern="100" dirty="0" err="1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JSP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页、静态网页、 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Web </a:t>
            </a:r>
            <a:r>
              <a:rPr lang="zh-CN" altLang="en-US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应用程序。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Tomcat </a:t>
            </a:r>
            <a:r>
              <a:rPr lang="zh-CN" altLang="en-US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服务器的默认会话超时时间 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30 </a:t>
            </a:r>
            <a:r>
              <a:rPr lang="zh-CN" altLang="en-US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分钟。</a:t>
            </a:r>
            <a:endParaRPr lang="zh-CN" sz="20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6E6CB66-8C64-6E02-1D0F-266F94A4ED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2024" y="2420888"/>
            <a:ext cx="5196061" cy="2641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323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Servlet</a:t>
            </a:r>
            <a:r>
              <a:rPr lang="zh-CN" altLang="en-US" dirty="0"/>
              <a:t>和</a:t>
            </a:r>
            <a:r>
              <a:rPr lang="en-US" altLang="zh-CN" dirty="0" err="1"/>
              <a:t>jsp</a:t>
            </a:r>
            <a:r>
              <a:rPr lang="zh-CN" altLang="en-US" dirty="0"/>
              <a:t>容器介绍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623392" y="2348880"/>
            <a:ext cx="5472608" cy="20313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266700"/>
            <a:r>
              <a:rPr lang="en-US" altLang="zh-CN" dirty="0"/>
              <a:t>tomcat</a:t>
            </a:r>
            <a:r>
              <a:rPr lang="zh-CN" altLang="en-US" dirty="0"/>
              <a:t>处理请求和发送响应的过程是由一种叫做</a:t>
            </a:r>
            <a:r>
              <a:rPr lang="en-US" altLang="zh-CN" dirty="0"/>
              <a:t>Servlet</a:t>
            </a:r>
            <a:r>
              <a:rPr lang="zh-CN" altLang="en-US" dirty="0"/>
              <a:t>的程序来完成的，并且</a:t>
            </a:r>
            <a:r>
              <a:rPr lang="en-US" altLang="zh-CN" dirty="0"/>
              <a:t>Servlet</a:t>
            </a:r>
            <a:r>
              <a:rPr lang="zh-CN" altLang="en-US" dirty="0"/>
              <a:t>是为了解决实现动态页面而衍生的东西。</a:t>
            </a:r>
            <a:r>
              <a:rPr lang="en-US" altLang="zh-CN" dirty="0"/>
              <a:t>Servlet</a:t>
            </a:r>
            <a:r>
              <a:rPr lang="zh-CN" altLang="en-US" dirty="0"/>
              <a:t>是用</a:t>
            </a:r>
            <a:r>
              <a:rPr lang="en-US" altLang="zh-CN" dirty="0"/>
              <a:t>Java</a:t>
            </a:r>
            <a:r>
              <a:rPr lang="zh-CN" altLang="en-US" dirty="0"/>
              <a:t>编写的</a:t>
            </a:r>
            <a:r>
              <a:rPr lang="en-US" altLang="zh-CN" dirty="0"/>
              <a:t>Server</a:t>
            </a:r>
            <a:r>
              <a:rPr lang="zh-CN" altLang="en-US" dirty="0"/>
              <a:t>端小程序。</a:t>
            </a:r>
            <a:endParaRPr lang="en-US" altLang="zh-CN" dirty="0"/>
          </a:p>
          <a:p>
            <a:pPr indent="266700"/>
            <a:r>
              <a:rPr lang="en-US" altLang="zh-CN" dirty="0" err="1">
                <a:sym typeface="+mn-ea"/>
              </a:rPr>
              <a:t>JSP</a:t>
            </a:r>
            <a:r>
              <a:rPr lang="zh-CN" altLang="en-US" dirty="0">
                <a:sym typeface="+mn-ea"/>
              </a:rPr>
              <a:t>是一种动态网页标准，就是在传统的网页</a:t>
            </a:r>
            <a:r>
              <a:rPr lang="en-US" altLang="zh-CN" dirty="0">
                <a:sym typeface="+mn-ea"/>
              </a:rPr>
              <a:t>HTML</a:t>
            </a:r>
            <a:r>
              <a:rPr lang="zh-CN" altLang="en-US" dirty="0">
                <a:sym typeface="+mn-ea"/>
              </a:rPr>
              <a:t>文件</a:t>
            </a:r>
            <a:r>
              <a:rPr lang="en-US" altLang="zh-CN" dirty="0">
                <a:sym typeface="+mn-ea"/>
              </a:rPr>
              <a:t>(*.</a:t>
            </a:r>
            <a:r>
              <a:rPr lang="en-US" altLang="zh-CN" dirty="0" err="1">
                <a:sym typeface="+mn-ea"/>
              </a:rPr>
              <a:t>htm</a:t>
            </a:r>
            <a:r>
              <a:rPr lang="en-US" altLang="zh-CN" dirty="0">
                <a:sym typeface="+mn-ea"/>
              </a:rPr>
              <a:t>,*.html)</a:t>
            </a:r>
            <a:r>
              <a:rPr lang="zh-CN" altLang="en-US" dirty="0">
                <a:sym typeface="+mn-ea"/>
              </a:rPr>
              <a:t>中加入</a:t>
            </a:r>
            <a:r>
              <a:rPr lang="en-US" altLang="zh-CN" dirty="0">
                <a:sym typeface="+mn-ea"/>
              </a:rPr>
              <a:t>Java</a:t>
            </a:r>
            <a:r>
              <a:rPr lang="zh-CN" altLang="en-US" dirty="0">
                <a:sym typeface="+mn-ea"/>
              </a:rPr>
              <a:t>程序片段</a:t>
            </a:r>
            <a:r>
              <a:rPr lang="en-US" altLang="zh-CN" dirty="0">
                <a:sym typeface="+mn-ea"/>
              </a:rPr>
              <a:t>(</a:t>
            </a:r>
            <a:r>
              <a:rPr lang="en-US" altLang="zh-CN" dirty="0" err="1">
                <a:sym typeface="+mn-ea"/>
              </a:rPr>
              <a:t>Scriptlet</a:t>
            </a:r>
            <a:r>
              <a:rPr lang="en-US" altLang="zh-CN" dirty="0">
                <a:sym typeface="+mn-ea"/>
              </a:rPr>
              <a:t>)</a:t>
            </a:r>
            <a:r>
              <a:rPr lang="zh-CN" altLang="en-US" dirty="0">
                <a:sym typeface="+mn-ea"/>
              </a:rPr>
              <a:t>和</a:t>
            </a:r>
            <a:r>
              <a:rPr lang="en-US" altLang="zh-CN" dirty="0" err="1">
                <a:sym typeface="+mn-ea"/>
              </a:rPr>
              <a:t>JSP</a:t>
            </a:r>
            <a:r>
              <a:rPr lang="zh-CN" altLang="en-US" dirty="0">
                <a:sym typeface="+mn-ea"/>
              </a:rPr>
              <a:t>标记</a:t>
            </a:r>
            <a:r>
              <a:rPr lang="en-US" altLang="zh-CN" dirty="0">
                <a:sym typeface="+mn-ea"/>
              </a:rPr>
              <a:t>(tag)</a:t>
            </a:r>
            <a:r>
              <a:rPr lang="zh-CN" altLang="en-US" dirty="0">
                <a:sym typeface="+mn-ea"/>
              </a:rPr>
              <a:t>，被请求时，被编译成一个</a:t>
            </a:r>
            <a:r>
              <a:rPr lang="en-US" altLang="zh-CN" dirty="0" err="1">
                <a:sym typeface="+mn-ea"/>
              </a:rPr>
              <a:t>SEVERLET</a:t>
            </a:r>
            <a:r>
              <a:rPr lang="zh-CN" altLang="en-US" dirty="0">
                <a:sym typeface="+mn-ea"/>
              </a:rPr>
              <a:t>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EE48F33-12BD-D9E9-1CDC-2FD21CB5FC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8048" y="1124744"/>
            <a:ext cx="4974729" cy="4755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8865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Servlet</a:t>
            </a:r>
            <a:r>
              <a:rPr lang="zh-CN" altLang="en-US" dirty="0"/>
              <a:t>和</a:t>
            </a:r>
            <a:r>
              <a:rPr lang="en-US" altLang="zh-CN" dirty="0" err="1"/>
              <a:t>jsp</a:t>
            </a:r>
            <a:r>
              <a:rPr lang="zh-CN" altLang="en-US" dirty="0"/>
              <a:t>容器区别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623392" y="1628800"/>
            <a:ext cx="5472608" cy="397031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dirty="0" err="1"/>
              <a:t>1.JSP</a:t>
            </a:r>
            <a:r>
              <a:rPr lang="zh-CN" altLang="en-US" dirty="0"/>
              <a:t>第一次运行的时候会编译成</a:t>
            </a:r>
            <a:r>
              <a:rPr lang="en-US" altLang="zh-CN" dirty="0"/>
              <a:t>servlet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 </a:t>
            </a:r>
          </a:p>
          <a:p>
            <a:r>
              <a:rPr lang="en-US" altLang="zh-CN" dirty="0" err="1"/>
              <a:t>2.jsp</a:t>
            </a:r>
            <a:r>
              <a:rPr lang="zh-CN" altLang="en-US" dirty="0"/>
              <a:t>是</a:t>
            </a:r>
            <a:r>
              <a:rPr lang="en-US" altLang="zh-CN" dirty="0"/>
              <a:t>web</a:t>
            </a:r>
            <a:r>
              <a:rPr lang="zh-CN" altLang="en-US" dirty="0"/>
              <a:t>开发技术，</a:t>
            </a:r>
            <a:r>
              <a:rPr lang="en-US" altLang="zh-CN" dirty="0"/>
              <a:t>servlet</a:t>
            </a:r>
            <a:r>
              <a:rPr lang="zh-CN" altLang="en-US" dirty="0"/>
              <a:t>是服务器端运用的小程序，我们第一次访问一个</a:t>
            </a:r>
            <a:r>
              <a:rPr lang="en-US" altLang="zh-CN" dirty="0" err="1"/>
              <a:t>jsp</a:t>
            </a:r>
            <a:r>
              <a:rPr lang="zh-CN" altLang="en-US" dirty="0"/>
              <a:t>页面时，服务器会将这个</a:t>
            </a:r>
            <a:r>
              <a:rPr lang="en-US" altLang="zh-CN" dirty="0" err="1"/>
              <a:t>jsp</a:t>
            </a:r>
            <a:r>
              <a:rPr lang="zh-CN" altLang="en-US" dirty="0"/>
              <a:t>页面转变成</a:t>
            </a:r>
            <a:r>
              <a:rPr lang="en-US" altLang="zh-CN" dirty="0" err="1"/>
              <a:t>servelt</a:t>
            </a:r>
            <a:r>
              <a:rPr lang="zh-CN" altLang="en-US" dirty="0"/>
              <a:t>小程序运行得到结果后，反馈给用户端的浏览器。</a:t>
            </a:r>
          </a:p>
          <a:p>
            <a:r>
              <a:rPr lang="zh-CN" altLang="en-US" dirty="0"/>
              <a:t> </a:t>
            </a:r>
          </a:p>
          <a:p>
            <a:r>
              <a:rPr lang="en-US" altLang="zh-CN" dirty="0" err="1"/>
              <a:t>3.servlet</a:t>
            </a:r>
            <a:r>
              <a:rPr lang="zh-CN" altLang="en-US" dirty="0"/>
              <a:t>相当于一个控制层再去调用相应的</a:t>
            </a:r>
            <a:r>
              <a:rPr lang="en-US" altLang="zh-CN" dirty="0" err="1"/>
              <a:t>javabean</a:t>
            </a:r>
            <a:r>
              <a:rPr lang="zh-CN" altLang="en-US" dirty="0"/>
              <a:t>处理数据</a:t>
            </a:r>
            <a:r>
              <a:rPr lang="en-US" altLang="zh-CN" dirty="0"/>
              <a:t>,</a:t>
            </a:r>
            <a:r>
              <a:rPr lang="zh-CN" altLang="en-US" dirty="0"/>
              <a:t>最后把结果返回给</a:t>
            </a:r>
            <a:r>
              <a:rPr lang="en-US" altLang="zh-CN" dirty="0" err="1"/>
              <a:t>jsp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 </a:t>
            </a:r>
          </a:p>
          <a:p>
            <a:r>
              <a:rPr lang="en-US" altLang="zh-CN" dirty="0" err="1"/>
              <a:t>4.servlet</a:t>
            </a:r>
            <a:r>
              <a:rPr lang="zh-CN" altLang="en-US" dirty="0"/>
              <a:t>主要用于转向，将请求转向到相应的</a:t>
            </a:r>
            <a:r>
              <a:rPr lang="en-US" altLang="zh-CN" dirty="0" err="1"/>
              <a:t>jsp</a:t>
            </a:r>
            <a:r>
              <a:rPr lang="zh-CN" altLang="en-US" dirty="0"/>
              <a:t>页面。</a:t>
            </a:r>
          </a:p>
          <a:p>
            <a:r>
              <a:rPr lang="zh-CN" altLang="en-US" dirty="0"/>
              <a:t> </a:t>
            </a:r>
          </a:p>
          <a:p>
            <a:r>
              <a:rPr lang="en-US" altLang="zh-CN" dirty="0" err="1"/>
              <a:t>5.jsp</a:t>
            </a:r>
            <a:r>
              <a:rPr lang="zh-CN" altLang="en-US" dirty="0"/>
              <a:t>更多的是进行页面显示，</a:t>
            </a:r>
            <a:r>
              <a:rPr lang="en-US" altLang="zh-CN" dirty="0"/>
              <a:t>Servlet</a:t>
            </a:r>
            <a:r>
              <a:rPr lang="zh-CN" altLang="en-US" dirty="0"/>
              <a:t>更多的是处理业务，即</a:t>
            </a:r>
            <a:r>
              <a:rPr lang="en-US" altLang="zh-CN" dirty="0" err="1"/>
              <a:t>jsp</a:t>
            </a:r>
            <a:r>
              <a:rPr lang="zh-CN" altLang="en-US" dirty="0"/>
              <a:t>是页面，</a:t>
            </a:r>
            <a:r>
              <a:rPr lang="en-US" altLang="zh-CN" dirty="0"/>
              <a:t>servlet</a:t>
            </a:r>
            <a:r>
              <a:rPr lang="zh-CN" altLang="en-US" dirty="0"/>
              <a:t>是实现</a:t>
            </a:r>
            <a:r>
              <a:rPr lang="en-US" altLang="zh-CN" dirty="0" err="1"/>
              <a:t>jsp</a:t>
            </a:r>
            <a:r>
              <a:rPr lang="zh-CN" altLang="en-US" dirty="0"/>
              <a:t>的方法。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39ED172-A6A2-3F01-83E2-97FB3DC1B7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8008" y="2132856"/>
            <a:ext cx="5753944" cy="2900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0375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32742"/>
            <a:ext cx="10515600" cy="831627"/>
          </a:xfrm>
        </p:spPr>
        <p:txBody>
          <a:bodyPr/>
          <a:lstStyle/>
          <a:p>
            <a:r>
              <a:rPr lang="en-US" altLang="zh-CN" dirty="0">
                <a:sym typeface="+mn-ea"/>
              </a:rPr>
              <a:t>Tomcat</a:t>
            </a:r>
            <a:r>
              <a:rPr lang="zh-CN" altLang="en-US" dirty="0">
                <a:sym typeface="+mn-ea"/>
              </a:rPr>
              <a:t>与</a:t>
            </a:r>
            <a:r>
              <a:rPr lang="en-US" altLang="zh-CN" dirty="0" err="1">
                <a:sym typeface="+mn-ea"/>
              </a:rPr>
              <a:t>apache</a:t>
            </a:r>
            <a:r>
              <a:rPr lang="zh-CN" altLang="en-US" dirty="0">
                <a:sym typeface="+mn-ea"/>
              </a:rPr>
              <a:t>，</a:t>
            </a:r>
            <a:r>
              <a:rPr lang="en-US" altLang="zh-CN" dirty="0">
                <a:sym typeface="+mn-ea"/>
              </a:rPr>
              <a:t>nginx</a:t>
            </a:r>
            <a:r>
              <a:rPr lang="zh-CN" altLang="en-US" dirty="0">
                <a:sym typeface="+mn-ea"/>
              </a:rPr>
              <a:t>的优劣对比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6A1C8B6-3AF7-4863-EFB8-58BFC92BBC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/>
              <a:t>Nginx</a:t>
            </a:r>
            <a:r>
              <a:rPr lang="zh-CN" altLang="en-US" sz="2000" dirty="0"/>
              <a:t>，</a:t>
            </a:r>
            <a:r>
              <a:rPr lang="en-US" altLang="zh-CN" sz="2000" dirty="0"/>
              <a:t>Apache</a:t>
            </a:r>
            <a:r>
              <a:rPr lang="zh-CN" altLang="en-US" sz="2000" dirty="0"/>
              <a:t>和</a:t>
            </a:r>
            <a:r>
              <a:rPr lang="en-US" altLang="zh-CN" sz="2000" dirty="0"/>
              <a:t>Tomcat</a:t>
            </a:r>
            <a:r>
              <a:rPr lang="zh-CN" altLang="en-US" sz="2000" dirty="0"/>
              <a:t>都是</a:t>
            </a:r>
            <a:r>
              <a:rPr lang="en-US" altLang="zh-CN" sz="2000" dirty="0"/>
              <a:t>Web</a:t>
            </a:r>
            <a:r>
              <a:rPr lang="zh-CN" altLang="en-US" sz="2000" dirty="0"/>
              <a:t>服务器软件，但是它们有一些区别：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/>
              <a:t>1. </a:t>
            </a:r>
            <a:r>
              <a:rPr lang="zh-CN" altLang="en-US" sz="2000" dirty="0"/>
              <a:t>功能区别：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/>
              <a:t>Apache</a:t>
            </a:r>
            <a:r>
              <a:rPr lang="zh-CN" altLang="en-US" sz="2000" dirty="0"/>
              <a:t>是一个通用的</a:t>
            </a:r>
            <a:r>
              <a:rPr lang="en-US" altLang="zh-CN" sz="2000" dirty="0"/>
              <a:t>Web</a:t>
            </a:r>
            <a:r>
              <a:rPr lang="zh-CN" altLang="en-US" sz="2000" dirty="0"/>
              <a:t>服务器，具有广泛的功能和可扩展性，可以处理静态和动态内容。</a:t>
            </a:r>
            <a:r>
              <a:rPr lang="en-US" altLang="zh-CN" sz="2000" dirty="0"/>
              <a:t>Tomcat</a:t>
            </a:r>
            <a:r>
              <a:rPr lang="zh-CN" altLang="en-US" sz="2000" dirty="0"/>
              <a:t>是一个专门用于</a:t>
            </a:r>
            <a:r>
              <a:rPr lang="en-US" altLang="zh-CN" sz="2000" dirty="0"/>
              <a:t>Java</a:t>
            </a:r>
            <a:r>
              <a:rPr lang="zh-CN" altLang="en-US" sz="2000" dirty="0"/>
              <a:t>应用程序的</a:t>
            </a:r>
            <a:r>
              <a:rPr lang="en-US" altLang="zh-CN" sz="2000" dirty="0"/>
              <a:t>Web</a:t>
            </a:r>
            <a:r>
              <a:rPr lang="zh-CN" altLang="en-US" sz="2000" dirty="0"/>
              <a:t>服务器和应用程序服务器，它可以运行</a:t>
            </a:r>
            <a:r>
              <a:rPr lang="en-US" altLang="zh-CN" sz="2000" dirty="0"/>
              <a:t>Java Servlet</a:t>
            </a:r>
            <a:r>
              <a:rPr lang="zh-CN" altLang="en-US" sz="2000" dirty="0"/>
              <a:t>和</a:t>
            </a:r>
            <a:r>
              <a:rPr lang="en-US" altLang="zh-CN" sz="2000" dirty="0" err="1"/>
              <a:t>JavaServer</a:t>
            </a:r>
            <a:r>
              <a:rPr lang="en-US" altLang="zh-CN" sz="2000" dirty="0"/>
              <a:t> Pages</a:t>
            </a:r>
            <a:r>
              <a:rPr lang="zh-CN" altLang="en-US" sz="2000" dirty="0"/>
              <a:t>（</a:t>
            </a:r>
            <a:r>
              <a:rPr lang="en-US" altLang="zh-CN" sz="2000" dirty="0" err="1"/>
              <a:t>JSP</a:t>
            </a:r>
            <a:r>
              <a:rPr lang="zh-CN" altLang="en-US" sz="2000" dirty="0"/>
              <a:t>）。</a:t>
            </a:r>
            <a:r>
              <a:rPr lang="en-US" altLang="zh-CN" sz="2000" dirty="0"/>
              <a:t>Nginx</a:t>
            </a:r>
            <a:r>
              <a:rPr lang="zh-CN" altLang="en-US" sz="2000" dirty="0"/>
              <a:t>是一个高性能的</a:t>
            </a:r>
            <a:r>
              <a:rPr lang="en-US" altLang="zh-CN" sz="2000" dirty="0"/>
              <a:t>Web</a:t>
            </a:r>
            <a:r>
              <a:rPr lang="zh-CN" altLang="en-US" sz="2000" dirty="0"/>
              <a:t>服务器，专注于对静态内容的快速和高效服务。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/>
              <a:t>2. </a:t>
            </a:r>
            <a:r>
              <a:rPr lang="zh-CN" altLang="en-US" sz="2000" dirty="0"/>
              <a:t>性能区别：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/>
              <a:t>Nginx</a:t>
            </a:r>
            <a:r>
              <a:rPr lang="zh-CN" altLang="en-US" sz="2000" dirty="0"/>
              <a:t>具有高性能和可扩展性，普遍认为它比</a:t>
            </a:r>
            <a:r>
              <a:rPr lang="en-US" altLang="zh-CN" sz="2000" dirty="0"/>
              <a:t>Apache</a:t>
            </a:r>
            <a:r>
              <a:rPr lang="zh-CN" altLang="en-US" sz="2000" dirty="0"/>
              <a:t>更快，特别是在高并发环境下。</a:t>
            </a:r>
            <a:r>
              <a:rPr lang="en-US" altLang="zh-CN" sz="2000" dirty="0"/>
              <a:t>Tomcat</a:t>
            </a:r>
            <a:r>
              <a:rPr lang="zh-CN" altLang="en-US" sz="2000" dirty="0"/>
              <a:t>是一个专门用于</a:t>
            </a:r>
            <a:r>
              <a:rPr lang="en-US" altLang="zh-CN" sz="2000" dirty="0"/>
              <a:t>Java</a:t>
            </a:r>
            <a:r>
              <a:rPr lang="zh-CN" altLang="en-US" sz="2000" dirty="0"/>
              <a:t>应用程序的</a:t>
            </a:r>
            <a:r>
              <a:rPr lang="en-US" altLang="zh-CN" sz="2000" dirty="0"/>
              <a:t>Web</a:t>
            </a:r>
            <a:r>
              <a:rPr lang="zh-CN" altLang="en-US" sz="2000" dirty="0"/>
              <a:t>服务器和应用程序服务器，可以处理</a:t>
            </a:r>
            <a:r>
              <a:rPr lang="en-US" altLang="zh-CN" sz="2000" dirty="0"/>
              <a:t>Java</a:t>
            </a:r>
            <a:r>
              <a:rPr lang="zh-CN" altLang="en-US" sz="2000" dirty="0"/>
              <a:t>应用程序的高负载，但在处理静态内容方面性能较低。</a:t>
            </a:r>
            <a:r>
              <a:rPr lang="en-US" altLang="zh-CN" sz="2000" dirty="0"/>
              <a:t>Apache</a:t>
            </a:r>
            <a:r>
              <a:rPr lang="zh-CN" altLang="en-US" sz="2000" dirty="0"/>
              <a:t>的性能较好，但在高并发情况下会出现性能瓶颈。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/>
              <a:t>3. </a:t>
            </a:r>
            <a:r>
              <a:rPr lang="zh-CN" altLang="en-US" sz="2000" dirty="0"/>
              <a:t>部署区别：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/>
              <a:t>Apache</a:t>
            </a:r>
            <a:r>
              <a:rPr lang="zh-CN" altLang="en-US" sz="2000" dirty="0"/>
              <a:t>支持多种操作系统和</a:t>
            </a:r>
            <a:r>
              <a:rPr lang="en-US" altLang="zh-CN" sz="2000" dirty="0"/>
              <a:t>Web</a:t>
            </a:r>
            <a:r>
              <a:rPr lang="zh-CN" altLang="en-US" sz="2000" dirty="0"/>
              <a:t>服务器平台，所以通用性较高，但可能需要更多的配置和管理。</a:t>
            </a:r>
            <a:r>
              <a:rPr lang="en-US" altLang="zh-CN" sz="2000" dirty="0"/>
              <a:t>Tomcat</a:t>
            </a:r>
            <a:r>
              <a:rPr lang="zh-CN" altLang="en-US" sz="2000" dirty="0"/>
              <a:t>是专门为</a:t>
            </a:r>
            <a:r>
              <a:rPr lang="en-US" altLang="zh-CN" sz="2000" dirty="0"/>
              <a:t>Java</a:t>
            </a:r>
            <a:r>
              <a:rPr lang="zh-CN" altLang="en-US" sz="2000" dirty="0"/>
              <a:t>应用程序部署而设计的，通常与</a:t>
            </a:r>
            <a:r>
              <a:rPr lang="en-US" altLang="zh-CN" sz="2000" dirty="0"/>
              <a:t>Apache</a:t>
            </a:r>
            <a:r>
              <a:rPr lang="zh-CN" altLang="en-US" sz="2000" dirty="0"/>
              <a:t>一起使用，可以提供更好的性能和可靠性。</a:t>
            </a:r>
            <a:r>
              <a:rPr lang="en-US" altLang="zh-CN" sz="2000" dirty="0"/>
              <a:t>Nginx</a:t>
            </a:r>
            <a:r>
              <a:rPr lang="zh-CN" altLang="en-US" sz="2000" dirty="0"/>
              <a:t>通常被用作反向代理服务器，可以轻松地与其他</a:t>
            </a:r>
            <a:r>
              <a:rPr lang="en-US" altLang="zh-CN" sz="2000" dirty="0"/>
              <a:t>Web</a:t>
            </a:r>
            <a:r>
              <a:rPr lang="zh-CN" altLang="en-US" sz="2000" dirty="0"/>
              <a:t>服务器配合使用。</a:t>
            </a:r>
          </a:p>
        </p:txBody>
      </p:sp>
    </p:spTree>
    <p:extLst>
      <p:ext uri="{BB962C8B-B14F-4D97-AF65-F5344CB8AC3E}">
        <p14:creationId xmlns:p14="http://schemas.microsoft.com/office/powerpoint/2010/main" val="22761757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MWM0MzE4YjM3N2VlNTE5ZTUxMGExMGU3NGMxYWQ4MjMifQ=="/>
  <p:tag name="KSO_WPP_MARK_KEY" val="c25ef16a-42d1-4026-b9fe-b64764b257f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默认设计模板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398</TotalTime>
  <Words>752</Words>
  <Application>Microsoft Office PowerPoint</Application>
  <PresentationFormat>宽屏</PresentationFormat>
  <Paragraphs>27</Paragraphs>
  <Slides>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黑体</vt:lpstr>
      <vt:lpstr>宋体</vt:lpstr>
      <vt:lpstr>Arial</vt:lpstr>
      <vt:lpstr>Calibri</vt:lpstr>
      <vt:lpstr>Calibri Light</vt:lpstr>
      <vt:lpstr>默认设计模板</vt:lpstr>
      <vt:lpstr>Tomcat 基础</vt:lpstr>
      <vt:lpstr>Tomcat 基础介绍</vt:lpstr>
      <vt:lpstr>Tomcat 基础介绍</vt:lpstr>
      <vt:lpstr>Servlet和jsp容器介绍</vt:lpstr>
      <vt:lpstr>Servlet和jsp容器区别</vt:lpstr>
      <vt:lpstr>Tomcat与apache，nginx的优劣对比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PPT课程标题</dc:title>
  <dc:creator>Administrator</dc:creator>
  <cp:lastModifiedBy>杨咏霖</cp:lastModifiedBy>
  <cp:revision>324</cp:revision>
  <dcterms:created xsi:type="dcterms:W3CDTF">2012-06-06T01:30:00Z</dcterms:created>
  <dcterms:modified xsi:type="dcterms:W3CDTF">2023-11-10T06:23:16Z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2052-11.1.0.12763</vt:lpwstr>
  </property>
  <property fmtid="{D5CDD505-2E9C-101B-9397-08002B2CF9AE}" pid="3" name="ICV">
    <vt:lpwstr>29CB78ED9AA248E89538681839CC0A79</vt:lpwstr>
  </property>
</Properties>
</file>