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64" r:id="rId4"/>
    <p:sldId id="261" r:id="rId5"/>
    <p:sldId id="262" r:id="rId6"/>
    <p:sldId id="263" r:id="rId7"/>
    <p:sldId id="269" r:id="rId8"/>
    <p:sldId id="267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  <p:cmAuthor id="2" name="ASUS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F88"/>
    <a:srgbClr val="333333"/>
    <a:srgbClr val="0B4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084"/>
  </p:normalViewPr>
  <p:slideViewPr>
    <p:cSldViewPr showGuides="1">
      <p:cViewPr varScale="1">
        <p:scale>
          <a:sx n="80" d="100"/>
          <a:sy n="80" d="100"/>
        </p:scale>
        <p:origin x="552" y="53"/>
      </p:cViewPr>
      <p:guideLst>
        <p:guide orient="horz" pos="2367"/>
        <p:guide pos="3840"/>
      </p:guideLst>
    </p:cSldViewPr>
  </p:slideViewPr>
  <p:outlineViewPr>
    <p:cViewPr>
      <p:scale>
        <a:sx n="33" d="100"/>
        <a:sy n="33" d="100"/>
      </p:scale>
      <p:origin x="0" y="-2094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91-0E21-43A0-99BF-C68B11572A2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2024-07-20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12C492-2B8C-43C6-A74C-4A410CC2D6D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3E681-7DAD-43E1-B03D-9E59A72F1C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2024-07-20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038BEC-0B24-4046-901B-8129012959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038BEC-0B24-4046-901B-8129012959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7549" y="645333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100B7C-21FA-4597-9079-2941DAE156CF}" type="slidenum">
              <a:rPr lang="zh-CN" altLang="en-US" sz="1400" smtClean="0"/>
              <a:t>‹#›</a:t>
            </a:fld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2304" y="6048262"/>
            <a:ext cx="3305636" cy="80973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67408" y="335282"/>
            <a:ext cx="70792" cy="8316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40768"/>
            <a:ext cx="5150396" cy="48361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7549" y="645333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100B7C-21FA-4597-9079-2941DAE156CF}" type="slidenum">
              <a:rPr lang="zh-CN" altLang="en-US" sz="1400" smtClean="0"/>
              <a:t>‹#›</a:t>
            </a:fld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2304" y="6048262"/>
            <a:ext cx="3305636" cy="80973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03404" y="1340768"/>
            <a:ext cx="5150396" cy="4836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767408" y="335282"/>
            <a:ext cx="70792" cy="8316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2600" y="6172200"/>
            <a:ext cx="281940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5282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>
          <a:xfrm>
            <a:off x="2209800" y="3446890"/>
            <a:ext cx="7772400" cy="795337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>
              <a:buClrTx/>
              <a:buSzTx/>
              <a:buFontTx/>
            </a:pP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OPPOSans B" panose="00020600040101010101" charset="-122"/>
                <a:ea typeface="OPPOSans B" panose="00020600040101010101" charset="-122"/>
              </a:rPr>
              <a:t>Weblogic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漏洞利用</a:t>
            </a:r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-</a:t>
            </a:r>
            <a:r>
              <a:rPr lang="zh-CN" altLang="en-US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弱口令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常用弱口令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system / password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 / weblogic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 / Oracle@123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admin / admin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joe / password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mary / password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system / security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wlcsystem / 	wlcsystem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wlpisystem / wlpisystem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漏洞利用</a:t>
            </a:r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-CVE-2017-10271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拼接</a:t>
            </a: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URL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wls-wsat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CoordinatorPortType</a:t>
            </a:r>
            <a:endParaRPr lang="en-US" altLang="zh-CN" sz="18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wls-wsat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RegistrationPortTypeRPC</a:t>
            </a:r>
            <a:endParaRPr lang="en-US" altLang="zh-CN" sz="18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wls-wsat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ParticipantPortType</a:t>
            </a:r>
            <a:endParaRPr lang="en-US" altLang="zh-CN" sz="18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wls-wsat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RegistrationRequesterPortType</a:t>
            </a:r>
            <a:endParaRPr lang="en-US" altLang="zh-CN" sz="18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wls-wsat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/CoordinatorPortType11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wls-wsat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/RegistrationPortTypeRPC11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wls-wsat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/ParticipantPortType11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wls-wsat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/RegistrationRequesterPortType11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5228590"/>
            <a:ext cx="98361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漏洞利用</a:t>
            </a:r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-CVE-2018-2628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漏洞原理</a:t>
            </a:r>
            <a:endParaRPr lang="en-US" altLang="zh-CN" sz="24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 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Server中的RMI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 通信使用T3协议在Weblogic 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Server和其它Java程序（客户端或者其它Weblogic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 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Server实例）之间传输数据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, 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服务器实例会跟踪连接到应用程序的每个Java虚拟机（JVM）中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, 并创建T3协议通信连接, 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将流量传输到Java虚拟机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. T3协议在开放WebLogic控制台端口的应用上默认开启.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攻击者利用其他rmi绕过weblogic黑名单限制，然后在将加载的内容利用readObject解析，从而造成反序列化远程代码执行该漏洞，该漏洞主要由于T3服务触发，所有开放weblogic控制台7001端口，默认会开启T3服务，攻击者发送构造好的T3协议数据，就可以获取目标服务器的权限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漏洞利用</a:t>
            </a:r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-CVE-2018-2894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漏洞原理</a:t>
            </a:r>
            <a:endParaRPr lang="en-US" altLang="zh-CN" sz="28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WebLogic管理端未授权的两个页面存在任意上传getshell漏洞，攻击者可通过访问此配置页面，用有效的WebLogic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 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Web路径替换存储JKS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 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Keystores的文件目录，然后上传恶意的JSP脚本木马文件。两个页面分别为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ws_utc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/begin.do，/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ws_utc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/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config.do；Web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 Service Test Page 在 ‘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生产模式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’ </a:t>
            </a:r>
            <a:r>
              <a:rPr lang="en-US" altLang="zh-CN" sz="20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下默认不开启，所以该漏洞有一定限制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影响版本：10.3.6、12.1.3、12.2.4、12.2.1.3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漏洞利用</a:t>
            </a:r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-CVE-</a:t>
            </a:r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  <a:sym typeface="+mn-ea"/>
              </a:rPr>
              <a:t>2020-14882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漏洞原理</a:t>
            </a:r>
            <a:endParaRPr lang="en-US" altLang="zh-CN" sz="28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CVE-2020-14882 允许远程用户绕过管理员控制台组件中的身份验证，CVE-2020-14883 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允许经过身份验证的用户在管理员控制台组件上执行任何命令。使用这两个漏洞链，未经身份验证的远程攻击者可以通过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 HTTP 在 Oracle WebLogic </a:t>
            </a:r>
            <a:r>
              <a:rPr lang="en-US" altLang="zh-CN" sz="1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服务器上执行任意命令并完全控制主机</a:t>
            </a: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影响版本：10.3.6.0.0, 12.1.3.0.0, 12.2.1.3.0, 12.2.1.4.0, 14.1.1.0.0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利用方法：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第一种方法：com.tangosol.coherence.mvel2.sh.ShellSession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第二种方法：com.bea.core.repackaged.springframework.context.support.FileSystemXmlApplicationContext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漏洞利用</a:t>
            </a:r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-CVE-</a:t>
            </a:r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  <a:sym typeface="+mn-ea"/>
              </a:rPr>
              <a:t>2023-21839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漏洞原理</a:t>
            </a:r>
            <a:endParaRPr lang="en-US" altLang="zh-CN" sz="24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WebLogic存在远程代码执行漏洞，该漏洞允许未经身份验证的远程攻击者通过T3/IIOP协议网络访问并破坏易受攻击的WebLogic服务器，成功利用此漏洞可能导致Oracle WebLogic服务器被接管或敏感信息泄露。漏洞原理其实是通过Weblogic t3/iiop协议支持远程绑定对象bind到服务端，当远程对象继承自OpaqueReference时，lookup查看远程对象时，服务端调用远程对象getReferent方法，其中的remoteJNDIName参数可控，导致攻击者可利用rmi/ldap远程协议进行远程命令执行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加固建议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使用连接筛选器临时阻止外部访问7001端口的T3/T3s协议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禁用IIOP协议。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升级weblogic版本，更新最新补丁。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基线检查</a:t>
            </a:r>
            <a:endParaRPr lang="zh-CN" altLang="en-US" sz="40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zh-CN" altLang="en-US" dirty="0"/>
              <a:t>设备管理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715" y="1340768"/>
            <a:ext cx="10515600" cy="4836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测评项目：管理控制台</a:t>
            </a:r>
          </a:p>
          <a:p>
            <a:pPr marL="0" indent="0">
              <a:buNone/>
            </a:pPr>
            <a:r>
              <a:rPr lang="zh-CN" dirty="0"/>
              <a:t>预期效果：</a:t>
            </a:r>
            <a:r>
              <a:rPr dirty="0"/>
              <a:t>控制台console重命名，禁止默认访问</a:t>
            </a:r>
          </a:p>
          <a:p>
            <a:pPr marL="0" indent="0">
              <a:buNone/>
            </a:pPr>
            <a:r>
              <a:rPr lang="zh-CN" altLang="en-US" dirty="0"/>
              <a:t>检查方式：domain</a:t>
            </a:r>
            <a:r>
              <a:rPr lang="en-US" altLang="zh-CN" dirty="0"/>
              <a:t>-</a:t>
            </a:r>
            <a:r>
              <a:rPr lang="zh-CN" altLang="en-US" dirty="0"/>
              <a:t>高级</a:t>
            </a:r>
            <a:r>
              <a:rPr lang="en-US" altLang="zh-CN" dirty="0"/>
              <a:t>-</a:t>
            </a:r>
            <a:r>
              <a:rPr lang="zh-CN" altLang="en-US" dirty="0"/>
              <a:t>控制台上下文路径</a:t>
            </a:r>
          </a:p>
          <a:p>
            <a:pPr marL="0" indent="0">
              <a:buNone/>
            </a:pPr>
            <a:r>
              <a:rPr lang="zh-CN" altLang="en-US" dirty="0"/>
              <a:t>加固方式：不适用默认的console，更换为其他名称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Drawing 2" descr="clipboar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9470" y="335280"/>
            <a:ext cx="7366635" cy="4654550"/>
          </a:xfrm>
          <a:prstGeom prst="rect">
            <a:avLst/>
          </a:prstGeom>
        </p:spPr>
      </p:pic>
      <p:pic>
        <p:nvPicPr>
          <p:cNvPr id="6" name="Drawing 3" descr="clipbo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08" y="5156518"/>
            <a:ext cx="5267325" cy="12947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zh-CN" altLang="en-US" dirty="0"/>
              <a:t>用户账号与口令安全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715" y="1340768"/>
            <a:ext cx="10515600" cy="4836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测评项目：口令策略</a:t>
            </a:r>
          </a:p>
          <a:p>
            <a:pPr marL="0" indent="0">
              <a:buNone/>
            </a:pPr>
            <a:r>
              <a:rPr lang="zh-CN" dirty="0"/>
              <a:t>预期效果：</a:t>
            </a:r>
            <a:r>
              <a:rPr dirty="0"/>
              <a:t>Weblogic的登录密码长度不能小于8位</a:t>
            </a:r>
          </a:p>
          <a:p>
            <a:pPr marL="0" indent="0">
              <a:buNone/>
            </a:pPr>
            <a:r>
              <a:rPr lang="zh-CN" altLang="en-US" dirty="0"/>
              <a:t>检查方式：</a:t>
            </a:r>
            <a:r>
              <a:rPr dirty="0"/>
              <a:t>安全领域 ——myrealm ——提供程序 ——DefaultAuthenticator ——配置 ——提供程序待定 —— 最小口令长度</a:t>
            </a:r>
          </a:p>
          <a:p>
            <a:pPr marL="0" indent="0">
              <a:buNone/>
            </a:pPr>
            <a:r>
              <a:rPr lang="zh-CN" altLang="en-US" dirty="0"/>
              <a:t>加固方式：修改登录密码长度不能少于8位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相关介绍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介绍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WebLogic是美国Oracle公司出品的一个Application Server，确切的说是一个基于JAVAEE架构的中间件，WebLogic是用于开发、集成、部署和管理大型分布式Web应用、网络应用和数据库应用的Java应用服务器。将Java的动态功能和Java Enterprise标准的安全性引入大型网络应用的开发、集成、部署和管理之中。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endParaRPr lang="zh-CN" altLang="en-US" sz="20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http://www.oracle.com/index.html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https://www.oracle.com/middleware/technologies/weblogic-server-installers-downloads.html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490" y="405130"/>
            <a:ext cx="406463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5" name="Drawing 4" descr="clip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332740"/>
            <a:ext cx="11255375" cy="5483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zh-CN" altLang="en-US" dirty="0"/>
              <a:t>用户账号与口令安全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715" y="1340768"/>
            <a:ext cx="10515600" cy="4836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测评项目：</a:t>
            </a:r>
            <a:r>
              <a:rPr lang="zh-CN" dirty="0">
                <a:sym typeface="+mn-ea"/>
              </a:rPr>
              <a:t>账号策略</a:t>
            </a:r>
          </a:p>
          <a:p>
            <a:pPr marL="0" indent="0">
              <a:buNone/>
            </a:pPr>
            <a:r>
              <a:rPr lang="zh-CN" dirty="0"/>
              <a:t>预期效果：</a:t>
            </a:r>
            <a:r>
              <a:rPr dirty="0"/>
              <a:t>封锁阈值5次</a:t>
            </a:r>
            <a:r>
              <a:rPr lang="zh-CN" dirty="0"/>
              <a:t>、</a:t>
            </a:r>
            <a:r>
              <a:rPr dirty="0"/>
              <a:t>封锁持续时间30分钟</a:t>
            </a:r>
            <a:r>
              <a:rPr lang="zh-CN" dirty="0"/>
              <a:t>、</a:t>
            </a:r>
            <a:r>
              <a:rPr dirty="0"/>
              <a:t>封锁重置持续时间5分钟</a:t>
            </a:r>
          </a:p>
          <a:p>
            <a:pPr marL="0" indent="0">
              <a:buNone/>
            </a:pPr>
            <a:r>
              <a:rPr lang="zh-CN" altLang="en-US" dirty="0"/>
              <a:t>检查方式：</a:t>
            </a:r>
            <a:r>
              <a:rPr dirty="0"/>
              <a:t>安全领域 —— myrealm —— 配置 —— 用户封锁</a:t>
            </a:r>
          </a:p>
          <a:p>
            <a:pPr marL="0" indent="0">
              <a:buNone/>
            </a:pPr>
            <a:r>
              <a:rPr lang="zh-CN" altLang="en-US" dirty="0"/>
              <a:t>加固方式：设置密码输入错误5次后，封锁该账号30分钟，</a:t>
            </a:r>
            <a:r>
              <a:rPr lang="zh-CN" altLang="en-US" dirty="0">
                <a:sym typeface="+mn-ea"/>
              </a:rPr>
              <a:t>封锁重置持续时间5分钟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490" y="405130"/>
            <a:ext cx="406463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6" name="Drawing 5" descr="clip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332740"/>
            <a:ext cx="7986395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zh-CN" altLang="en-US" dirty="0"/>
              <a:t>日志与审计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715" y="1340768"/>
            <a:ext cx="10515600" cy="4836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测评项目：</a:t>
            </a:r>
            <a:r>
              <a:rPr lang="zh-CN" dirty="0">
                <a:sym typeface="+mn-ea"/>
              </a:rPr>
              <a:t>Weblogic日志记录</a:t>
            </a:r>
          </a:p>
          <a:p>
            <a:pPr marL="0" indent="0">
              <a:buNone/>
            </a:pPr>
            <a:r>
              <a:rPr lang="zh-CN" dirty="0"/>
              <a:t>预期效果：</a:t>
            </a:r>
            <a:r>
              <a:rPr dirty="0"/>
              <a:t>定义日志名称及存储位置，记录相关日志，滚动文件大小为500</a:t>
            </a:r>
          </a:p>
          <a:p>
            <a:pPr marL="0" indent="0">
              <a:buNone/>
            </a:pPr>
            <a:r>
              <a:rPr lang="zh-CN" altLang="en-US" dirty="0"/>
              <a:t>检查方式：</a:t>
            </a:r>
            <a:r>
              <a:rPr dirty="0"/>
              <a:t>Domain —— 配置 —— 日志记录</a:t>
            </a:r>
          </a:p>
          <a:p>
            <a:pPr marL="0" indent="0">
              <a:buNone/>
            </a:pPr>
            <a:r>
              <a:rPr lang="zh-CN" altLang="en-US" dirty="0"/>
              <a:t>加固方式：设置日志存储的位置，滚动文件大小为500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490" y="405130"/>
            <a:ext cx="406463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7" name="Drawing 6" descr="clip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5" y="332740"/>
            <a:ext cx="6884035" cy="6372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zh-CN" altLang="en-US" dirty="0"/>
              <a:t>日志与审计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715" y="1340768"/>
            <a:ext cx="10515600" cy="4836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测评项目：</a:t>
            </a:r>
            <a:r>
              <a:rPr lang="zh-CN" dirty="0">
                <a:sym typeface="+mn-ea"/>
              </a:rPr>
              <a:t>HTTP日志</a:t>
            </a:r>
          </a:p>
          <a:p>
            <a:pPr marL="0" indent="0">
              <a:buNone/>
            </a:pPr>
            <a:r>
              <a:rPr lang="zh-CN" dirty="0"/>
              <a:t>预期效果：</a:t>
            </a:r>
            <a:r>
              <a:rPr dirty="0"/>
              <a:t>定义日志名称及存储位置，记录相关日志，滚动文件大小为500</a:t>
            </a:r>
          </a:p>
          <a:p>
            <a:pPr marL="0" indent="0">
              <a:buNone/>
            </a:pPr>
            <a:r>
              <a:rPr lang="zh-CN" altLang="en-US" dirty="0"/>
              <a:t>检查方式：</a:t>
            </a:r>
            <a:r>
              <a:rPr dirty="0"/>
              <a:t>Domain——监视 —— AdminServer —— 日志记录 —— HTTP</a:t>
            </a:r>
          </a:p>
          <a:p>
            <a:pPr marL="0" indent="0">
              <a:buNone/>
            </a:pPr>
            <a:r>
              <a:rPr lang="zh-CN" altLang="en-US" dirty="0"/>
              <a:t>加固方式：设置日志存储的位置，滚动文件大小为500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490" y="405130"/>
            <a:ext cx="406463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9" name="Drawing 8" descr="clip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60350"/>
            <a:ext cx="5755005" cy="63493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安全防护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715" y="1340768"/>
            <a:ext cx="10515600" cy="4836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测评项目：</a:t>
            </a:r>
            <a:r>
              <a:rPr lang="zh-CN" dirty="0">
                <a:sym typeface="+mn-ea"/>
              </a:rPr>
              <a:t>连接会话超时控制</a:t>
            </a:r>
          </a:p>
          <a:p>
            <a:pPr marL="0" indent="0">
              <a:buNone/>
            </a:pPr>
            <a:r>
              <a:rPr lang="zh-CN" dirty="0"/>
              <a:t>预期效果：</a:t>
            </a:r>
            <a:r>
              <a:rPr dirty="0"/>
              <a:t>控制台连接超时时间为300秒</a:t>
            </a:r>
          </a:p>
          <a:p>
            <a:pPr marL="0" indent="0">
              <a:buNone/>
            </a:pPr>
            <a:r>
              <a:rPr lang="zh-CN" altLang="en-US" dirty="0"/>
              <a:t>检查方式：</a:t>
            </a:r>
            <a:r>
              <a:rPr dirty="0"/>
              <a:t>Domain —— 配置 —— 一般信息 —— 高级 —— 控制台会话超时</a:t>
            </a:r>
          </a:p>
          <a:p>
            <a:pPr marL="0" indent="0">
              <a:buNone/>
            </a:pPr>
            <a:r>
              <a:rPr lang="zh-CN" altLang="en-US" dirty="0"/>
              <a:t>加固方式：控制台超时时间为300秒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490" y="405130"/>
            <a:ext cx="406463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10" name="Drawing 9" descr="clip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332740"/>
            <a:ext cx="8721090" cy="2757805"/>
          </a:xfrm>
          <a:prstGeom prst="rect">
            <a:avLst/>
          </a:prstGeom>
        </p:spPr>
      </p:pic>
      <p:pic>
        <p:nvPicPr>
          <p:cNvPr id="11" name="Drawing 10" descr="clip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2853055"/>
            <a:ext cx="8724265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zh-CN" altLang="en-US" dirty="0"/>
              <a:t>安全防护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715" y="1340768"/>
            <a:ext cx="10515600" cy="4836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测评项目：</a:t>
            </a:r>
            <a:r>
              <a:rPr lang="zh-CN" dirty="0">
                <a:sym typeface="+mn-ea"/>
              </a:rPr>
              <a:t>数据传输安全</a:t>
            </a:r>
          </a:p>
          <a:p>
            <a:pPr marL="0" indent="0">
              <a:buNone/>
            </a:pPr>
            <a:r>
              <a:rPr lang="zh-CN" dirty="0"/>
              <a:t>预期效果：</a:t>
            </a:r>
            <a:r>
              <a:rPr dirty="0"/>
              <a:t>启用SSL监听（默认端口为7002），并修改为非7002端口</a:t>
            </a:r>
          </a:p>
          <a:p>
            <a:pPr marL="0" indent="0">
              <a:buNone/>
            </a:pPr>
            <a:r>
              <a:rPr lang="zh-CN" altLang="en-US" dirty="0"/>
              <a:t>检查方式：</a:t>
            </a:r>
            <a:r>
              <a:rPr dirty="0"/>
              <a:t>Domain —— 服务器 ——AdminServer —— 配置 —— 一般信息 —— 启用SSL监听端口</a:t>
            </a:r>
          </a:p>
          <a:p>
            <a:pPr marL="0" indent="0">
              <a:buNone/>
            </a:pPr>
            <a:r>
              <a:rPr lang="zh-CN" altLang="en-US" dirty="0"/>
              <a:t>加固方式：修改SSL默认监听端口——密钥库中导入SSL——在SSL服务中选定导入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相关介绍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与</a:t>
            </a: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Tomcat</a:t>
            </a:r>
            <a:r>
              <a:rPr lang="zh-CN" altLang="en-US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比较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6410888"/>
              </p:ext>
            </p:extLst>
          </p:nvPr>
        </p:nvGraphicFramePr>
        <p:xfrm>
          <a:off x="1474470" y="2095500"/>
          <a:ext cx="9329420" cy="364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Weblogic特点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Tomcat特点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WLS全面支持J2EE的标准规范和其他标准规范,Web Service, SSL, xml,EJB等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Tomcat 为WEB容器，只支持部分J2EE标准, 应用局限性强,不支持EJB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完善的售后支持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没有售后支持, 看社区与论坛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集群机制, 支持分布式的应用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需要结合第三方插件/应用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Web控制台进行组件、JDBC、管理和配置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较好的支持热部署（开发模式下）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需要费用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开源免费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490" y="405130"/>
            <a:ext cx="406463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12" name="Drawing 11" descr="clip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294005"/>
            <a:ext cx="7778115" cy="6270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zh-CN" altLang="en-US" dirty="0"/>
              <a:t>安全防护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715" y="1340768"/>
            <a:ext cx="10515600" cy="4836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测评项目：</a:t>
            </a:r>
            <a:r>
              <a:rPr lang="zh-CN" dirty="0">
                <a:sym typeface="+mn-ea"/>
              </a:rPr>
              <a:t>SSL保护</a:t>
            </a:r>
          </a:p>
          <a:p>
            <a:pPr marL="0" indent="0">
              <a:buNone/>
            </a:pPr>
            <a:r>
              <a:rPr lang="zh-CN" dirty="0"/>
              <a:t>预期效果：</a:t>
            </a:r>
            <a:r>
              <a:rPr dirty="0"/>
              <a:t>启用主机名校验，通过禁用”Hostname Verification Ignored”保护SSL中间人攻击</a:t>
            </a:r>
          </a:p>
          <a:p>
            <a:pPr marL="0" indent="0">
              <a:buNone/>
            </a:pPr>
            <a:r>
              <a:rPr lang="zh-CN" altLang="en-US" dirty="0"/>
              <a:t>检查方式：</a:t>
            </a:r>
            <a:r>
              <a:rPr dirty="0"/>
              <a:t>domain —— 服务器 ——AdminServer —— 配置 —— SSL —— 高级 —— 主机名验证</a:t>
            </a:r>
          </a:p>
          <a:p>
            <a:pPr marL="0" indent="0">
              <a:buNone/>
            </a:pPr>
            <a:r>
              <a:rPr lang="zh-CN" altLang="en-US" dirty="0"/>
              <a:t>加固方式：启用主机名验证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490" y="405130"/>
            <a:ext cx="406463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13" name="Drawing 12" descr="clip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332740"/>
            <a:ext cx="7682865" cy="64757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zh-CN" altLang="en-US" dirty="0"/>
              <a:t>安全防护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715" y="1340768"/>
            <a:ext cx="10515600" cy="483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测评项目：</a:t>
            </a:r>
            <a:r>
              <a:rPr lang="zh-CN" dirty="0">
                <a:sym typeface="+mn-ea"/>
              </a:rPr>
              <a:t>Banner信息</a:t>
            </a:r>
          </a:p>
          <a:p>
            <a:pPr marL="0" indent="0">
              <a:buNone/>
            </a:pPr>
            <a:r>
              <a:rPr lang="zh-CN" dirty="0"/>
              <a:t>预期效果：</a:t>
            </a:r>
            <a:r>
              <a:rPr dirty="0"/>
              <a:t>禁止发送服务标识，通过禁用配置文件“Send Server Header”，防止信息泄漏</a:t>
            </a:r>
          </a:p>
          <a:p>
            <a:pPr marL="0" indent="0">
              <a:buNone/>
            </a:pPr>
            <a:r>
              <a:rPr lang="zh-CN" altLang="en-US" dirty="0"/>
              <a:t>检查方式：</a:t>
            </a:r>
            <a:r>
              <a:rPr dirty="0"/>
              <a:t>domain —— 服务器 —— AdminServer —— 协议 —— HTTP —— 发送服务器标头不勾选</a:t>
            </a:r>
          </a:p>
          <a:p>
            <a:pPr marL="0" indent="0">
              <a:buNone/>
            </a:pPr>
            <a:r>
              <a:rPr lang="zh-CN" altLang="en-US" dirty="0"/>
              <a:t>加固方式：发送服务器头不勾选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490" y="405130"/>
            <a:ext cx="406463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14" name="Drawing 13" descr="clip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260985"/>
            <a:ext cx="8813165" cy="4006850"/>
          </a:xfrm>
          <a:prstGeom prst="rect">
            <a:avLst/>
          </a:prstGeom>
        </p:spPr>
      </p:pic>
      <p:pic>
        <p:nvPicPr>
          <p:cNvPr id="15" name="Drawing 14" descr="clip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4293235"/>
            <a:ext cx="8197850" cy="2360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相关介绍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+mj-lt"/>
              <a:buNone/>
            </a:pP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特征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端口：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7001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</a:t>
            </a:r>
            <a:r>
              <a:rPr lang="zh-CN" alt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界面：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Error 404 -- Not Found</a:t>
            </a:r>
          </a:p>
        </p:txBody>
      </p:sp>
      <p:pic>
        <p:nvPicPr>
          <p:cNvPr id="3" name="图片 2" descr="Web页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45" y="2204720"/>
            <a:ext cx="5971540" cy="3811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相关介绍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+mj-lt"/>
              <a:buNone/>
            </a:pP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历史漏洞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CVE-2017-10271		CVE-2019-2725		CVE-2020-2555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CVE-2018-2628		CVE-2019-2729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CVE-2018-2893		CVE-2019-2890	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CVE-2018-2894		weblogic弱口令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CVE-2018-3191		weblogic ssrf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CVE-2018-3245		CVE-2020-2551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CVE-2019-2618		CVE-2020-2883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endParaRPr lang="en-US" sz="20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安装部署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200000"/>
              </a:lnSpc>
              <a:buFont typeface="+mj-lt"/>
              <a:buNone/>
            </a:pP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  <a:sym typeface="+mn-ea"/>
              </a:rPr>
              <a:t>Linux</a:t>
            </a:r>
            <a:r>
              <a:rPr lang="zh-CN" alt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  <a:sym typeface="+mn-ea"/>
              </a:rPr>
              <a:t>安装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  <a:sym typeface="+mn-ea"/>
              </a:rPr>
              <a:t>Weblogic</a:t>
            </a:r>
            <a:endParaRPr lang="en-US" sz="20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457200">
              <a:lnSpc>
                <a:spcPct val="200000"/>
              </a:lnSpc>
              <a:buFont typeface="+mj-lt"/>
              <a:buNone/>
            </a:pPr>
            <a:r>
              <a:rPr 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Windows</a:t>
            </a:r>
            <a:r>
              <a:rPr lang="zh-CN" alt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安装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</a:p>
          <a:p>
            <a:pPr marL="0" indent="457200">
              <a:lnSpc>
                <a:spcPct val="200000"/>
              </a:lnSpc>
              <a:buFont typeface="+mj-lt"/>
              <a:buNone/>
            </a:pP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Windows</a:t>
            </a:r>
            <a:r>
              <a:rPr lang="zh-CN" altLang="en-US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部署</a:t>
            </a: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structs2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altLang="en-US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漏洞检测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https://github.com/rabbitmask/WeblogicScan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2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https://github.com/0xn0ne/weblogicScanner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漏洞利用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获取资产</a:t>
            </a:r>
          </a:p>
          <a:p>
            <a:pPr marL="0" indent="457200">
              <a:buNone/>
            </a:pPr>
            <a:r>
              <a:rPr lang="en-US" altLang="zh-CN" sz="2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shodan</a:t>
            </a: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 </a:t>
            </a:r>
            <a:r>
              <a:rPr lang="en-US" altLang="zh-CN" sz="2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fofa</a:t>
            </a: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 </a:t>
            </a:r>
            <a:r>
              <a:rPr lang="zh-CN" altLang="en-US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钟馗之眼等等</a:t>
            </a:r>
          </a:p>
          <a:p>
            <a:pPr marL="0" indent="457200">
              <a:buNone/>
            </a:pP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app="BEA-WebLogic-Server"</a:t>
            </a:r>
          </a:p>
          <a:p>
            <a:pPr marL="0" indent="457200">
              <a:buNone/>
            </a:pPr>
            <a:endParaRPr lang="en-US" altLang="zh-CN" sz="2800" dirty="0">
              <a:latin typeface="OPPOSans B" panose="00020600040101010101" charset="-122"/>
              <a:ea typeface="OPPOSans B" panose="00020600040101010101" charset="-122"/>
              <a:cs typeface="OPPOSans B" panose="00020600040101010101" charset="-122"/>
            </a:endParaRPr>
          </a:p>
          <a:p>
            <a:pPr marL="0" indent="457200">
              <a:buNone/>
            </a:pP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google hacking</a:t>
            </a:r>
          </a:p>
          <a:p>
            <a:pPr marL="0" indent="457200">
              <a:buNone/>
            </a:pPr>
            <a:r>
              <a:rPr lang="en-US" altLang="zh-CN" sz="2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inurl</a:t>
            </a:r>
            <a:r>
              <a:rPr lang="en-US" altLang="zh-CN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:</a:t>
            </a:r>
            <a:r>
              <a:rPr lang="zh-CN" altLang="en-US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漏洞地址</a:t>
            </a:r>
          </a:p>
          <a:p>
            <a:pPr marL="0" indent="457200">
              <a:buNone/>
            </a:pPr>
            <a:r>
              <a:rPr lang="en-US" altLang="zh-CN" sz="2800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intitle:weblogic</a:t>
            </a:r>
            <a:r>
              <a:rPr lang="zh-CN" altLang="en-US" sz="28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Weblogic</a:t>
            </a:r>
            <a:r>
              <a:rPr lang="zh-CN" sz="4000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漏洞利用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vulhub</a:t>
            </a:r>
            <a:r>
              <a:rPr lang="zh-CN" altLang="en-US" dirty="0"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rPr>
              <a:t>靶场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61e2dca-833b-4d2c-b3be-0e1d7fc3a61c"/>
  <p:tag name="COMMONDATA" val="eyJoZGlkIjoiMDEwNDIxMzdhYzU4YjM2M2E2NTk5ODEyM2U4ODg5Mj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06*295"/>
  <p:tag name="TABLE_ENDDRAG_RECT" val="144*165*706*2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41,&quot;width&quot;:829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1177</Words>
  <Application>Microsoft Office PowerPoint</Application>
  <PresentationFormat>宽屏</PresentationFormat>
  <Paragraphs>143</Paragraphs>
  <Slides>34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OPPOSans B</vt:lpstr>
      <vt:lpstr>Arial</vt:lpstr>
      <vt:lpstr>Calibri</vt:lpstr>
      <vt:lpstr>Calibri Light</vt:lpstr>
      <vt:lpstr>默认设计模板</vt:lpstr>
      <vt:lpstr>Weblogic</vt:lpstr>
      <vt:lpstr>Weblogic相关介绍</vt:lpstr>
      <vt:lpstr>Weblogic相关介绍</vt:lpstr>
      <vt:lpstr>Weblogic相关介绍</vt:lpstr>
      <vt:lpstr>Weblogic相关介绍</vt:lpstr>
      <vt:lpstr>Weblogic安装部署</vt:lpstr>
      <vt:lpstr>Weblogic漏洞检测</vt:lpstr>
      <vt:lpstr>Weblogic漏洞利用</vt:lpstr>
      <vt:lpstr>Weblogic漏洞利用</vt:lpstr>
      <vt:lpstr>Weblogic漏洞利用-弱口令</vt:lpstr>
      <vt:lpstr>Weblogic漏洞利用-CVE-2017-10271</vt:lpstr>
      <vt:lpstr>Weblogic漏洞利用-CVE-2018-2628</vt:lpstr>
      <vt:lpstr>Weblogic漏洞利用-CVE-2018-2894</vt:lpstr>
      <vt:lpstr>Weblogic漏洞利用-CVE-2020-14882</vt:lpstr>
      <vt:lpstr>Weblogic漏洞利用-CVE-2023-21839</vt:lpstr>
      <vt:lpstr>Weblogic基线检查</vt:lpstr>
      <vt:lpstr>设备管理</vt:lpstr>
      <vt:lpstr>PowerPoint 演示文稿</vt:lpstr>
      <vt:lpstr>用户账号与口令安全</vt:lpstr>
      <vt:lpstr>PowerPoint 演示文稿</vt:lpstr>
      <vt:lpstr>用户账号与口令安全</vt:lpstr>
      <vt:lpstr>PowerPoint 演示文稿</vt:lpstr>
      <vt:lpstr>日志与审计</vt:lpstr>
      <vt:lpstr>PowerPoint 演示文稿</vt:lpstr>
      <vt:lpstr>日志与审计</vt:lpstr>
      <vt:lpstr>PowerPoint 演示文稿</vt:lpstr>
      <vt:lpstr>安全防护</vt:lpstr>
      <vt:lpstr>PowerPoint 演示文稿</vt:lpstr>
      <vt:lpstr>安全防护</vt:lpstr>
      <vt:lpstr>PowerPoint 演示文稿</vt:lpstr>
      <vt:lpstr>安全防护</vt:lpstr>
      <vt:lpstr>PowerPoint 演示文稿</vt:lpstr>
      <vt:lpstr>安全防护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PPT课程标题</dc:title>
  <dc:creator>Administrator</dc:creator>
  <cp:lastModifiedBy>泡泡 白</cp:lastModifiedBy>
  <cp:revision>288</cp:revision>
  <dcterms:created xsi:type="dcterms:W3CDTF">2012-06-06T01:30:00Z</dcterms:created>
  <dcterms:modified xsi:type="dcterms:W3CDTF">2024-07-20T01:28:31Z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E7CA9CB11F16413E9620898F42CD7FFB</vt:lpwstr>
  </property>
</Properties>
</file>