
<file path=[Content_Types].xml><?xml version="1.0" encoding="utf-8"?>
<Types xmlns="http://schemas.openxmlformats.org/package/2006/content-types">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262" r:id="rId5"/>
    <p:sldId id="1036" r:id="rId6"/>
    <p:sldId id="1048" r:id="rId7"/>
    <p:sldId id="1049" r:id="rId8"/>
    <p:sldId id="1041" r:id="rId9"/>
    <p:sldId id="1052" r:id="rId10"/>
    <p:sldId id="1042" r:id="rId11"/>
    <p:sldId id="1043" r:id="rId12"/>
    <p:sldId id="1054" r:id="rId13"/>
    <p:sldId id="1053" r:id="rId14"/>
    <p:sldId id="1055" r:id="rId15"/>
    <p:sldId id="1044" r:id="rId16"/>
    <p:sldId id="1067" r:id="rId17"/>
    <p:sldId id="1068" r:id="rId18"/>
    <p:sldId id="1045" r:id="rId19"/>
    <p:sldId id="1069" r:id="rId20"/>
    <p:sldId id="1046" r:id="rId21"/>
    <p:sldId id="1070" r:id="rId22"/>
    <p:sldId id="1047" r:id="rId23"/>
    <p:sldId id="1071" r:id="rId24"/>
    <p:sldId id="1074" r:id="rId25"/>
    <p:sldId id="1077" r:id="rId26"/>
    <p:sldId id="259" r:id="rId27"/>
  </p:sldIdLst>
  <p:sldSz cx="12192000" cy="6858000"/>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3F88"/>
    <a:srgbClr val="333333"/>
    <a:srgbClr val="0B4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p:restoredTop sz="94084"/>
  </p:normalViewPr>
  <p:slideViewPr>
    <p:cSldViewPr showGuides="1">
      <p:cViewPr varScale="1">
        <p:scale>
          <a:sx n="92" d="100"/>
          <a:sy n="92" d="100"/>
        </p:scale>
        <p:origin x="106" y="216"/>
      </p:cViewPr>
      <p:guideLst>
        <p:guide orient="horz" pos="2218"/>
        <p:guide pos="3840"/>
      </p:guideLst>
    </p:cSldViewPr>
  </p:slideViewPr>
  <p:outlineViewPr>
    <p:cViewPr>
      <p:scale>
        <a:sx n="33" d="100"/>
        <a:sy n="33" d="100"/>
      </p:scale>
      <p:origin x="0" y="-2094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FFB25B91-0E21-43A0-99BF-C68B11572A20}"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8D12C492-2B8C-43C6-A74C-4A410CC2D6DF}"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8C53E681-7DAD-43E1-B03D-9E59A72F1C7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a:xfrm>
            <a:off x="685800" y="1143000"/>
            <a:ext cx="5486400" cy="3086100"/>
          </a:xfrm>
          <a:ln>
            <a:solidFill>
              <a:srgbClr val="000000"/>
            </a:solidFill>
          </a:ln>
        </p:spPr>
      </p:sp>
      <p:sp>
        <p:nvSpPr>
          <p:cNvPr id="18434" name="文本占位符 2"/>
          <p:cNvSpPr>
            <a:spLocks noGrp="1"/>
          </p:cNvSpPr>
          <p:nvPr>
            <p:ph type="body"/>
          </p:nvPr>
        </p:nvSpPr>
        <p:spPr>
          <a:noFill/>
          <a:ln>
            <a:noFill/>
          </a:ln>
        </p:spPr>
        <p:txBody>
          <a:bodyPr lIns="91440" tIns="45720" rIns="91440" bIns="45720" anchor="t"/>
          <a:lstStyle/>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幻灯片图像占位符 1"/>
          <p:cNvSpPr>
            <a:spLocks noGrp="1" noRot="1" noChangeAspect="1"/>
          </p:cNvSpPr>
          <p:nvPr>
            <p:ph type="sldImg"/>
          </p:nvPr>
        </p:nvSpPr>
        <p:spPr>
          <a:xfrm>
            <a:off x="685800" y="1143000"/>
            <a:ext cx="5486400" cy="3086100"/>
          </a:xfrm>
          <a:ln>
            <a:solidFill>
              <a:srgbClr val="000000"/>
            </a:solidFill>
          </a:ln>
        </p:spPr>
      </p:sp>
      <p:sp>
        <p:nvSpPr>
          <p:cNvPr id="302082" name="文本占位符 2"/>
          <p:cNvSpPr>
            <a:spLocks noGrp="1"/>
          </p:cNvSpPr>
          <p:nvPr>
            <p:ph type="body"/>
          </p:nvPr>
        </p:nvSpPr>
        <p:spPr>
          <a:noFill/>
          <a:ln>
            <a:noFill/>
          </a:ln>
        </p:spPr>
        <p:txBody>
          <a:bodyPr lIns="91440" tIns="45720" rIns="91440" bIns="45720" anchor="t"/>
          <a:lstStyle/>
          <a:p>
            <a:pPr lvl="0"/>
            <a:endParaRPr lang="zh-CN" altLang="en-US"/>
          </a:p>
        </p:txBody>
      </p:sp>
      <p:sp>
        <p:nvSpPr>
          <p:cNvPr id="4" name="灯片编号占位符 3"/>
          <p:cNvSpPr>
            <a:spLocks noGrp="1"/>
          </p:cNvSpPr>
          <p:nvPr>
            <p:ph type="sldNum" sz="quarter" idx="5"/>
          </p:nvPr>
        </p:nvSpPr>
        <p:spPr/>
        <p:txBody>
          <a:bodyPr lIns="91440" tIns="45720" rIns="91440" bIns="45720" rtlCol="0" anchor="b"/>
          <a:lstStyle/>
          <a:p>
            <a:pPr marL="0" marR="0" lvl="0" indent="0" algn="r" defTabSz="914400" rtl="0" eaLnBrk="0" fontAlgn="base" latinLnBrk="0" hangingPunct="0">
              <a:lnSpc>
                <a:spcPct val="100000"/>
              </a:lnSpc>
              <a:spcBef>
                <a:spcPct val="0"/>
              </a:spcBef>
              <a:spcAft>
                <a:spcPct val="0"/>
              </a:spcAft>
              <a:buClrTx/>
              <a:buSzTx/>
              <a:buFontTx/>
              <a:buNone/>
              <a:defRPr/>
            </a:pPr>
            <a:fld id="{27038BEC-0B24-4046-901B-81290129590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1340769"/>
            <a:ext cx="10515600" cy="475252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文本框 6"/>
          <p:cNvSpPr txBox="1"/>
          <p:nvPr userDrawn="1"/>
        </p:nvSpPr>
        <p:spPr>
          <a:xfrm>
            <a:off x="5827549" y="6453337"/>
            <a:ext cx="402674" cy="307777"/>
          </a:xfrm>
          <a:prstGeom prst="rect">
            <a:avLst/>
          </a:prstGeom>
          <a:noFill/>
        </p:spPr>
        <p:txBody>
          <a:bodyPr wrap="none" rtlCol="0">
            <a:spAutoFit/>
          </a:bodyPr>
          <a:lstStyle/>
          <a:p>
            <a:fld id="{1B100B7C-21FA-4597-9079-2941DAE156CF}" type="slidenum">
              <a:rPr lang="zh-CN" altLang="en-US" sz="1400" smtClean="0"/>
            </a:fld>
            <a:endParaRPr lang="zh-CN" altLang="en-US" sz="1400" dirty="0"/>
          </a:p>
        </p:txBody>
      </p:sp>
      <p:pic>
        <p:nvPicPr>
          <p:cNvPr id="9" name="图片 8"/>
          <p:cNvPicPr>
            <a:picLocks noChangeAspect="1"/>
          </p:cNvPicPr>
          <p:nvPr userDrawn="1"/>
        </p:nvPicPr>
        <p:blipFill>
          <a:blip r:embed="rId3"/>
          <a:stretch>
            <a:fillRect/>
          </a:stretch>
        </p:blipFill>
        <p:spPr>
          <a:xfrm>
            <a:off x="8832304" y="6048262"/>
            <a:ext cx="3305636" cy="809738"/>
          </a:xfrm>
          <a:prstGeom prst="rect">
            <a:avLst/>
          </a:prstGeom>
        </p:spPr>
      </p:pic>
      <p:sp>
        <p:nvSpPr>
          <p:cNvPr id="11" name="矩形 10"/>
          <p:cNvSpPr/>
          <p:nvPr userDrawn="1"/>
        </p:nvSpPr>
        <p:spPr>
          <a:xfrm>
            <a:off x="767408" y="335282"/>
            <a:ext cx="70792" cy="83162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endParaRPr lang="en-US" dirty="0"/>
          </a:p>
        </p:txBody>
      </p:sp>
      <p:sp>
        <p:nvSpPr>
          <p:cNvPr id="3" name="Content Placeholder 2"/>
          <p:cNvSpPr>
            <a:spLocks noGrp="1"/>
          </p:cNvSpPr>
          <p:nvPr>
            <p:ph idx="1"/>
          </p:nvPr>
        </p:nvSpPr>
        <p:spPr>
          <a:xfrm>
            <a:off x="838201" y="1340769"/>
            <a:ext cx="5150396" cy="4824536"/>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7" name="文本框 6"/>
          <p:cNvSpPr txBox="1"/>
          <p:nvPr userDrawn="1"/>
        </p:nvSpPr>
        <p:spPr>
          <a:xfrm>
            <a:off x="5827549" y="6453337"/>
            <a:ext cx="402674" cy="307777"/>
          </a:xfrm>
          <a:prstGeom prst="rect">
            <a:avLst/>
          </a:prstGeom>
          <a:noFill/>
        </p:spPr>
        <p:txBody>
          <a:bodyPr wrap="none" rtlCol="0">
            <a:spAutoFit/>
          </a:bodyPr>
          <a:lstStyle/>
          <a:p>
            <a:fld id="{1B100B7C-21FA-4597-9079-2941DAE156CF}" type="slidenum">
              <a:rPr lang="zh-CN" altLang="en-US" sz="1400" smtClean="0"/>
            </a:fld>
            <a:endParaRPr lang="zh-CN" altLang="en-US" sz="1400" dirty="0"/>
          </a:p>
        </p:txBody>
      </p:sp>
      <p:pic>
        <p:nvPicPr>
          <p:cNvPr id="9" name="图片 8"/>
          <p:cNvPicPr>
            <a:picLocks noChangeAspect="1"/>
          </p:cNvPicPr>
          <p:nvPr userDrawn="1"/>
        </p:nvPicPr>
        <p:blipFill>
          <a:blip r:embed="rId3"/>
          <a:stretch>
            <a:fillRect/>
          </a:stretch>
        </p:blipFill>
        <p:spPr>
          <a:xfrm>
            <a:off x="8832304" y="6048262"/>
            <a:ext cx="3305636" cy="809738"/>
          </a:xfrm>
          <a:prstGeom prst="rect">
            <a:avLst/>
          </a:prstGeom>
        </p:spPr>
      </p:pic>
      <p:sp>
        <p:nvSpPr>
          <p:cNvPr id="11" name="矩形 10"/>
          <p:cNvSpPr/>
          <p:nvPr userDrawn="1"/>
        </p:nvSpPr>
        <p:spPr>
          <a:xfrm>
            <a:off x="767408" y="335282"/>
            <a:ext cx="70792" cy="83162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ntent Placeholder 2"/>
          <p:cNvSpPr>
            <a:spLocks noGrp="1"/>
          </p:cNvSpPr>
          <p:nvPr>
            <p:ph idx="10"/>
          </p:nvPr>
        </p:nvSpPr>
        <p:spPr>
          <a:xfrm>
            <a:off x="6203404" y="1340769"/>
            <a:ext cx="5150396" cy="475252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35282"/>
            <a:ext cx="10515600" cy="831627"/>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340768"/>
            <a:ext cx="10515600" cy="483619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6" name="Slide Number Placeholder 5"/>
          <p:cNvSpPr>
            <a:spLocks noGrp="1"/>
          </p:cNvSpPr>
          <p:nvPr>
            <p:ph type="sldNum" sz="quarter" idx="4"/>
          </p:nvPr>
        </p:nvSpPr>
        <p:spPr>
          <a:xfrm>
            <a:off x="4724400" y="6381328"/>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F63A3B-78C7-47BE-AE5E-E10140E0464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image" Target="../media/image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image" Target="../media/image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17410" name="Rectangle 2"/>
          <p:cNvSpPr>
            <a:spLocks noGrp="1"/>
          </p:cNvSpPr>
          <p:nvPr>
            <p:ph type="ctrTitle"/>
          </p:nvPr>
        </p:nvSpPr>
        <p:spPr>
          <a:xfrm>
            <a:off x="2539365" y="4020820"/>
            <a:ext cx="6823075" cy="795020"/>
          </a:xfrm>
        </p:spPr>
        <p:txBody>
          <a:bodyPr vert="horz" wrap="square" lIns="91440" tIns="45720" rIns="91440" bIns="45720" anchor="ctr"/>
          <a:lstStyle/>
          <a:p>
            <a:pPr eaLnBrk="1" hangingPunct="1">
              <a:buClrTx/>
              <a:buSzTx/>
              <a:buFontTx/>
            </a:pPr>
            <a:r>
              <a:rPr lang="zh-CN" altLang="en-US" sz="4000" dirty="0">
                <a:solidFill>
                  <a:schemeClr val="accent1">
                    <a:lumMod val="75000"/>
                  </a:schemeClr>
                </a:solidFill>
                <a:latin typeface="黑体" panose="02010609060101010101" pitchFamily="49" charset="-122"/>
                <a:ea typeface="黑体" panose="02010609060101010101" pitchFamily="49" charset="-122"/>
              </a:rPr>
              <a:t>电子欺骗攻击与防御</a:t>
            </a:r>
            <a:endParaRPr lang="zh-CN" altLang="en-US" sz="4000" dirty="0">
              <a:solidFill>
                <a:schemeClr val="accent1">
                  <a:lumMod val="75000"/>
                </a:schemeClr>
              </a:solidFill>
              <a:latin typeface="黑体" panose="02010609060101010101" pitchFamily="49" charset="-122"/>
              <a:ea typeface="黑体" panose="02010609060101010101" pitchFamily="49"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a:t>ARP</a:t>
            </a:r>
            <a:r>
              <a:rPr lang="zh-CN" altLang="en-US"/>
              <a:t>欺骗基础</a:t>
            </a:r>
            <a:r>
              <a:rPr lang="en-US" altLang="zh-CN"/>
              <a:t>-Arp</a:t>
            </a:r>
            <a:r>
              <a:rPr lang="zh-CN" altLang="en-US"/>
              <a:t>协议工作过程</a:t>
            </a:r>
            <a:endParaRPr lang="zh-CN" altLang="en-US"/>
          </a:p>
        </p:txBody>
      </p:sp>
      <p:pic>
        <p:nvPicPr>
          <p:cNvPr id="45061"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5200" y="49450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29638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44272" y="3686175"/>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 Box 6"/>
          <p:cNvSpPr txBox="1">
            <a:spLocks noChangeArrowheads="1"/>
          </p:cNvSpPr>
          <p:nvPr/>
        </p:nvSpPr>
        <p:spPr bwMode="auto">
          <a:xfrm>
            <a:off x="8075614" y="2679701"/>
            <a:ext cx="232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bb:bb:bb:bb:bb</a:t>
            </a:r>
            <a:endParaRPr kumimoji="1" lang="en-US" altLang="zh-CN" sz="2400">
              <a:latin typeface="Tahoma" panose="020B0604030504040204" pitchFamily="34" charset="0"/>
              <a:ea typeface="宋体" panose="02010600030101010101" pitchFamily="2" charset="-122"/>
            </a:endParaRPr>
          </a:p>
        </p:txBody>
      </p:sp>
      <p:sp>
        <p:nvSpPr>
          <p:cNvPr id="45065" name="Text Box 7"/>
          <p:cNvSpPr txBox="1">
            <a:spLocks noChangeArrowheads="1"/>
          </p:cNvSpPr>
          <p:nvPr/>
        </p:nvSpPr>
        <p:spPr bwMode="auto">
          <a:xfrm>
            <a:off x="1600994" y="5266532"/>
            <a:ext cx="208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err="1">
                <a:latin typeface="Tahoma" panose="020B0604030504040204" pitchFamily="34" charset="0"/>
                <a:ea typeface="宋体" panose="02010600030101010101" pitchFamily="2" charset="-122"/>
              </a:rPr>
              <a:t>cc:cc:cc:cc:cc</a:t>
            </a:r>
            <a:endParaRPr kumimoji="1" lang="en-US" altLang="zh-CN" sz="2400" dirty="0">
              <a:latin typeface="Tahoma" panose="020B0604030504040204" pitchFamily="34" charset="0"/>
              <a:ea typeface="宋体" panose="02010600030101010101" pitchFamily="2" charset="-122"/>
            </a:endParaRPr>
          </a:p>
        </p:txBody>
      </p:sp>
      <p:sp>
        <p:nvSpPr>
          <p:cNvPr id="45066" name="Text Box 8"/>
          <p:cNvSpPr txBox="1">
            <a:spLocks noChangeArrowheads="1"/>
          </p:cNvSpPr>
          <p:nvPr/>
        </p:nvSpPr>
        <p:spPr bwMode="auto">
          <a:xfrm>
            <a:off x="1524001" y="2643188"/>
            <a:ext cx="2239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aa:aa:aa:aa:aa</a:t>
            </a:r>
            <a:endParaRPr kumimoji="1" lang="en-US" altLang="zh-CN" sz="2400">
              <a:latin typeface="Tahoma" panose="020B0604030504040204" pitchFamily="34" charset="0"/>
              <a:ea typeface="宋体" panose="02010600030101010101" pitchFamily="2" charset="-122"/>
            </a:endParaRPr>
          </a:p>
        </p:txBody>
      </p:sp>
      <p:sp>
        <p:nvSpPr>
          <p:cNvPr id="45067" name="Text Box 9"/>
          <p:cNvSpPr txBox="1">
            <a:spLocks noChangeArrowheads="1"/>
          </p:cNvSpPr>
          <p:nvPr/>
        </p:nvSpPr>
        <p:spPr bwMode="auto">
          <a:xfrm>
            <a:off x="1739900" y="3148014"/>
            <a:ext cx="180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192.168.1.1</a:t>
            </a:r>
            <a:endParaRPr kumimoji="1" lang="en-US" altLang="zh-CN" sz="2400">
              <a:latin typeface="Tahoma" panose="020B0604030504040204" pitchFamily="34" charset="0"/>
              <a:ea typeface="宋体" panose="02010600030101010101" pitchFamily="2" charset="-122"/>
            </a:endParaRPr>
          </a:p>
        </p:txBody>
      </p:sp>
      <p:sp>
        <p:nvSpPr>
          <p:cNvPr id="45068" name="Text Box 10"/>
          <p:cNvSpPr txBox="1">
            <a:spLocks noChangeArrowheads="1"/>
          </p:cNvSpPr>
          <p:nvPr/>
        </p:nvSpPr>
        <p:spPr bwMode="auto">
          <a:xfrm>
            <a:off x="8328025" y="3182938"/>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192.168.1.2</a:t>
            </a:r>
            <a:endParaRPr kumimoji="1" lang="en-US" altLang="zh-CN" sz="2400">
              <a:latin typeface="Tahoma" panose="020B0604030504040204" pitchFamily="34" charset="0"/>
              <a:ea typeface="宋体" panose="02010600030101010101" pitchFamily="2" charset="-122"/>
            </a:endParaRPr>
          </a:p>
        </p:txBody>
      </p:sp>
      <p:sp>
        <p:nvSpPr>
          <p:cNvPr id="45074" name="Text Box 18"/>
          <p:cNvSpPr txBox="1">
            <a:spLocks noChangeArrowheads="1"/>
          </p:cNvSpPr>
          <p:nvPr/>
        </p:nvSpPr>
        <p:spPr bwMode="auto">
          <a:xfrm>
            <a:off x="1726407" y="5705723"/>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a:latin typeface="Tahoma" panose="020B0604030504040204" pitchFamily="34" charset="0"/>
                <a:ea typeface="宋体" panose="02010600030101010101" pitchFamily="2" charset="-122"/>
              </a:rPr>
              <a:t>192.168.1.3</a:t>
            </a:r>
            <a:endParaRPr kumimoji="1" lang="en-US" altLang="zh-CN" sz="2400" dirty="0">
              <a:latin typeface="Tahoma" panose="020B0604030504040204" pitchFamily="34" charset="0"/>
              <a:ea typeface="宋体" panose="02010600030101010101" pitchFamily="2" charset="-122"/>
            </a:endParaRPr>
          </a:p>
        </p:txBody>
      </p:sp>
      <p:grpSp>
        <p:nvGrpSpPr>
          <p:cNvPr id="24" name="组合 23"/>
          <p:cNvGrpSpPr/>
          <p:nvPr/>
        </p:nvGrpSpPr>
        <p:grpSpPr bwMode="auto">
          <a:xfrm>
            <a:off x="6667846" y="4365130"/>
            <a:ext cx="1876427" cy="720725"/>
            <a:chOff x="2987824" y="5373216"/>
            <a:chExt cx="1944216" cy="1080120"/>
          </a:xfrm>
        </p:grpSpPr>
        <p:sp>
          <p:nvSpPr>
            <p:cNvPr id="25" name="矩形 24"/>
            <p:cNvSpPr/>
            <p:nvPr/>
          </p:nvSpPr>
          <p:spPr>
            <a:xfrm>
              <a:off x="2994055" y="5373216"/>
              <a:ext cx="1937985" cy="359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err="1">
                  <a:solidFill>
                    <a:schemeClr val="tx1"/>
                  </a:solidFill>
                </a:rPr>
                <a:t>cc:cc:cc:cc:cc</a:t>
              </a:r>
              <a:endParaRPr lang="zh-CN" altLang="en-US" sz="1400" dirty="0">
                <a:solidFill>
                  <a:schemeClr val="tx1"/>
                </a:solidFill>
              </a:endParaRPr>
            </a:p>
          </p:txBody>
        </p:sp>
        <p:sp>
          <p:nvSpPr>
            <p:cNvPr id="26" name="矩形 25"/>
            <p:cNvSpPr/>
            <p:nvPr/>
          </p:nvSpPr>
          <p:spPr>
            <a:xfrm>
              <a:off x="2987824" y="5732462"/>
              <a:ext cx="1937984" cy="361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192.168.1.1</a:t>
              </a:r>
              <a:endParaRPr lang="zh-CN" altLang="en-US" sz="1400" dirty="0">
                <a:solidFill>
                  <a:schemeClr val="tx1"/>
                </a:solidFill>
              </a:endParaRPr>
            </a:p>
          </p:txBody>
        </p:sp>
        <p:sp>
          <p:nvSpPr>
            <p:cNvPr id="27" name="矩形 26"/>
            <p:cNvSpPr/>
            <p:nvPr/>
          </p:nvSpPr>
          <p:spPr>
            <a:xfrm>
              <a:off x="2987824" y="6094088"/>
              <a:ext cx="1937984" cy="359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Hello</a:t>
              </a:r>
              <a:endParaRPr lang="zh-CN" altLang="en-US" sz="1400" dirty="0">
                <a:solidFill>
                  <a:schemeClr val="tx1"/>
                </a:solidFill>
              </a:endParaRPr>
            </a:p>
          </p:txBody>
        </p:sp>
      </p:grpSp>
      <p:cxnSp>
        <p:nvCxnSpPr>
          <p:cNvPr id="3" name="直接箭头连接符 2"/>
          <p:cNvCxnSpPr/>
          <p:nvPr/>
        </p:nvCxnSpPr>
        <p:spPr bwMode="auto">
          <a:xfrm flipH="1">
            <a:off x="6456040" y="4293096"/>
            <a:ext cx="2232248" cy="0"/>
          </a:xfrm>
          <a:prstGeom prst="straightConnector1">
            <a:avLst/>
          </a:prstGeom>
          <a:solidFill>
            <a:schemeClr val="accent1"/>
          </a:solidFill>
          <a:ln w="9525" cap="flat" cmpd="sng" algn="ctr">
            <a:solidFill>
              <a:schemeClr val="tx1"/>
            </a:solidFill>
            <a:prstDash val="solid"/>
            <a:round/>
            <a:headEnd type="none" w="med" len="med"/>
            <a:tailEnd type="triangle"/>
          </a:ln>
        </p:spPr>
      </p:cxnSp>
      <p:pic>
        <p:nvPicPr>
          <p:cNvPr id="32" name="Picture 19" descr="fcSwit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871" y="3877735"/>
            <a:ext cx="1272235" cy="1067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bwMode="auto">
          <a:xfrm>
            <a:off x="4366660" y="3721996"/>
            <a:ext cx="1234439" cy="42463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箭头连接符 7"/>
          <p:cNvCxnSpPr/>
          <p:nvPr/>
        </p:nvCxnSpPr>
        <p:spPr bwMode="auto">
          <a:xfrm flipH="1">
            <a:off x="4484094" y="4616830"/>
            <a:ext cx="1117005" cy="876963"/>
          </a:xfrm>
          <a:prstGeom prst="straightConnector1">
            <a:avLst/>
          </a:prstGeom>
          <a:solidFill>
            <a:schemeClr val="accent1"/>
          </a:solidFill>
          <a:ln w="9525" cap="flat" cmpd="sng" algn="ctr">
            <a:solidFill>
              <a:schemeClr val="tx1"/>
            </a:solidFill>
            <a:prstDash val="solid"/>
            <a:round/>
            <a:headEnd type="none" w="med" len="med"/>
            <a:tailEnd type="triangle"/>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11354 0.00972 L -0.11354 0.00972 L -0.12656 0.02685 L -0.12968 0.03125 L -0.13298 0.03542 C -0.1335 0.03681 -0.13385 0.03843 -0.13454 0.03982 C -0.13593 0.04213 -0.13784 0.04398 -0.13941 0.0463 L -0.14097 0.04838 C -0.14218 0.04977 -0.14288 0.05185 -0.14427 0.05278 L -0.15069 0.05694 C -0.15225 0.05926 -0.15347 0.06204 -0.15555 0.06343 C -0.15659 0.06412 -0.15781 0.06458 -0.15885 0.06551 C -0.16059 0.06759 -0.16163 0.0706 -0.16354 0.07199 C -0.16579 0.07361 -0.1684 0.07407 -0.17013 0.07639 C -0.17066 0.07708 -0.171 0.07801 -0.1717 0.07847 C -0.17378 0.08009 -0.17604 0.08148 -0.17812 0.08287 L -0.18142 0.08495 C -0.18246 0.08634 -0.18316 0.08843 -0.18454 0.08935 C -0.19132 0.09375 -0.1927 0.09537 -0.20069 0.09792 C -0.20295 0.09861 -0.20503 0.09907 -0.20711 0.1 C -0.20833 0.10069 -0.2092 0.10185 -0.21041 0.10232 C -0.21458 0.10394 -0.22326 0.10648 -0.22326 0.10648 C -0.22795 0.10972 -0.22986 0.11134 -0.23454 0.11296 C -0.23507 0.11319 -0.23559 0.11296 -0.23611 0.11296 L -0.23611 0.1088 " pathEditMode="relative" ptsTypes="AAAAAAAAAAAAAAAAAAAAAAAAA">
                                      <p:cBhvr>
                                        <p:cTn id="6"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a:t>ARP</a:t>
            </a:r>
            <a:r>
              <a:rPr lang="zh-CN" altLang="en-US" dirty="0"/>
              <a:t>欺骗的危害</a:t>
            </a:r>
            <a:r>
              <a:rPr lang="en-US" altLang="zh-CN" dirty="0"/>
              <a:t>-</a:t>
            </a:r>
            <a:r>
              <a:rPr lang="zh-CN" altLang="en-US" dirty="0"/>
              <a:t>中间人攻击</a:t>
            </a:r>
            <a:endParaRPr lang="zh-CN" altLang="en-US" dirty="0"/>
          </a:p>
        </p:txBody>
      </p:sp>
      <p:pic>
        <p:nvPicPr>
          <p:cNvPr id="47109"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5200" y="436245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238125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0" y="245745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 Box 6"/>
          <p:cNvSpPr txBox="1">
            <a:spLocks noChangeArrowheads="1"/>
          </p:cNvSpPr>
          <p:nvPr/>
        </p:nvSpPr>
        <p:spPr bwMode="auto">
          <a:xfrm>
            <a:off x="8004175" y="2060576"/>
            <a:ext cx="233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bb:bb:bb:bb:bb</a:t>
            </a:r>
            <a:endParaRPr kumimoji="1" lang="en-US" altLang="zh-CN" sz="2400">
              <a:latin typeface="Tahoma" panose="020B0604030504040204" pitchFamily="34" charset="0"/>
              <a:ea typeface="宋体" panose="02010600030101010101" pitchFamily="2" charset="-122"/>
            </a:endParaRPr>
          </a:p>
        </p:txBody>
      </p:sp>
      <p:sp>
        <p:nvSpPr>
          <p:cNvPr id="47113" name="Text Box 7"/>
          <p:cNvSpPr txBox="1">
            <a:spLocks noChangeArrowheads="1"/>
          </p:cNvSpPr>
          <p:nvPr/>
        </p:nvSpPr>
        <p:spPr bwMode="auto">
          <a:xfrm>
            <a:off x="1811339" y="4652963"/>
            <a:ext cx="208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cc:cc:cc:cc:cc</a:t>
            </a:r>
            <a:endParaRPr kumimoji="1" lang="en-US" altLang="zh-CN" sz="2400">
              <a:latin typeface="Tahoma" panose="020B0604030504040204" pitchFamily="34" charset="0"/>
              <a:ea typeface="宋体" panose="02010600030101010101" pitchFamily="2" charset="-122"/>
            </a:endParaRPr>
          </a:p>
        </p:txBody>
      </p:sp>
      <p:sp>
        <p:nvSpPr>
          <p:cNvPr id="47114" name="Text Box 8"/>
          <p:cNvSpPr txBox="1">
            <a:spLocks noChangeArrowheads="1"/>
          </p:cNvSpPr>
          <p:nvPr/>
        </p:nvSpPr>
        <p:spPr bwMode="auto">
          <a:xfrm>
            <a:off x="1524000" y="2060576"/>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aa:aa:aa:aa:aa</a:t>
            </a:r>
            <a:endParaRPr kumimoji="1" lang="en-US" altLang="zh-CN" sz="2400">
              <a:latin typeface="Tahoma" panose="020B0604030504040204" pitchFamily="34" charset="0"/>
              <a:ea typeface="宋体" panose="02010600030101010101" pitchFamily="2" charset="-122"/>
            </a:endParaRPr>
          </a:p>
        </p:txBody>
      </p:sp>
      <p:sp>
        <p:nvSpPr>
          <p:cNvPr id="47115" name="Text Box 9"/>
          <p:cNvSpPr txBox="1">
            <a:spLocks noChangeArrowheads="1"/>
          </p:cNvSpPr>
          <p:nvPr/>
        </p:nvSpPr>
        <p:spPr bwMode="auto">
          <a:xfrm>
            <a:off x="1739900" y="2492376"/>
            <a:ext cx="1809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192.168.1.1</a:t>
            </a:r>
            <a:endParaRPr kumimoji="1" lang="en-US" altLang="zh-CN" sz="2400">
              <a:latin typeface="Tahoma" panose="020B0604030504040204" pitchFamily="34" charset="0"/>
              <a:ea typeface="宋体" panose="02010600030101010101" pitchFamily="2" charset="-122"/>
            </a:endParaRPr>
          </a:p>
        </p:txBody>
      </p:sp>
      <p:sp>
        <p:nvSpPr>
          <p:cNvPr id="47116" name="Text Box 10"/>
          <p:cNvSpPr txBox="1">
            <a:spLocks noChangeArrowheads="1"/>
          </p:cNvSpPr>
          <p:nvPr/>
        </p:nvSpPr>
        <p:spPr bwMode="auto">
          <a:xfrm>
            <a:off x="8364538" y="2528888"/>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192.168.1.2</a:t>
            </a:r>
            <a:endParaRPr kumimoji="1" lang="en-US" altLang="zh-CN" sz="2400">
              <a:latin typeface="Tahoma" panose="020B0604030504040204" pitchFamily="34" charset="0"/>
              <a:ea typeface="宋体" panose="02010600030101010101" pitchFamily="2" charset="-122"/>
            </a:endParaRPr>
          </a:p>
        </p:txBody>
      </p:sp>
      <p:sp>
        <p:nvSpPr>
          <p:cNvPr id="13" name="Text Box 11"/>
          <p:cNvSpPr txBox="1">
            <a:spLocks noChangeArrowheads="1"/>
          </p:cNvSpPr>
          <p:nvPr/>
        </p:nvSpPr>
        <p:spPr bwMode="auto">
          <a:xfrm>
            <a:off x="5274469" y="4591794"/>
            <a:ext cx="4075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dirty="0">
                <a:latin typeface="Tahoma" panose="020B0604030504040204" pitchFamily="34" charset="0"/>
                <a:ea typeface="宋体" panose="02010600030101010101" pitchFamily="2" charset="-122"/>
              </a:rPr>
              <a:t>MAC </a:t>
            </a:r>
            <a:r>
              <a:rPr kumimoji="1" lang="en-US" altLang="zh-CN" sz="2000" dirty="0" err="1">
                <a:latin typeface="Tahoma" panose="020B0604030504040204" pitchFamily="34" charset="0"/>
                <a:ea typeface="宋体" panose="02010600030101010101" pitchFamily="2" charset="-122"/>
              </a:rPr>
              <a:t>cc:cc:cc:cc:cc</a:t>
            </a:r>
            <a:r>
              <a:rPr kumimoji="1" lang="en-US" altLang="zh-CN" sz="2000" dirty="0">
                <a:latin typeface="Tahoma" panose="020B0604030504040204" pitchFamily="34" charset="0"/>
                <a:ea typeface="宋体" panose="02010600030101010101" pitchFamily="2" charset="-122"/>
              </a:rPr>
              <a:t> is 192.168.1.1</a:t>
            </a:r>
            <a:endParaRPr kumimoji="1" lang="en-US" altLang="zh-CN" sz="2000" dirty="0">
              <a:latin typeface="Tahoma" panose="020B0604030504040204" pitchFamily="34" charset="0"/>
              <a:ea typeface="宋体" panose="02010600030101010101" pitchFamily="2" charset="-122"/>
            </a:endParaRPr>
          </a:p>
        </p:txBody>
      </p:sp>
      <p:sp>
        <p:nvSpPr>
          <p:cNvPr id="14" name="Text Box 12"/>
          <p:cNvSpPr txBox="1">
            <a:spLocks noChangeArrowheads="1"/>
          </p:cNvSpPr>
          <p:nvPr/>
        </p:nvSpPr>
        <p:spPr bwMode="auto">
          <a:xfrm>
            <a:off x="7620000" y="3573464"/>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1800" b="1">
                <a:latin typeface="Tahoma" panose="020B0604030504040204" pitchFamily="34" charset="0"/>
                <a:ea typeface="宋体" panose="02010600030101010101" pitchFamily="2" charset="-122"/>
              </a:rPr>
              <a:t>收到，我会缓存！</a:t>
            </a:r>
            <a:endParaRPr kumimoji="1" lang="en-US" altLang="zh-CN" sz="1800" b="1">
              <a:latin typeface="Tahoma" panose="020B0604030504040204" pitchFamily="34" charset="0"/>
              <a:ea typeface="宋体" panose="02010600030101010101" pitchFamily="2" charset="-122"/>
            </a:endParaRPr>
          </a:p>
        </p:txBody>
      </p:sp>
      <p:sp>
        <p:nvSpPr>
          <p:cNvPr id="15" name="Line 13"/>
          <p:cNvSpPr>
            <a:spLocks noChangeShapeType="1"/>
          </p:cNvSpPr>
          <p:nvPr/>
        </p:nvSpPr>
        <p:spPr bwMode="auto">
          <a:xfrm flipV="1">
            <a:off x="4724400" y="3448050"/>
            <a:ext cx="2590800" cy="14478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20" name="Text Box 15"/>
          <p:cNvSpPr txBox="1">
            <a:spLocks noChangeArrowheads="1"/>
          </p:cNvSpPr>
          <p:nvPr/>
        </p:nvSpPr>
        <p:spPr bwMode="auto">
          <a:xfrm>
            <a:off x="4267200" y="35242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endParaRPr kumimoji="1" lang="zh-CN" altLang="en-US" sz="2400">
              <a:latin typeface="Tahoma" panose="020B0604030504040204" pitchFamily="34" charset="0"/>
              <a:ea typeface="宋体" panose="02010600030101010101" pitchFamily="2" charset="-122"/>
            </a:endParaRPr>
          </a:p>
        </p:txBody>
      </p:sp>
      <p:sp>
        <p:nvSpPr>
          <p:cNvPr id="47121" name="Text Box 16"/>
          <p:cNvSpPr txBox="1">
            <a:spLocks noChangeArrowheads="1"/>
          </p:cNvSpPr>
          <p:nvPr/>
        </p:nvSpPr>
        <p:spPr bwMode="auto">
          <a:xfrm>
            <a:off x="1955800" y="5192713"/>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192.168.1.3</a:t>
            </a:r>
            <a:endParaRPr kumimoji="1" lang="en-US" altLang="zh-CN" sz="2400">
              <a:latin typeface="Tahoma" panose="020B0604030504040204" pitchFamily="34" charset="0"/>
              <a:ea typeface="宋体" panose="02010600030101010101" pitchFamily="2" charset="-122"/>
            </a:endParaRPr>
          </a:p>
        </p:txBody>
      </p:sp>
      <p:sp>
        <p:nvSpPr>
          <p:cNvPr id="18" name="矩形标注 17"/>
          <p:cNvSpPr/>
          <p:nvPr/>
        </p:nvSpPr>
        <p:spPr>
          <a:xfrm>
            <a:off x="6635751" y="1052514"/>
            <a:ext cx="3781425" cy="104457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dirty="0">
                <a:solidFill>
                  <a:srgbClr val="FF0000"/>
                </a:solidFill>
              </a:rPr>
              <a:t>Internet</a:t>
            </a:r>
            <a:r>
              <a:rPr lang="zh-CN" altLang="en-US" sz="2000" dirty="0">
                <a:solidFill>
                  <a:srgbClr val="FF0000"/>
                </a:solidFill>
              </a:rPr>
              <a:t>地址       物理地址</a:t>
            </a:r>
            <a:endParaRPr lang="en-US" altLang="zh-CN" sz="2000" dirty="0">
              <a:solidFill>
                <a:srgbClr val="FF0000"/>
              </a:solidFill>
            </a:endParaRPr>
          </a:p>
          <a:p>
            <a:pPr algn="ctr" eaLnBrk="1" hangingPunct="1">
              <a:defRPr/>
            </a:pPr>
            <a:r>
              <a:rPr lang="en-US" altLang="zh-CN" sz="2000" dirty="0">
                <a:solidFill>
                  <a:srgbClr val="FF0000"/>
                </a:solidFill>
              </a:rPr>
              <a:t>192.168.1.1   </a:t>
            </a:r>
            <a:r>
              <a:rPr lang="en-US" altLang="zh-CN" sz="2000" dirty="0" err="1">
                <a:solidFill>
                  <a:srgbClr val="FF0000"/>
                </a:solidFill>
              </a:rPr>
              <a:t>cc:cc:cc:cc:cc</a:t>
            </a:r>
            <a:endParaRPr lang="zh-CN" altLang="en-US" sz="2000" dirty="0">
              <a:solidFill>
                <a:srgbClr val="FF0000"/>
              </a:solidFill>
            </a:endParaRPr>
          </a:p>
        </p:txBody>
      </p:sp>
      <p:sp>
        <p:nvSpPr>
          <p:cNvPr id="19" name="Line 13"/>
          <p:cNvSpPr>
            <a:spLocks noChangeShapeType="1"/>
          </p:cNvSpPr>
          <p:nvPr/>
        </p:nvSpPr>
        <p:spPr bwMode="auto">
          <a:xfrm flipH="1">
            <a:off x="4724401" y="3321051"/>
            <a:ext cx="2417763" cy="1331913"/>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0" name="组合 19"/>
          <p:cNvGrpSpPr/>
          <p:nvPr/>
        </p:nvGrpSpPr>
        <p:grpSpPr bwMode="auto">
          <a:xfrm>
            <a:off x="4589462" y="3071814"/>
            <a:ext cx="1876427" cy="720725"/>
            <a:chOff x="2987824" y="5373216"/>
            <a:chExt cx="1944216" cy="1080120"/>
          </a:xfrm>
        </p:grpSpPr>
        <p:sp>
          <p:nvSpPr>
            <p:cNvPr id="21" name="矩形 20"/>
            <p:cNvSpPr/>
            <p:nvPr/>
          </p:nvSpPr>
          <p:spPr>
            <a:xfrm>
              <a:off x="2994055" y="5373216"/>
              <a:ext cx="1937985" cy="359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CC:CC:CC:CC:CC</a:t>
              </a:r>
              <a:endParaRPr lang="zh-CN" altLang="en-US" sz="1400" dirty="0">
                <a:solidFill>
                  <a:schemeClr val="tx1"/>
                </a:solidFill>
              </a:endParaRPr>
            </a:p>
          </p:txBody>
        </p:sp>
        <p:sp>
          <p:nvSpPr>
            <p:cNvPr id="22" name="矩形 21"/>
            <p:cNvSpPr/>
            <p:nvPr/>
          </p:nvSpPr>
          <p:spPr>
            <a:xfrm>
              <a:off x="2987824" y="5732462"/>
              <a:ext cx="1937984" cy="361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192.168.1.1</a:t>
              </a:r>
              <a:endParaRPr lang="zh-CN" altLang="en-US" sz="1400" dirty="0">
                <a:solidFill>
                  <a:schemeClr val="tx1"/>
                </a:solidFill>
              </a:endParaRPr>
            </a:p>
          </p:txBody>
        </p:sp>
        <p:sp>
          <p:nvSpPr>
            <p:cNvPr id="23" name="矩形 22"/>
            <p:cNvSpPr/>
            <p:nvPr/>
          </p:nvSpPr>
          <p:spPr>
            <a:xfrm>
              <a:off x="2987824" y="6094088"/>
              <a:ext cx="1937984" cy="359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Hello</a:t>
              </a:r>
              <a:endParaRPr lang="zh-CN" altLang="en-US" sz="1400" dirty="0">
                <a:solidFill>
                  <a:schemeClr val="tx1"/>
                </a:solidFill>
              </a:endParaRPr>
            </a:p>
          </p:txBody>
        </p:sp>
      </p:grpSp>
      <p:sp>
        <p:nvSpPr>
          <p:cNvPr id="24" name="Line 13"/>
          <p:cNvSpPr>
            <a:spLocks noChangeShapeType="1"/>
          </p:cNvSpPr>
          <p:nvPr/>
        </p:nvSpPr>
        <p:spPr bwMode="auto">
          <a:xfrm flipV="1">
            <a:off x="3900488" y="3524250"/>
            <a:ext cx="0" cy="8382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5" name="组合 24"/>
          <p:cNvGrpSpPr/>
          <p:nvPr/>
        </p:nvGrpSpPr>
        <p:grpSpPr bwMode="auto">
          <a:xfrm>
            <a:off x="2035176" y="3609976"/>
            <a:ext cx="1730375" cy="720725"/>
            <a:chOff x="2987824" y="5373216"/>
            <a:chExt cx="1944216" cy="1080120"/>
          </a:xfrm>
        </p:grpSpPr>
        <p:sp>
          <p:nvSpPr>
            <p:cNvPr id="26" name="矩形 25"/>
            <p:cNvSpPr/>
            <p:nvPr/>
          </p:nvSpPr>
          <p:spPr>
            <a:xfrm>
              <a:off x="2994056" y="5373216"/>
              <a:ext cx="1937984" cy="359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AA:AA:AA:AA:AA</a:t>
              </a:r>
              <a:endParaRPr lang="zh-CN" altLang="en-US" sz="1400" dirty="0">
                <a:solidFill>
                  <a:schemeClr val="tx1"/>
                </a:solidFill>
              </a:endParaRPr>
            </a:p>
          </p:txBody>
        </p:sp>
        <p:sp>
          <p:nvSpPr>
            <p:cNvPr id="27" name="矩形 26"/>
            <p:cNvSpPr/>
            <p:nvPr/>
          </p:nvSpPr>
          <p:spPr>
            <a:xfrm>
              <a:off x="2987824" y="5732464"/>
              <a:ext cx="1937985" cy="361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192.168.1.1</a:t>
              </a:r>
              <a:endParaRPr lang="zh-CN" altLang="en-US" sz="1400" dirty="0">
                <a:solidFill>
                  <a:schemeClr val="tx1"/>
                </a:solidFill>
              </a:endParaRPr>
            </a:p>
          </p:txBody>
        </p:sp>
        <p:sp>
          <p:nvSpPr>
            <p:cNvPr id="28" name="矩形 27"/>
            <p:cNvSpPr/>
            <p:nvPr/>
          </p:nvSpPr>
          <p:spPr>
            <a:xfrm>
              <a:off x="2987824" y="6094090"/>
              <a:ext cx="1937985" cy="359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Hello</a:t>
              </a:r>
              <a:endParaRPr lang="zh-CN" altLang="en-US" sz="1400" dirty="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Bottom)">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p:bldP spid="15" grpId="0" animBg="1"/>
      <p:bldP spid="18" grpId="0" animBg="1"/>
      <p:bldP spid="19"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ARP</a:t>
            </a:r>
            <a:r>
              <a:rPr lang="zh-CN" altLang="en-US" dirty="0"/>
              <a:t>欺骗的危害</a:t>
            </a:r>
            <a:r>
              <a:rPr lang="en-US" altLang="zh-CN" dirty="0"/>
              <a:t>-</a:t>
            </a:r>
            <a:r>
              <a:rPr lang="zh-CN" altLang="en-US" dirty="0"/>
              <a:t>终端断网</a:t>
            </a:r>
            <a:endParaRPr lang="zh-CN" altLang="en-US" dirty="0"/>
          </a:p>
        </p:txBody>
      </p:sp>
      <p:sp>
        <p:nvSpPr>
          <p:cNvPr id="3" name="内容占位符 2"/>
          <p:cNvSpPr>
            <a:spLocks noGrp="1"/>
          </p:cNvSpPr>
          <p:nvPr>
            <p:ph idx="1"/>
          </p:nvPr>
        </p:nvSpPr>
        <p:spPr>
          <a:xfrm>
            <a:off x="838200" y="1914525"/>
            <a:ext cx="10457815" cy="3422015"/>
          </a:xfrm>
        </p:spPr>
        <p:txBody>
          <a:bodyPr/>
          <a:lstStyle/>
          <a:p>
            <a:pPr>
              <a:buFont typeface="Wingdings" panose="05000000000000000000" charset="0"/>
              <a:buChar char="u"/>
            </a:pPr>
            <a:r>
              <a:rPr lang="zh-CN" altLang="en-US" dirty="0"/>
              <a:t>原理</a:t>
            </a:r>
            <a:endParaRPr lang="en-US" altLang="zh-CN" dirty="0"/>
          </a:p>
          <a:p>
            <a:pPr lvl="1"/>
            <a:r>
              <a:rPr lang="zh-CN" altLang="en-US" dirty="0"/>
              <a:t>发送虚假</a:t>
            </a:r>
            <a:r>
              <a:rPr lang="en-US" altLang="zh-CN" dirty="0"/>
              <a:t>ARP</a:t>
            </a:r>
            <a:r>
              <a:rPr lang="zh-CN" altLang="en-US" dirty="0"/>
              <a:t>应答使得网络中的计算机终端</a:t>
            </a:r>
            <a:r>
              <a:rPr lang="en-US" altLang="zh-CN" dirty="0"/>
              <a:t>ARP</a:t>
            </a:r>
            <a:r>
              <a:rPr lang="zh-CN" altLang="en-US" dirty="0"/>
              <a:t>缓存混乱，从而无法与其他计算机通信</a:t>
            </a:r>
            <a:endParaRPr lang="en-US" altLang="zh-CN" dirty="0"/>
          </a:p>
          <a:p>
            <a:pPr>
              <a:buFont typeface="Wingdings" panose="05000000000000000000" charset="0"/>
              <a:buChar char="u"/>
            </a:pPr>
            <a:r>
              <a:rPr lang="zh-CN" altLang="en-US" dirty="0"/>
              <a:t>实现方式（工具）</a:t>
            </a:r>
            <a:endParaRPr lang="en-US" altLang="zh-CN" dirty="0"/>
          </a:p>
          <a:p>
            <a:pPr lvl="1"/>
            <a:r>
              <a:rPr lang="en-US" altLang="zh-CN" dirty="0" err="1"/>
              <a:t>arpspoof</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a:t>ARP</a:t>
            </a:r>
            <a:r>
              <a:rPr lang="zh-CN" altLang="en-US"/>
              <a:t>欺骗的防御</a:t>
            </a:r>
            <a:endParaRPr lang="zh-CN" altLang="en-US"/>
          </a:p>
        </p:txBody>
      </p:sp>
      <p:sp>
        <p:nvSpPr>
          <p:cNvPr id="48131" name="内容占位符 2"/>
          <p:cNvSpPr>
            <a:spLocks noGrp="1"/>
          </p:cNvSpPr>
          <p:nvPr>
            <p:ph idx="1"/>
          </p:nvPr>
        </p:nvSpPr>
        <p:spPr>
          <a:xfrm>
            <a:off x="838200" y="1982470"/>
            <a:ext cx="4130675" cy="3615055"/>
          </a:xfrm>
        </p:spPr>
        <p:txBody>
          <a:bodyPr/>
          <a:lstStyle/>
          <a:p>
            <a:pPr>
              <a:buFont typeface="Wingdings" panose="05000000000000000000" charset="0"/>
              <a:buChar char="u"/>
            </a:pPr>
            <a:r>
              <a:rPr lang="zh-CN" altLang="en-US"/>
              <a:t>使用静态</a:t>
            </a:r>
            <a:r>
              <a:rPr lang="en-US" altLang="zh-CN"/>
              <a:t>ARP</a:t>
            </a:r>
            <a:r>
              <a:rPr lang="zh-CN" altLang="en-US"/>
              <a:t>缓存</a:t>
            </a:r>
            <a:endParaRPr lang="en-US" altLang="zh-CN"/>
          </a:p>
          <a:p>
            <a:pPr algn="l">
              <a:buClrTx/>
              <a:buSzTx/>
              <a:buFont typeface="Wingdings" panose="05000000000000000000" charset="0"/>
              <a:buChar char="u"/>
            </a:pPr>
            <a:r>
              <a:rPr lang="zh-CN" altLang="en-US"/>
              <a:t>使用三层交换设备</a:t>
            </a:r>
            <a:endParaRPr lang="zh-CN" altLang="en-US"/>
          </a:p>
          <a:p>
            <a:pPr algn="l">
              <a:buClrTx/>
              <a:buSzTx/>
              <a:buFont typeface="Wingdings" panose="05000000000000000000" charset="0"/>
              <a:buChar char="u"/>
            </a:pPr>
            <a:r>
              <a:rPr lang="zh-CN" altLang="en-US"/>
              <a:t>IP 与MAC地址绑定</a:t>
            </a:r>
            <a:endParaRPr lang="zh-CN" altLang="en-US"/>
          </a:p>
          <a:p>
            <a:pPr algn="l">
              <a:buClrTx/>
              <a:buSzTx/>
              <a:buFont typeface="Wingdings" panose="05000000000000000000" charset="0"/>
              <a:buChar char="u"/>
            </a:pPr>
            <a:r>
              <a:rPr lang="zh-CN" altLang="en-US"/>
              <a:t>ARP防御工具</a:t>
            </a:r>
            <a:endParaRPr lang="zh-CN" altLang="en-US"/>
          </a:p>
          <a:p>
            <a:endParaRPr lang="zh-CN" altLang="en-US"/>
          </a:p>
        </p:txBody>
      </p:sp>
      <p:sp>
        <p:nvSpPr>
          <p:cNvPr id="48132" name="灯片编号占位符 3"/>
          <p:cNvSpPr>
            <a:spLocks noGrp="1"/>
          </p:cNvSpPr>
          <p:nvPr>
            <p:ph type="sldNum" sz="quarter" idx="10"/>
          </p:nvPr>
        </p:nvSpPr>
        <p:spPr bwMode="gray">
          <a:xfrm>
            <a:off x="5715000" y="6505575"/>
            <a:ext cx="838200" cy="261938"/>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algn="ctr" rtl="0" eaLnBrk="1" fontAlgn="base" hangingPunct="1">
              <a:spcBef>
                <a:spcPct val="0"/>
              </a:spcBef>
              <a:spcAft>
                <a:spcPct val="0"/>
              </a:spcAft>
              <a:defRPr sz="1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667B240C-55CA-4471-9568-B38072FF8220}" type="slidenum">
              <a:rPr lang="zh-CN" altLang="en-US"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应用层电子欺骗</a:t>
            </a:r>
            <a:r>
              <a:rPr lang="en-US" altLang="zh-CN" dirty="0"/>
              <a:t>-DNS</a:t>
            </a:r>
            <a:r>
              <a:rPr lang="zh-CN" altLang="en-US" dirty="0"/>
              <a:t>欺骗</a:t>
            </a:r>
            <a:endParaRPr lang="zh-CN" altLang="en-US" dirty="0"/>
          </a:p>
        </p:txBody>
      </p:sp>
      <p:sp>
        <p:nvSpPr>
          <p:cNvPr id="3" name="内容占位符 2"/>
          <p:cNvSpPr>
            <a:spLocks noGrp="1"/>
          </p:cNvSpPr>
          <p:nvPr>
            <p:ph idx="1"/>
          </p:nvPr>
        </p:nvSpPr>
        <p:spPr>
          <a:xfrm>
            <a:off x="838200" y="2108200"/>
            <a:ext cx="10515600" cy="3984625"/>
          </a:xfrm>
        </p:spPr>
        <p:txBody>
          <a:bodyPr/>
          <a:lstStyle/>
          <a:p>
            <a:pPr>
              <a:buFont typeface="Wingdings" panose="05000000000000000000" charset="0"/>
              <a:buChar char="u"/>
            </a:pPr>
            <a:r>
              <a:rPr lang="zh-CN" altLang="en-US" dirty="0"/>
              <a:t>什么是</a:t>
            </a:r>
            <a:r>
              <a:rPr lang="en-US" altLang="zh-CN" dirty="0"/>
              <a:t>DNS</a:t>
            </a:r>
            <a:endParaRPr lang="en-US" altLang="zh-CN" dirty="0"/>
          </a:p>
          <a:p>
            <a:pPr lvl="1"/>
            <a:r>
              <a:rPr lang="zh-CN" altLang="en-US" dirty="0"/>
              <a:t>域名系统（</a:t>
            </a:r>
            <a:r>
              <a:rPr lang="en-US" altLang="zh-CN" dirty="0"/>
              <a:t> Domain Name System </a:t>
            </a:r>
            <a:r>
              <a:rPr lang="zh-CN" altLang="en-US" dirty="0"/>
              <a:t>），是一种分布式网络目录服务，主要用于域名与 </a:t>
            </a:r>
            <a:r>
              <a:rPr lang="en-US" altLang="zh-CN" dirty="0"/>
              <a:t>IP </a:t>
            </a:r>
            <a:r>
              <a:rPr lang="zh-CN" altLang="en-US" dirty="0"/>
              <a:t>地址的相互转换</a:t>
            </a:r>
            <a:endParaRPr lang="en-US" altLang="zh-CN" dirty="0"/>
          </a:p>
          <a:p>
            <a:pPr algn="l">
              <a:buClrTx/>
              <a:buSzTx/>
              <a:buFont typeface="Wingdings" panose="05000000000000000000" charset="0"/>
              <a:buChar char="u"/>
            </a:pPr>
            <a:r>
              <a:rPr lang="zh-CN" altLang="en-US" dirty="0"/>
              <a:t>DNS特点</a:t>
            </a:r>
            <a:endParaRPr lang="zh-CN" altLang="en-US" dirty="0"/>
          </a:p>
          <a:p>
            <a:pPr lvl="1"/>
            <a:r>
              <a:rPr lang="zh-CN" altLang="en-US" dirty="0"/>
              <a:t>分散和分层的机制来实现域名空间的委派授权以及域名与地址相转换的授权</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体系</a:t>
            </a:r>
            <a:endParaRPr lang="zh-CN" altLang="en-US" dirty="0"/>
          </a:p>
        </p:txBody>
      </p:sp>
      <p:grpSp>
        <p:nvGrpSpPr>
          <p:cNvPr id="71" name="组合 70"/>
          <p:cNvGrpSpPr/>
          <p:nvPr/>
        </p:nvGrpSpPr>
        <p:grpSpPr>
          <a:xfrm>
            <a:off x="1892608" y="1226816"/>
            <a:ext cx="8470257" cy="4290416"/>
            <a:chOff x="368607" y="1226816"/>
            <a:chExt cx="8470257" cy="4290416"/>
          </a:xfrm>
        </p:grpSpPr>
        <p:sp>
          <p:nvSpPr>
            <p:cNvPr id="4" name="矩形: 圆角 3"/>
            <p:cNvSpPr/>
            <p:nvPr/>
          </p:nvSpPr>
          <p:spPr bwMode="auto">
            <a:xfrm>
              <a:off x="3707904" y="1226816"/>
              <a:ext cx="141004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zh-CN" altLang="en-US" sz="2000" dirty="0">
                  <a:latin typeface="Arial" panose="020B0604020202020204" pitchFamily="34" charset="0"/>
                  <a:ea typeface="宋体" panose="02010600030101010101" pitchFamily="2" charset="-122"/>
                </a:rPr>
                <a:t>根域</a:t>
              </a:r>
              <a:endParaRPr lang="zh-CN" altLang="en-US" sz="2000" dirty="0">
                <a:latin typeface="Arial" panose="020B0604020202020204" pitchFamily="34" charset="0"/>
                <a:ea typeface="宋体" panose="02010600030101010101" pitchFamily="2" charset="-122"/>
              </a:endParaRPr>
            </a:p>
          </p:txBody>
        </p:sp>
        <p:sp>
          <p:nvSpPr>
            <p:cNvPr id="9" name="矩形: 圆角 8"/>
            <p:cNvSpPr/>
            <p:nvPr/>
          </p:nvSpPr>
          <p:spPr bwMode="auto">
            <a:xfrm>
              <a:off x="5682364" y="2522960"/>
              <a:ext cx="971252"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defTabSz="914400" fontAlgn="base">
                <a:spcBef>
                  <a:spcPct val="0"/>
                </a:spcBef>
                <a:spcAft>
                  <a:spcPct val="0"/>
                </a:spcAft>
              </a:pPr>
              <a:r>
                <a:rPr lang="en-US" altLang="zh-CN"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17" name="矩形: 圆角 16"/>
            <p:cNvSpPr/>
            <p:nvPr/>
          </p:nvSpPr>
          <p:spPr bwMode="auto">
            <a:xfrm>
              <a:off x="546902" y="2492896"/>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a:latin typeface="Arial" panose="020B0604020202020204" pitchFamily="34" charset="0"/>
                  <a:ea typeface="宋体" panose="02010600030101010101" pitchFamily="2" charset="-122"/>
                </a:rPr>
                <a:t>.com</a:t>
              </a:r>
              <a:endParaRPr lang="zh-CN" altLang="en-US" sz="2000" dirty="0">
                <a:latin typeface="Arial" panose="020B0604020202020204" pitchFamily="34" charset="0"/>
                <a:ea typeface="宋体" panose="02010600030101010101" pitchFamily="2" charset="-122"/>
              </a:endParaRPr>
            </a:p>
          </p:txBody>
        </p:sp>
        <p:sp>
          <p:nvSpPr>
            <p:cNvPr id="18" name="矩形: 圆角 17"/>
            <p:cNvSpPr/>
            <p:nvPr/>
          </p:nvSpPr>
          <p:spPr bwMode="auto">
            <a:xfrm>
              <a:off x="1839869" y="2492896"/>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a:latin typeface="Arial" panose="020B0604020202020204" pitchFamily="34" charset="0"/>
                  <a:ea typeface="宋体" panose="02010600030101010101" pitchFamily="2" charset="-122"/>
                </a:rPr>
                <a:t>.</a:t>
              </a:r>
              <a:r>
                <a:rPr lang="en-US" altLang="zh-CN" sz="2000" dirty="0" err="1">
                  <a:latin typeface="Arial" panose="020B0604020202020204" pitchFamily="34" charset="0"/>
                  <a:ea typeface="宋体" panose="02010600030101010101" pitchFamily="2" charset="-122"/>
                </a:rPr>
                <a:t>edu</a:t>
              </a:r>
              <a:endParaRPr lang="zh-CN" altLang="en-US" sz="2000" dirty="0">
                <a:latin typeface="Arial" panose="020B0604020202020204" pitchFamily="34" charset="0"/>
                <a:ea typeface="宋体" panose="02010600030101010101" pitchFamily="2" charset="-122"/>
              </a:endParaRPr>
            </a:p>
          </p:txBody>
        </p:sp>
        <p:sp>
          <p:nvSpPr>
            <p:cNvPr id="19" name="矩形: 圆角 18"/>
            <p:cNvSpPr/>
            <p:nvPr/>
          </p:nvSpPr>
          <p:spPr bwMode="auto">
            <a:xfrm>
              <a:off x="3100314" y="2492896"/>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a:latin typeface="Arial" panose="020B0604020202020204" pitchFamily="34" charset="0"/>
                  <a:ea typeface="宋体" panose="02010600030101010101" pitchFamily="2" charset="-122"/>
                </a:rPr>
                <a:t>.org</a:t>
              </a:r>
              <a:endParaRPr lang="zh-CN" altLang="en-US" sz="2000" dirty="0">
                <a:latin typeface="Arial" panose="020B0604020202020204" pitchFamily="34" charset="0"/>
                <a:ea typeface="宋体" panose="02010600030101010101" pitchFamily="2" charset="-122"/>
              </a:endParaRPr>
            </a:p>
          </p:txBody>
        </p:sp>
        <p:sp>
          <p:nvSpPr>
            <p:cNvPr id="20" name="矩形: 圆角 19"/>
            <p:cNvSpPr/>
            <p:nvPr/>
          </p:nvSpPr>
          <p:spPr bwMode="auto">
            <a:xfrm>
              <a:off x="4391319" y="2522960"/>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a:latin typeface="Arial" panose="020B0604020202020204" pitchFamily="34" charset="0"/>
                  <a:ea typeface="宋体" panose="02010600030101010101" pitchFamily="2" charset="-122"/>
                </a:rPr>
                <a:t>.</a:t>
              </a:r>
              <a:r>
                <a:rPr lang="en-US" altLang="zh-CN" sz="2000" dirty="0" err="1">
                  <a:latin typeface="Arial" panose="020B0604020202020204" pitchFamily="34" charset="0"/>
                  <a:ea typeface="宋体" panose="02010600030101010101" pitchFamily="2" charset="-122"/>
                </a:rPr>
                <a:t>cn</a:t>
              </a:r>
              <a:endParaRPr lang="zh-CN" altLang="en-US" sz="2000" dirty="0">
                <a:latin typeface="Arial" panose="020B0604020202020204" pitchFamily="34" charset="0"/>
                <a:ea typeface="宋体" panose="02010600030101010101" pitchFamily="2" charset="-122"/>
              </a:endParaRPr>
            </a:p>
          </p:txBody>
        </p:sp>
        <p:sp>
          <p:nvSpPr>
            <p:cNvPr id="21" name="矩形: 圆角 20"/>
            <p:cNvSpPr/>
            <p:nvPr/>
          </p:nvSpPr>
          <p:spPr bwMode="auto">
            <a:xfrm>
              <a:off x="6905874" y="3356993"/>
              <a:ext cx="971252"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defTabSz="914400" fontAlgn="base">
                <a:spcBef>
                  <a:spcPct val="0"/>
                </a:spcBef>
                <a:spcAft>
                  <a:spcPct val="0"/>
                </a:spcAft>
              </a:pPr>
              <a:r>
                <a:rPr lang="en-US" altLang="zh-CN"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22" name="矩形: 圆角 21"/>
            <p:cNvSpPr/>
            <p:nvPr/>
          </p:nvSpPr>
          <p:spPr bwMode="auto">
            <a:xfrm>
              <a:off x="368607" y="3387055"/>
              <a:ext cx="1410048"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err="1">
                  <a:latin typeface="Arial" panose="020B0604020202020204" pitchFamily="34" charset="0"/>
                  <a:ea typeface="宋体" panose="02010600030101010101" pitchFamily="2" charset="-122"/>
                </a:rPr>
                <a:t>microsoft</a:t>
              </a:r>
              <a:endParaRPr lang="zh-CN" altLang="en-US" sz="2000" dirty="0">
                <a:latin typeface="Arial" panose="020B0604020202020204" pitchFamily="34" charset="0"/>
                <a:ea typeface="宋体" panose="02010600030101010101" pitchFamily="2" charset="-122"/>
              </a:endParaRPr>
            </a:p>
          </p:txBody>
        </p:sp>
        <p:sp>
          <p:nvSpPr>
            <p:cNvPr id="23" name="矩形: 圆角 22"/>
            <p:cNvSpPr/>
            <p:nvPr/>
          </p:nvSpPr>
          <p:spPr bwMode="auto">
            <a:xfrm>
              <a:off x="2866422" y="3356993"/>
              <a:ext cx="1410048"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err="1">
                  <a:latin typeface="Arial" panose="020B0604020202020204" pitchFamily="34" charset="0"/>
                  <a:ea typeface="宋体" panose="02010600030101010101" pitchFamily="2" charset="-122"/>
                </a:rPr>
                <a:t>cisphome</a:t>
              </a:r>
              <a:endParaRPr lang="zh-CN" altLang="en-US" sz="2000" dirty="0">
                <a:latin typeface="Arial" panose="020B0604020202020204" pitchFamily="34" charset="0"/>
                <a:ea typeface="宋体" panose="02010600030101010101" pitchFamily="2" charset="-122"/>
              </a:endParaRPr>
            </a:p>
          </p:txBody>
        </p:sp>
        <p:sp>
          <p:nvSpPr>
            <p:cNvPr id="24" name="矩形: 圆角 23"/>
            <p:cNvSpPr/>
            <p:nvPr/>
          </p:nvSpPr>
          <p:spPr bwMode="auto">
            <a:xfrm>
              <a:off x="4415645" y="3344545"/>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a:latin typeface="Arial" panose="020B0604020202020204" pitchFamily="34" charset="0"/>
                  <a:ea typeface="宋体" panose="02010600030101010101" pitchFamily="2" charset="-122"/>
                </a:rPr>
                <a:t>.org</a:t>
              </a:r>
              <a:endParaRPr lang="zh-CN" altLang="en-US" sz="2000" dirty="0">
                <a:latin typeface="Arial" panose="020B0604020202020204" pitchFamily="34" charset="0"/>
                <a:ea typeface="宋体" panose="02010600030101010101" pitchFamily="2" charset="-122"/>
              </a:endParaRPr>
            </a:p>
          </p:txBody>
        </p:sp>
        <p:sp>
          <p:nvSpPr>
            <p:cNvPr id="25" name="矩形: 圆角 24"/>
            <p:cNvSpPr/>
            <p:nvPr/>
          </p:nvSpPr>
          <p:spPr bwMode="auto">
            <a:xfrm>
              <a:off x="5608279" y="3356993"/>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a:latin typeface="Arial" panose="020B0604020202020204" pitchFamily="34" charset="0"/>
                  <a:ea typeface="宋体" panose="02010600030101010101" pitchFamily="2" charset="-122"/>
                </a:rPr>
                <a:t>.com</a:t>
              </a:r>
              <a:endParaRPr lang="zh-CN" altLang="en-US" sz="2000" dirty="0">
                <a:latin typeface="Arial" panose="020B0604020202020204" pitchFamily="34" charset="0"/>
                <a:ea typeface="宋体" panose="02010600030101010101" pitchFamily="2" charset="-122"/>
              </a:endParaRPr>
            </a:p>
          </p:txBody>
        </p:sp>
        <p:sp>
          <p:nvSpPr>
            <p:cNvPr id="26" name="矩形: 圆角 25"/>
            <p:cNvSpPr/>
            <p:nvPr/>
          </p:nvSpPr>
          <p:spPr bwMode="auto">
            <a:xfrm>
              <a:off x="6949063" y="4133781"/>
              <a:ext cx="971252"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defTabSz="914400" fontAlgn="base">
                <a:spcBef>
                  <a:spcPct val="0"/>
                </a:spcBef>
                <a:spcAft>
                  <a:spcPct val="0"/>
                </a:spcAft>
              </a:pPr>
              <a:r>
                <a:rPr lang="en-US" altLang="zh-CN"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27" name="矩形: 圆角 26"/>
            <p:cNvSpPr/>
            <p:nvPr/>
          </p:nvSpPr>
          <p:spPr bwMode="auto">
            <a:xfrm>
              <a:off x="368607" y="5013176"/>
              <a:ext cx="1410048"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a:latin typeface="Arial" panose="020B0604020202020204" pitchFamily="34" charset="0"/>
                  <a:ea typeface="宋体" panose="02010600030101010101" pitchFamily="2" charset="-122"/>
                </a:rPr>
                <a:t>www</a:t>
              </a:r>
              <a:endParaRPr lang="zh-CN" altLang="en-US" sz="2000" dirty="0">
                <a:latin typeface="Arial" panose="020B0604020202020204" pitchFamily="34" charset="0"/>
                <a:ea typeface="宋体" panose="02010600030101010101" pitchFamily="2" charset="-122"/>
              </a:endParaRPr>
            </a:p>
          </p:txBody>
        </p:sp>
        <p:sp>
          <p:nvSpPr>
            <p:cNvPr id="29" name="矩形: 圆角 28"/>
            <p:cNvSpPr/>
            <p:nvPr/>
          </p:nvSpPr>
          <p:spPr bwMode="auto">
            <a:xfrm>
              <a:off x="4415665" y="4172223"/>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err="1">
                  <a:latin typeface="Arial" panose="020B0604020202020204" pitchFamily="34" charset="0"/>
                  <a:ea typeface="宋体" panose="02010600030101010101" pitchFamily="2" charset="-122"/>
                </a:rPr>
                <a:t>nisp</a:t>
              </a:r>
              <a:endParaRPr lang="zh-CN" altLang="en-US" sz="2000" dirty="0">
                <a:latin typeface="Arial" panose="020B0604020202020204" pitchFamily="34" charset="0"/>
                <a:ea typeface="宋体" panose="02010600030101010101" pitchFamily="2" charset="-122"/>
              </a:endParaRPr>
            </a:p>
          </p:txBody>
        </p:sp>
        <p:sp>
          <p:nvSpPr>
            <p:cNvPr id="30" name="矩形: 圆角 29"/>
            <p:cNvSpPr/>
            <p:nvPr/>
          </p:nvSpPr>
          <p:spPr bwMode="auto">
            <a:xfrm>
              <a:off x="5682364" y="4133781"/>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err="1"/>
                <a:t>cisp</a:t>
              </a:r>
              <a:endParaRPr lang="zh-CN" altLang="en-US" sz="2000" dirty="0">
                <a:latin typeface="Arial" panose="020B0604020202020204" pitchFamily="34" charset="0"/>
                <a:ea typeface="宋体" panose="02010600030101010101" pitchFamily="2" charset="-122"/>
              </a:endParaRPr>
            </a:p>
          </p:txBody>
        </p:sp>
        <p:sp>
          <p:nvSpPr>
            <p:cNvPr id="31" name="矩形: 圆角 30"/>
            <p:cNvSpPr/>
            <p:nvPr/>
          </p:nvSpPr>
          <p:spPr bwMode="auto">
            <a:xfrm>
              <a:off x="4415645" y="4999901"/>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a:latin typeface="Arial" panose="020B0604020202020204" pitchFamily="34" charset="0"/>
                  <a:ea typeface="宋体" panose="02010600030101010101" pitchFamily="2" charset="-122"/>
                </a:rPr>
                <a:t>www</a:t>
              </a:r>
              <a:endParaRPr lang="zh-CN" altLang="en-US" sz="2000" dirty="0">
                <a:latin typeface="Arial" panose="020B0604020202020204" pitchFamily="34" charset="0"/>
                <a:ea typeface="宋体" panose="02010600030101010101" pitchFamily="2" charset="-122"/>
              </a:endParaRPr>
            </a:p>
          </p:txBody>
        </p:sp>
        <p:sp>
          <p:nvSpPr>
            <p:cNvPr id="32" name="矩形: 圆角 31"/>
            <p:cNvSpPr/>
            <p:nvPr/>
          </p:nvSpPr>
          <p:spPr bwMode="auto">
            <a:xfrm>
              <a:off x="5682363" y="4999901"/>
              <a:ext cx="1053459" cy="504056"/>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algn="ctr" defTabSz="914400" fontAlgn="base">
                <a:spcBef>
                  <a:spcPct val="0"/>
                </a:spcBef>
                <a:spcAft>
                  <a:spcPct val="0"/>
                </a:spcAft>
              </a:pPr>
              <a:r>
                <a:rPr lang="en-US" altLang="zh-CN" sz="2000" dirty="0"/>
                <a:t>mail</a:t>
              </a:r>
              <a:endParaRPr lang="zh-CN" altLang="en-US" sz="2000" dirty="0">
                <a:latin typeface="Arial" panose="020B0604020202020204" pitchFamily="34" charset="0"/>
                <a:ea typeface="宋体" panose="02010600030101010101" pitchFamily="2" charset="-122"/>
              </a:endParaRPr>
            </a:p>
          </p:txBody>
        </p:sp>
        <p:cxnSp>
          <p:nvCxnSpPr>
            <p:cNvPr id="34" name="直接连接符 33"/>
            <p:cNvCxnSpPr>
              <a:stCxn id="4" idx="2"/>
            </p:cNvCxnSpPr>
            <p:nvPr/>
          </p:nvCxnSpPr>
          <p:spPr bwMode="auto">
            <a:xfrm flipH="1">
              <a:off x="1115616" y="1730872"/>
              <a:ext cx="3297313" cy="76202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直接连接符 35"/>
            <p:cNvCxnSpPr>
              <a:endCxn id="18" idx="0"/>
            </p:cNvCxnSpPr>
            <p:nvPr/>
          </p:nvCxnSpPr>
          <p:spPr bwMode="auto">
            <a:xfrm flipH="1">
              <a:off x="2366599" y="1760936"/>
              <a:ext cx="2046329" cy="73196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8" name="直接连接符 37"/>
            <p:cNvCxnSpPr>
              <a:endCxn id="19" idx="0"/>
            </p:cNvCxnSpPr>
            <p:nvPr/>
          </p:nvCxnSpPr>
          <p:spPr bwMode="auto">
            <a:xfrm flipH="1">
              <a:off x="3627044" y="1796940"/>
              <a:ext cx="822333" cy="69595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0" name="直接连接符 39"/>
            <p:cNvCxnSpPr>
              <a:endCxn id="20" idx="0"/>
            </p:cNvCxnSpPr>
            <p:nvPr/>
          </p:nvCxnSpPr>
          <p:spPr bwMode="auto">
            <a:xfrm>
              <a:off x="4506902" y="1760936"/>
              <a:ext cx="411147" cy="7620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endCxn id="9" idx="0"/>
            </p:cNvCxnSpPr>
            <p:nvPr/>
          </p:nvCxnSpPr>
          <p:spPr bwMode="auto">
            <a:xfrm>
              <a:off x="4559867" y="1796940"/>
              <a:ext cx="1608123" cy="7260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4" name="直接连接符 43"/>
            <p:cNvCxnSpPr>
              <a:stCxn id="17" idx="2"/>
              <a:endCxn id="22" idx="0"/>
            </p:cNvCxnSpPr>
            <p:nvPr/>
          </p:nvCxnSpPr>
          <p:spPr bwMode="auto">
            <a:xfrm flipH="1">
              <a:off x="1073631" y="2996952"/>
              <a:ext cx="1" cy="39010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a:stCxn id="22" idx="2"/>
              <a:endCxn id="27" idx="0"/>
            </p:cNvCxnSpPr>
            <p:nvPr/>
          </p:nvCxnSpPr>
          <p:spPr bwMode="auto">
            <a:xfrm>
              <a:off x="1073631" y="3891111"/>
              <a:ext cx="0" cy="1122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stCxn id="20" idx="2"/>
              <a:endCxn id="23" idx="0"/>
            </p:cNvCxnSpPr>
            <p:nvPr/>
          </p:nvCxnSpPr>
          <p:spPr bwMode="auto">
            <a:xfrm flipH="1">
              <a:off x="3571446" y="3027016"/>
              <a:ext cx="1346603" cy="32997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3" name="直接连接符 52"/>
            <p:cNvCxnSpPr/>
            <p:nvPr/>
          </p:nvCxnSpPr>
          <p:spPr bwMode="auto">
            <a:xfrm>
              <a:off x="4917871" y="3090629"/>
              <a:ext cx="24503" cy="2363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stCxn id="20" idx="2"/>
              <a:endCxn id="25" idx="0"/>
            </p:cNvCxnSpPr>
            <p:nvPr/>
          </p:nvCxnSpPr>
          <p:spPr bwMode="auto">
            <a:xfrm>
              <a:off x="4918049" y="3027016"/>
              <a:ext cx="1216960" cy="32997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a:stCxn id="20" idx="2"/>
            </p:cNvCxnSpPr>
            <p:nvPr/>
          </p:nvCxnSpPr>
          <p:spPr bwMode="auto">
            <a:xfrm>
              <a:off x="4918049" y="3027016"/>
              <a:ext cx="2516640" cy="3236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9" name="直接连接符 58"/>
            <p:cNvCxnSpPr>
              <a:stCxn id="24" idx="2"/>
              <a:endCxn id="29" idx="0"/>
            </p:cNvCxnSpPr>
            <p:nvPr/>
          </p:nvCxnSpPr>
          <p:spPr bwMode="auto">
            <a:xfrm>
              <a:off x="4942375" y="3848601"/>
              <a:ext cx="20" cy="3236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a:stCxn id="24" idx="2"/>
              <a:endCxn id="30" idx="0"/>
            </p:cNvCxnSpPr>
            <p:nvPr/>
          </p:nvCxnSpPr>
          <p:spPr bwMode="auto">
            <a:xfrm>
              <a:off x="4942375" y="3848601"/>
              <a:ext cx="1266719" cy="2851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a:stCxn id="29" idx="2"/>
              <a:endCxn id="31" idx="0"/>
            </p:cNvCxnSpPr>
            <p:nvPr/>
          </p:nvCxnSpPr>
          <p:spPr bwMode="auto">
            <a:xfrm flipH="1">
              <a:off x="4942375" y="4676279"/>
              <a:ext cx="20" cy="32362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a:stCxn id="30" idx="2"/>
              <a:endCxn id="32" idx="0"/>
            </p:cNvCxnSpPr>
            <p:nvPr/>
          </p:nvCxnSpPr>
          <p:spPr bwMode="auto">
            <a:xfrm flipH="1">
              <a:off x="6209093" y="4637837"/>
              <a:ext cx="1" cy="362064"/>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7" name="文本框 66"/>
            <p:cNvSpPr txBox="1"/>
            <p:nvPr/>
          </p:nvSpPr>
          <p:spPr>
            <a:xfrm>
              <a:off x="7920315" y="2560258"/>
              <a:ext cx="889987" cy="369332"/>
            </a:xfrm>
            <a:prstGeom prst="rect">
              <a:avLst/>
            </a:prstGeom>
            <a:noFill/>
          </p:spPr>
          <p:txBody>
            <a:bodyPr wrap="none" rtlCol="0">
              <a:spAutoFit/>
            </a:bodyPr>
            <a:lstStyle/>
            <a:p>
              <a:r>
                <a:rPr lang="zh-CN" altLang="en-US" dirty="0"/>
                <a:t>顶级域</a:t>
              </a:r>
              <a:endParaRPr lang="zh-CN" altLang="en-US" dirty="0"/>
            </a:p>
          </p:txBody>
        </p:sp>
        <p:sp>
          <p:nvSpPr>
            <p:cNvPr id="68" name="文本框 67"/>
            <p:cNvSpPr txBox="1"/>
            <p:nvPr/>
          </p:nvSpPr>
          <p:spPr>
            <a:xfrm>
              <a:off x="7948877" y="3407719"/>
              <a:ext cx="889987" cy="369332"/>
            </a:xfrm>
            <a:prstGeom prst="rect">
              <a:avLst/>
            </a:prstGeom>
            <a:noFill/>
          </p:spPr>
          <p:txBody>
            <a:bodyPr wrap="none" rtlCol="0">
              <a:spAutoFit/>
            </a:bodyPr>
            <a:lstStyle/>
            <a:p>
              <a:r>
                <a:rPr lang="zh-CN" altLang="en-US" dirty="0"/>
                <a:t>二级域</a:t>
              </a:r>
              <a:endParaRPr lang="zh-CN" altLang="en-US" dirty="0"/>
            </a:p>
          </p:txBody>
        </p:sp>
        <p:sp>
          <p:nvSpPr>
            <p:cNvPr id="69" name="文本框 68"/>
            <p:cNvSpPr txBox="1"/>
            <p:nvPr/>
          </p:nvSpPr>
          <p:spPr>
            <a:xfrm>
              <a:off x="7998058" y="4172223"/>
              <a:ext cx="646331" cy="369332"/>
            </a:xfrm>
            <a:prstGeom prst="rect">
              <a:avLst/>
            </a:prstGeom>
            <a:noFill/>
          </p:spPr>
          <p:txBody>
            <a:bodyPr wrap="none" rtlCol="0">
              <a:spAutoFit/>
            </a:bodyPr>
            <a:lstStyle/>
            <a:p>
              <a:r>
                <a:rPr lang="zh-CN" altLang="en-US" dirty="0"/>
                <a:t>子域</a:t>
              </a:r>
              <a:endParaRPr lang="zh-CN" altLang="en-US" dirty="0"/>
            </a:p>
          </p:txBody>
        </p:sp>
        <p:sp>
          <p:nvSpPr>
            <p:cNvPr id="70" name="文本框 69"/>
            <p:cNvSpPr txBox="1"/>
            <p:nvPr/>
          </p:nvSpPr>
          <p:spPr>
            <a:xfrm>
              <a:off x="8001963" y="4999901"/>
              <a:ext cx="651140" cy="369332"/>
            </a:xfrm>
            <a:prstGeom prst="rect">
              <a:avLst/>
            </a:prstGeom>
            <a:noFill/>
          </p:spPr>
          <p:txBody>
            <a:bodyPr wrap="none" rtlCol="0">
              <a:spAutoFit/>
            </a:bodyPr>
            <a:lstStyle/>
            <a:p>
              <a:r>
                <a:rPr lang="zh-CN" altLang="en-US" dirty="0"/>
                <a:t>主机</a:t>
              </a:r>
              <a:endParaRPr lang="zh-CN" altLang="en-US"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a:t>DNS</a:t>
            </a:r>
            <a:r>
              <a:rPr lang="zh-CN" altLang="en-US"/>
              <a:t>欺骗基础</a:t>
            </a:r>
            <a:r>
              <a:rPr lang="en-US" altLang="zh-CN"/>
              <a:t>-DNS</a:t>
            </a:r>
            <a:r>
              <a:rPr lang="zh-CN" altLang="en-US"/>
              <a:t>协议工作过程</a:t>
            </a:r>
            <a:endParaRPr lang="zh-CN" altLang="en-US"/>
          </a:p>
        </p:txBody>
      </p:sp>
      <p:sp>
        <p:nvSpPr>
          <p:cNvPr id="49156" name="灯片编号占位符 3"/>
          <p:cNvSpPr>
            <a:spLocks noGrp="1"/>
          </p:cNvSpPr>
          <p:nvPr>
            <p:ph type="sldNum" sz="quarter" idx="10"/>
          </p:nvPr>
        </p:nvSpPr>
        <p:spPr bwMode="gray">
          <a:xfrm>
            <a:off x="5715000" y="6505575"/>
            <a:ext cx="838200" cy="261938"/>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algn="ctr" rtl="0" eaLnBrk="1" fontAlgn="base" hangingPunct="1">
              <a:spcBef>
                <a:spcPct val="0"/>
              </a:spcBef>
              <a:spcAft>
                <a:spcPct val="0"/>
              </a:spcAft>
              <a:defRPr sz="1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667B240C-55CA-4471-9568-B38072FF8220}" type="slidenum">
              <a:rPr lang="zh-CN" altLang="en-US" smtClean="0"/>
            </a:fld>
            <a:endParaRPr lang="en-US" altLang="zh-CN"/>
          </a:p>
        </p:txBody>
      </p:sp>
      <p:pic>
        <p:nvPicPr>
          <p:cNvPr id="49157"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28622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38800" y="28622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V="1">
            <a:off x="3733800" y="3395663"/>
            <a:ext cx="19050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6"/>
          <p:cNvSpPr txBox="1">
            <a:spLocks noChangeArrowheads="1"/>
          </p:cNvSpPr>
          <p:nvPr/>
        </p:nvSpPr>
        <p:spPr bwMode="auto">
          <a:xfrm>
            <a:off x="3581401" y="2938463"/>
            <a:ext cx="21891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dirty="0">
                <a:latin typeface="Tahoma" panose="020B0604030504040204" pitchFamily="34" charset="0"/>
                <a:ea typeface="宋体" panose="02010600030101010101" pitchFamily="2" charset="-122"/>
              </a:rPr>
              <a:t>www.nisp.org.cn?</a:t>
            </a:r>
            <a:endParaRPr kumimoji="1" lang="en-US" altLang="zh-CN" sz="2000" dirty="0">
              <a:latin typeface="Tahoma" panose="020B0604030504040204" pitchFamily="34" charset="0"/>
              <a:ea typeface="宋体" panose="02010600030101010101" pitchFamily="2" charset="-122"/>
            </a:endParaRPr>
          </a:p>
        </p:txBody>
      </p:sp>
      <p:sp>
        <p:nvSpPr>
          <p:cNvPr id="9" name="Line 7"/>
          <p:cNvSpPr>
            <a:spLocks noChangeShapeType="1"/>
          </p:cNvSpPr>
          <p:nvPr/>
        </p:nvSpPr>
        <p:spPr bwMode="auto">
          <a:xfrm>
            <a:off x="6781800" y="3357563"/>
            <a:ext cx="20574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8"/>
          <p:cNvSpPr txBox="1">
            <a:spLocks noChangeArrowheads="1"/>
          </p:cNvSpPr>
          <p:nvPr/>
        </p:nvSpPr>
        <p:spPr bwMode="auto">
          <a:xfrm>
            <a:off x="6781801" y="2938463"/>
            <a:ext cx="21891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dirty="0">
                <a:latin typeface="Tahoma" panose="020B0604030504040204" pitchFamily="34" charset="0"/>
                <a:ea typeface="宋体" panose="02010600030101010101" pitchFamily="2" charset="-122"/>
              </a:rPr>
              <a:t>www.nisp.org.cn?</a:t>
            </a:r>
            <a:endParaRPr kumimoji="1" lang="en-US" altLang="zh-CN" sz="2000" dirty="0">
              <a:latin typeface="Tahoma" panose="020B0604030504040204" pitchFamily="34" charset="0"/>
              <a:ea typeface="宋体" panose="02010600030101010101" pitchFamily="2" charset="-122"/>
            </a:endParaRPr>
          </a:p>
        </p:txBody>
      </p:sp>
      <p:sp>
        <p:nvSpPr>
          <p:cNvPr id="49163" name="Text Box 9"/>
          <p:cNvSpPr txBox="1">
            <a:spLocks noChangeArrowheads="1"/>
          </p:cNvSpPr>
          <p:nvPr/>
        </p:nvSpPr>
        <p:spPr bwMode="auto">
          <a:xfrm>
            <a:off x="9048750" y="2387601"/>
            <a:ext cx="1176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其他</a:t>
            </a:r>
            <a:r>
              <a:rPr kumimoji="1" lang="en-US" altLang="zh-CN" sz="2000">
                <a:latin typeface="Tahoma" panose="020B0604030504040204" pitchFamily="34" charset="0"/>
                <a:ea typeface="宋体" panose="02010600030101010101" pitchFamily="2" charset="-122"/>
              </a:rPr>
              <a:t>DNS</a:t>
            </a:r>
            <a:endParaRPr kumimoji="1" lang="en-US" altLang="zh-CN" sz="2000">
              <a:latin typeface="Tahoma" panose="020B0604030504040204" pitchFamily="34" charset="0"/>
              <a:ea typeface="宋体" panose="02010600030101010101" pitchFamily="2" charset="-122"/>
            </a:endParaRPr>
          </a:p>
        </p:txBody>
      </p:sp>
      <p:sp>
        <p:nvSpPr>
          <p:cNvPr id="12" name="Line 10"/>
          <p:cNvSpPr>
            <a:spLocks noChangeShapeType="1"/>
          </p:cNvSpPr>
          <p:nvPr/>
        </p:nvSpPr>
        <p:spPr bwMode="auto">
          <a:xfrm flipH="1">
            <a:off x="6781800" y="3509963"/>
            <a:ext cx="20574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Text Box 11"/>
          <p:cNvSpPr txBox="1">
            <a:spLocks noChangeArrowheads="1"/>
          </p:cNvSpPr>
          <p:nvPr/>
        </p:nvSpPr>
        <p:spPr bwMode="auto">
          <a:xfrm>
            <a:off x="7315200" y="3509964"/>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1.1.1.1</a:t>
            </a:r>
            <a:endParaRPr kumimoji="1" lang="en-US" altLang="zh-CN" sz="2000">
              <a:latin typeface="Tahoma" panose="020B0604030504040204" pitchFamily="34" charset="0"/>
              <a:ea typeface="宋体" panose="02010600030101010101" pitchFamily="2" charset="-122"/>
            </a:endParaRPr>
          </a:p>
        </p:txBody>
      </p:sp>
      <p:sp>
        <p:nvSpPr>
          <p:cNvPr id="14" name="Text Box 12"/>
          <p:cNvSpPr txBox="1">
            <a:spLocks noChangeArrowheads="1"/>
          </p:cNvSpPr>
          <p:nvPr/>
        </p:nvSpPr>
        <p:spPr bwMode="auto">
          <a:xfrm>
            <a:off x="5303838" y="4068763"/>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收到，我会缓存！</a:t>
            </a:r>
            <a:endParaRPr kumimoji="1" lang="en-US" altLang="zh-CN" sz="2000">
              <a:latin typeface="Tahoma" panose="020B0604030504040204" pitchFamily="34" charset="0"/>
              <a:ea typeface="宋体" panose="02010600030101010101" pitchFamily="2" charset="-122"/>
            </a:endParaRPr>
          </a:p>
        </p:txBody>
      </p:sp>
      <p:sp>
        <p:nvSpPr>
          <p:cNvPr id="15" name="Line 13"/>
          <p:cNvSpPr>
            <a:spLocks noChangeShapeType="1"/>
          </p:cNvSpPr>
          <p:nvPr/>
        </p:nvSpPr>
        <p:spPr bwMode="auto">
          <a:xfrm flipH="1" flipV="1">
            <a:off x="3657600" y="3586163"/>
            <a:ext cx="19050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Text Box 14"/>
          <p:cNvSpPr txBox="1">
            <a:spLocks noChangeArrowheads="1"/>
          </p:cNvSpPr>
          <p:nvPr/>
        </p:nvSpPr>
        <p:spPr bwMode="auto">
          <a:xfrm>
            <a:off x="4437064" y="4440238"/>
            <a:ext cx="3519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我不知道，我问问其他服务器</a:t>
            </a:r>
            <a:endParaRPr kumimoji="1" lang="en-US" altLang="zh-CN" sz="2000">
              <a:latin typeface="Tahoma" panose="020B0604030504040204" pitchFamily="34" charset="0"/>
              <a:ea typeface="宋体" panose="02010600030101010101" pitchFamily="2" charset="-122"/>
            </a:endParaRPr>
          </a:p>
        </p:txBody>
      </p:sp>
      <p:sp>
        <p:nvSpPr>
          <p:cNvPr id="17" name="Text Box 15"/>
          <p:cNvSpPr txBox="1">
            <a:spLocks noChangeArrowheads="1"/>
          </p:cNvSpPr>
          <p:nvPr/>
        </p:nvSpPr>
        <p:spPr bwMode="auto">
          <a:xfrm>
            <a:off x="3994786" y="3662680"/>
            <a:ext cx="123761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1.1.1.1 </a:t>
            </a:r>
            <a:endParaRPr kumimoji="1" lang="en-US" altLang="zh-CN" sz="2000">
              <a:latin typeface="Tahoma" panose="020B0604030504040204" pitchFamily="34" charset="0"/>
              <a:ea typeface="宋体" panose="02010600030101010101" pitchFamily="2" charset="-122"/>
            </a:endParaRPr>
          </a:p>
        </p:txBody>
      </p:sp>
      <p:pic>
        <p:nvPicPr>
          <p:cNvPr id="49170" name="Picture 16"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50339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1" name="Picture 17"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1200" y="51101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18"/>
          <p:cNvSpPr>
            <a:spLocks noChangeShapeType="1"/>
          </p:cNvSpPr>
          <p:nvPr/>
        </p:nvSpPr>
        <p:spPr bwMode="auto">
          <a:xfrm>
            <a:off x="3657600" y="5643563"/>
            <a:ext cx="21336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Text Box 19"/>
          <p:cNvSpPr txBox="1">
            <a:spLocks noChangeArrowheads="1"/>
          </p:cNvSpPr>
          <p:nvPr/>
        </p:nvSpPr>
        <p:spPr bwMode="auto">
          <a:xfrm>
            <a:off x="3733800" y="5186363"/>
            <a:ext cx="2254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dirty="0">
                <a:latin typeface="Tahoma" panose="020B0604030504040204" pitchFamily="34" charset="0"/>
                <a:ea typeface="宋体" panose="02010600030101010101" pitchFamily="2" charset="-122"/>
              </a:rPr>
              <a:t>www.nisp.org.cn?</a:t>
            </a:r>
            <a:endParaRPr kumimoji="1" lang="en-US" altLang="zh-CN" sz="2000" dirty="0">
              <a:latin typeface="Tahoma" panose="020B0604030504040204" pitchFamily="34" charset="0"/>
              <a:ea typeface="宋体" panose="02010600030101010101" pitchFamily="2" charset="-122"/>
            </a:endParaRPr>
          </a:p>
        </p:txBody>
      </p:sp>
      <p:sp>
        <p:nvSpPr>
          <p:cNvPr id="22" name="Text Box 20"/>
          <p:cNvSpPr txBox="1">
            <a:spLocks noChangeArrowheads="1"/>
          </p:cNvSpPr>
          <p:nvPr/>
        </p:nvSpPr>
        <p:spPr bwMode="auto">
          <a:xfrm>
            <a:off x="6934201" y="5414963"/>
            <a:ext cx="3775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我的缓存中有记录，我告诉你！</a:t>
            </a:r>
            <a:endParaRPr kumimoji="1" lang="en-US" altLang="zh-CN" sz="2000">
              <a:latin typeface="Tahoma" panose="020B0604030504040204" pitchFamily="34" charset="0"/>
              <a:ea typeface="宋体" panose="02010600030101010101" pitchFamily="2" charset="-122"/>
            </a:endParaRPr>
          </a:p>
        </p:txBody>
      </p:sp>
      <p:sp>
        <p:nvSpPr>
          <p:cNvPr id="23" name="Line 21"/>
          <p:cNvSpPr>
            <a:spLocks noChangeShapeType="1"/>
          </p:cNvSpPr>
          <p:nvPr/>
        </p:nvSpPr>
        <p:spPr bwMode="auto">
          <a:xfrm flipH="1">
            <a:off x="3657600" y="5872163"/>
            <a:ext cx="20574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22"/>
          <p:cNvSpPr txBox="1">
            <a:spLocks noChangeArrowheads="1"/>
          </p:cNvSpPr>
          <p:nvPr/>
        </p:nvSpPr>
        <p:spPr bwMode="auto">
          <a:xfrm>
            <a:off x="4191001" y="5948680"/>
            <a:ext cx="129095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1.1.1.1</a:t>
            </a:r>
            <a:endParaRPr kumimoji="1" lang="en-US" altLang="zh-CN" sz="2000">
              <a:latin typeface="Tahoma" panose="020B0604030504040204" pitchFamily="34" charset="0"/>
              <a:ea typeface="宋体" panose="02010600030101010101" pitchFamily="2" charset="-122"/>
            </a:endParaRPr>
          </a:p>
        </p:txBody>
      </p:sp>
      <p:pic>
        <p:nvPicPr>
          <p:cNvPr id="49177" name="Picture 3" descr="0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0188" y="2927350"/>
            <a:ext cx="1371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8" name="Text Box 9"/>
          <p:cNvSpPr txBox="1">
            <a:spLocks noChangeArrowheads="1"/>
          </p:cNvSpPr>
          <p:nvPr/>
        </p:nvSpPr>
        <p:spPr bwMode="auto">
          <a:xfrm>
            <a:off x="5627689" y="2387600"/>
            <a:ext cx="144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DNS</a:t>
            </a:r>
            <a:r>
              <a:rPr kumimoji="1" lang="zh-CN" altLang="en-US" sz="2000">
                <a:latin typeface="Tahoma" panose="020B0604030504040204" pitchFamily="34" charset="0"/>
                <a:ea typeface="宋体" panose="02010600030101010101" pitchFamily="2" charset="-122"/>
              </a:rPr>
              <a:t>服务器</a:t>
            </a:r>
            <a:endParaRPr kumimoji="1" lang="en-US" altLang="zh-CN" sz="2000">
              <a:latin typeface="Tahoma" panose="020B0604030504040204" pitchFamily="34" charset="0"/>
              <a:ea typeface="宋体" panose="02010600030101010101" pitchFamily="2" charset="-122"/>
            </a:endParaRPr>
          </a:p>
        </p:txBody>
      </p:sp>
      <p:sp>
        <p:nvSpPr>
          <p:cNvPr id="49179" name="Text Box 9"/>
          <p:cNvSpPr txBox="1">
            <a:spLocks noChangeArrowheads="1"/>
          </p:cNvSpPr>
          <p:nvPr/>
        </p:nvSpPr>
        <p:spPr bwMode="auto">
          <a:xfrm>
            <a:off x="2566989" y="2419350"/>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客户机</a:t>
            </a:r>
            <a:endParaRPr kumimoji="1" lang="en-US" altLang="zh-CN" sz="2000">
              <a:latin typeface="Tahoma" panose="020B0604030504040204" pitchFamily="34" charset="0"/>
              <a:ea typeface="宋体" panose="02010600030101010101" pitchFamily="2" charset="-122"/>
            </a:endParaRPr>
          </a:p>
        </p:txBody>
      </p:sp>
      <p:sp>
        <p:nvSpPr>
          <p:cNvPr id="49180" name="Text Box 9"/>
          <p:cNvSpPr txBox="1">
            <a:spLocks noChangeArrowheads="1"/>
          </p:cNvSpPr>
          <p:nvPr/>
        </p:nvSpPr>
        <p:spPr bwMode="auto">
          <a:xfrm>
            <a:off x="2566989" y="4548188"/>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客户机</a:t>
            </a:r>
            <a:endParaRPr kumimoji="1" lang="en-US" altLang="zh-CN" sz="2000">
              <a:latin typeface="Tahoma" panose="020B0604030504040204" pitchFamily="34" charset="0"/>
              <a:ea typeface="宋体" panose="02010600030101010101" pitchFamily="2" charset="-122"/>
            </a:endParaRPr>
          </a:p>
        </p:txBody>
      </p:sp>
      <p:sp>
        <p:nvSpPr>
          <p:cNvPr id="49181" name="Text Box 9"/>
          <p:cNvSpPr txBox="1">
            <a:spLocks noChangeArrowheads="1"/>
          </p:cNvSpPr>
          <p:nvPr/>
        </p:nvSpPr>
        <p:spPr bwMode="auto">
          <a:xfrm>
            <a:off x="5700714" y="4764088"/>
            <a:ext cx="1443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DNS</a:t>
            </a:r>
            <a:r>
              <a:rPr kumimoji="1" lang="zh-CN" altLang="en-US" sz="2000">
                <a:latin typeface="Tahoma" panose="020B0604030504040204" pitchFamily="34" charset="0"/>
                <a:ea typeface="宋体" panose="02010600030101010101" pitchFamily="2" charset="-122"/>
              </a:rPr>
              <a:t>服务器</a:t>
            </a:r>
            <a:endParaRPr kumimoji="1" lang="en-US" altLang="zh-CN" sz="200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lide(fromBottom)">
                                      <p:cBhvr>
                                        <p:cTn id="16"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slide(from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slide(fromBottom)">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2"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slide(fromRight)">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slide(fromLeft)">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slide(fromRight)">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utoUpdateAnimBg="0"/>
      <p:bldP spid="9" grpId="0" animBg="1"/>
      <p:bldP spid="10" grpId="0" autoUpdateAnimBg="0"/>
      <p:bldP spid="12" grpId="0" animBg="1"/>
      <p:bldP spid="13" grpId="0" autoUpdateAnimBg="0"/>
      <p:bldP spid="14" grpId="0" autoUpdateAnimBg="0"/>
      <p:bldP spid="15" grpId="0" animBg="1"/>
      <p:bldP spid="16" grpId="0" autoUpdateAnimBg="0"/>
      <p:bldP spid="17" grpId="0" autoUpdateAnimBg="0"/>
      <p:bldP spid="20" grpId="0" animBg="1"/>
      <p:bldP spid="21" grpId="0" autoUpdateAnimBg="0"/>
      <p:bldP spid="22" grpId="0" autoUpdateAnimBg="0"/>
      <p:bldP spid="23" grpId="0" animBg="1"/>
      <p:bldP spid="2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工作过程中特点</a:t>
            </a:r>
            <a:endParaRPr lang="zh-CN" altLang="en-US" dirty="0"/>
          </a:p>
        </p:txBody>
      </p:sp>
      <p:sp>
        <p:nvSpPr>
          <p:cNvPr id="3" name="内容占位符 2"/>
          <p:cNvSpPr>
            <a:spLocks noGrp="1"/>
          </p:cNvSpPr>
          <p:nvPr>
            <p:ph idx="1"/>
          </p:nvPr>
        </p:nvSpPr>
        <p:spPr>
          <a:xfrm>
            <a:off x="838200" y="2785110"/>
            <a:ext cx="10515600" cy="3307715"/>
          </a:xfrm>
        </p:spPr>
        <p:txBody>
          <a:bodyPr/>
          <a:lstStyle/>
          <a:p>
            <a:r>
              <a:rPr lang="en-US" altLang="zh-CN" dirty="0"/>
              <a:t>DNS</a:t>
            </a:r>
            <a:r>
              <a:rPr lang="zh-CN" altLang="en-US" dirty="0"/>
              <a:t>查询请求是层层传递，查询和应答无严格身份验证、会话无加密</a:t>
            </a:r>
            <a:endParaRPr lang="en-US" altLang="zh-CN" dirty="0"/>
          </a:p>
          <a:p>
            <a:r>
              <a:rPr lang="zh-CN" altLang="en-US" dirty="0"/>
              <a:t>收到应答后</a:t>
            </a:r>
            <a:r>
              <a:rPr lang="en-US" altLang="zh-CN" dirty="0"/>
              <a:t>DNS</a:t>
            </a:r>
            <a:r>
              <a:rPr lang="zh-CN" altLang="en-US" dirty="0"/>
              <a:t>服务器会缓存结果</a:t>
            </a:r>
            <a:endParaRPr lang="en-US" altLang="zh-CN" dirty="0"/>
          </a:p>
          <a:p>
            <a:endParaRPr lang="en-US" altLang="zh-CN" dirty="0"/>
          </a:p>
          <a:p>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a:t>DNS</a:t>
            </a:r>
            <a:r>
              <a:rPr lang="zh-CN" altLang="en-US"/>
              <a:t>欺骗实现</a:t>
            </a:r>
            <a:endParaRPr lang="zh-CN" altLang="en-US"/>
          </a:p>
        </p:txBody>
      </p:sp>
      <p:pic>
        <p:nvPicPr>
          <p:cNvPr id="50181"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54638" y="23622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7550" y="2433638"/>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5"/>
          <p:cNvSpPr>
            <a:spLocks noChangeShapeType="1"/>
          </p:cNvSpPr>
          <p:nvPr/>
        </p:nvSpPr>
        <p:spPr bwMode="auto">
          <a:xfrm flipV="1">
            <a:off x="3162300" y="2832100"/>
            <a:ext cx="20066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 name="Text Box 6"/>
          <p:cNvSpPr txBox="1">
            <a:spLocks noChangeArrowheads="1"/>
          </p:cNvSpPr>
          <p:nvPr/>
        </p:nvSpPr>
        <p:spPr bwMode="auto">
          <a:xfrm>
            <a:off x="3008314" y="2386013"/>
            <a:ext cx="21891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dirty="0">
                <a:latin typeface="Tahoma" panose="020B0604030504040204" pitchFamily="34" charset="0"/>
                <a:ea typeface="宋体" panose="02010600030101010101" pitchFamily="2" charset="-122"/>
              </a:rPr>
              <a:t>www.nisp.org.cn?</a:t>
            </a:r>
            <a:endParaRPr kumimoji="1" lang="en-US" altLang="zh-CN" sz="2000" dirty="0">
              <a:latin typeface="Tahoma" panose="020B0604030504040204" pitchFamily="34" charset="0"/>
              <a:ea typeface="宋体" panose="02010600030101010101" pitchFamily="2" charset="-122"/>
            </a:endParaRPr>
          </a:p>
        </p:txBody>
      </p:sp>
      <p:sp>
        <p:nvSpPr>
          <p:cNvPr id="9" name="Text Box 7"/>
          <p:cNvSpPr txBox="1">
            <a:spLocks noChangeArrowheads="1"/>
          </p:cNvSpPr>
          <p:nvPr/>
        </p:nvSpPr>
        <p:spPr bwMode="auto">
          <a:xfrm>
            <a:off x="4548188" y="3823970"/>
            <a:ext cx="4006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我不知道，我问问其他</a:t>
            </a:r>
            <a:r>
              <a:rPr kumimoji="1" lang="en-US" altLang="zh-CN" sz="2000">
                <a:latin typeface="Tahoma" panose="020B0604030504040204" pitchFamily="34" charset="0"/>
                <a:ea typeface="宋体" panose="02010600030101010101" pitchFamily="2" charset="-122"/>
              </a:rPr>
              <a:t>DNS</a:t>
            </a:r>
            <a:r>
              <a:rPr kumimoji="1" lang="zh-CN" altLang="en-US" sz="2000">
                <a:latin typeface="Tahoma" panose="020B0604030504040204" pitchFamily="34" charset="0"/>
                <a:ea typeface="宋体" panose="02010600030101010101" pitchFamily="2" charset="-122"/>
              </a:rPr>
              <a:t>服务器</a:t>
            </a:r>
            <a:endParaRPr kumimoji="1" lang="en-US" altLang="zh-CN" sz="2000">
              <a:latin typeface="Tahoma" panose="020B0604030504040204" pitchFamily="34" charset="0"/>
              <a:ea typeface="宋体" panose="02010600030101010101" pitchFamily="2" charset="-122"/>
            </a:endParaRPr>
          </a:p>
        </p:txBody>
      </p:sp>
      <p:sp>
        <p:nvSpPr>
          <p:cNvPr id="10" name="Line 8"/>
          <p:cNvSpPr>
            <a:spLocks noChangeShapeType="1"/>
          </p:cNvSpPr>
          <p:nvPr/>
        </p:nvSpPr>
        <p:spPr bwMode="auto">
          <a:xfrm>
            <a:off x="6477001" y="2832100"/>
            <a:ext cx="1852613"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7" name="Text Box 10"/>
          <p:cNvSpPr txBox="1">
            <a:spLocks noChangeArrowheads="1"/>
          </p:cNvSpPr>
          <p:nvPr/>
        </p:nvSpPr>
        <p:spPr bwMode="auto">
          <a:xfrm>
            <a:off x="8220075" y="2035176"/>
            <a:ext cx="1379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Other DNS</a:t>
            </a:r>
            <a:endParaRPr kumimoji="1" lang="en-US" altLang="zh-CN" sz="2000">
              <a:latin typeface="Tahoma" panose="020B0604030504040204" pitchFamily="34" charset="0"/>
              <a:ea typeface="宋体" panose="02010600030101010101" pitchFamily="2" charset="-122"/>
            </a:endParaRPr>
          </a:p>
        </p:txBody>
      </p:sp>
      <p:sp>
        <p:nvSpPr>
          <p:cNvPr id="12" name="Line 11"/>
          <p:cNvSpPr>
            <a:spLocks noChangeShapeType="1"/>
          </p:cNvSpPr>
          <p:nvPr/>
        </p:nvSpPr>
        <p:spPr bwMode="auto">
          <a:xfrm flipV="1">
            <a:off x="3209925" y="2986088"/>
            <a:ext cx="191135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Text Box 13"/>
          <p:cNvSpPr txBox="1">
            <a:spLocks noChangeArrowheads="1"/>
          </p:cNvSpPr>
          <p:nvPr/>
        </p:nvSpPr>
        <p:spPr bwMode="auto">
          <a:xfrm>
            <a:off x="5334000" y="35052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收到，我会缓存！</a:t>
            </a:r>
            <a:endParaRPr kumimoji="1" lang="en-US" altLang="zh-CN" sz="2000">
              <a:latin typeface="Tahoma" panose="020B0604030504040204" pitchFamily="34" charset="0"/>
              <a:ea typeface="宋体" panose="02010600030101010101" pitchFamily="2" charset="-122"/>
            </a:endParaRPr>
          </a:p>
        </p:txBody>
      </p:sp>
      <p:pic>
        <p:nvPicPr>
          <p:cNvPr id="50190" name="Picture 1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44958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15"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0200" y="457200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16"/>
          <p:cNvSpPr>
            <a:spLocks noChangeShapeType="1"/>
          </p:cNvSpPr>
          <p:nvPr/>
        </p:nvSpPr>
        <p:spPr bwMode="auto">
          <a:xfrm>
            <a:off x="3276600" y="5105400"/>
            <a:ext cx="21336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Text Box 17"/>
          <p:cNvSpPr txBox="1">
            <a:spLocks noChangeArrowheads="1"/>
          </p:cNvSpPr>
          <p:nvPr/>
        </p:nvSpPr>
        <p:spPr bwMode="auto">
          <a:xfrm>
            <a:off x="3352800" y="4648200"/>
            <a:ext cx="2382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dirty="0">
                <a:latin typeface="Tahoma" panose="020B0604030504040204" pitchFamily="34" charset="0"/>
                <a:ea typeface="宋体" panose="02010600030101010101" pitchFamily="2" charset="-122"/>
              </a:rPr>
              <a:t>www.nisp.org.cn?</a:t>
            </a:r>
            <a:endParaRPr kumimoji="1" lang="en-US" altLang="zh-CN" sz="2000" dirty="0">
              <a:latin typeface="Tahoma" panose="020B0604030504040204" pitchFamily="34" charset="0"/>
              <a:ea typeface="宋体" panose="02010600030101010101" pitchFamily="2" charset="-122"/>
            </a:endParaRPr>
          </a:p>
        </p:txBody>
      </p:sp>
      <p:sp>
        <p:nvSpPr>
          <p:cNvPr id="18" name="Text Box 18"/>
          <p:cNvSpPr txBox="1">
            <a:spLocks noChangeArrowheads="1"/>
          </p:cNvSpPr>
          <p:nvPr/>
        </p:nvSpPr>
        <p:spPr bwMode="auto">
          <a:xfrm>
            <a:off x="6553200" y="4876800"/>
            <a:ext cx="3519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我缓存中有记录，我告诉你！</a:t>
            </a:r>
            <a:endParaRPr kumimoji="1" lang="en-US" altLang="zh-CN" sz="2000">
              <a:latin typeface="Tahoma" panose="020B0604030504040204" pitchFamily="34" charset="0"/>
              <a:ea typeface="宋体" panose="02010600030101010101" pitchFamily="2" charset="-122"/>
            </a:endParaRPr>
          </a:p>
        </p:txBody>
      </p:sp>
      <p:sp>
        <p:nvSpPr>
          <p:cNvPr id="19" name="Line 19"/>
          <p:cNvSpPr>
            <a:spLocks noChangeShapeType="1"/>
          </p:cNvSpPr>
          <p:nvPr/>
        </p:nvSpPr>
        <p:spPr bwMode="auto">
          <a:xfrm flipH="1">
            <a:off x="3276600" y="5334000"/>
            <a:ext cx="2057400"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Text Box 20"/>
          <p:cNvSpPr txBox="1">
            <a:spLocks noChangeArrowheads="1"/>
          </p:cNvSpPr>
          <p:nvPr/>
        </p:nvSpPr>
        <p:spPr bwMode="auto">
          <a:xfrm>
            <a:off x="3794125" y="5400675"/>
            <a:ext cx="1098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 2.2.2.2</a:t>
            </a:r>
            <a:endParaRPr kumimoji="1" lang="en-US" altLang="zh-CN" sz="2000">
              <a:latin typeface="Tahoma" panose="020B0604030504040204" pitchFamily="34" charset="0"/>
              <a:ea typeface="宋体" panose="02010600030101010101" pitchFamily="2" charset="-122"/>
            </a:endParaRPr>
          </a:p>
        </p:txBody>
      </p:sp>
      <p:sp>
        <p:nvSpPr>
          <p:cNvPr id="21" name="Line 21"/>
          <p:cNvSpPr>
            <a:spLocks noChangeShapeType="1"/>
          </p:cNvSpPr>
          <p:nvPr/>
        </p:nvSpPr>
        <p:spPr bwMode="auto">
          <a:xfrm flipH="1">
            <a:off x="6438901" y="3016250"/>
            <a:ext cx="1781175"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2"/>
          <p:cNvSpPr>
            <a:spLocks noChangeShapeType="1"/>
          </p:cNvSpPr>
          <p:nvPr/>
        </p:nvSpPr>
        <p:spPr bwMode="auto">
          <a:xfrm>
            <a:off x="6477000" y="3016250"/>
            <a:ext cx="0" cy="3810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23"/>
          <p:cNvSpPr txBox="1">
            <a:spLocks noChangeArrowheads="1"/>
          </p:cNvSpPr>
          <p:nvPr/>
        </p:nvSpPr>
        <p:spPr bwMode="auto">
          <a:xfrm>
            <a:off x="6751639" y="3146425"/>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 1.1.1.1</a:t>
            </a:r>
            <a:endParaRPr kumimoji="1" lang="en-US" altLang="zh-CN" sz="2000">
              <a:latin typeface="Tahoma" panose="020B0604030504040204" pitchFamily="34" charset="0"/>
              <a:ea typeface="宋体" panose="02010600030101010101" pitchFamily="2" charset="-122"/>
            </a:endParaRPr>
          </a:p>
        </p:txBody>
      </p:sp>
      <p:pic>
        <p:nvPicPr>
          <p:cNvPr id="50200" name="Picture 3" descr="0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5988" y="2586038"/>
            <a:ext cx="1371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1" name="Text Box 10"/>
          <p:cNvSpPr txBox="1">
            <a:spLocks noChangeArrowheads="1"/>
          </p:cNvSpPr>
          <p:nvPr/>
        </p:nvSpPr>
        <p:spPr bwMode="auto">
          <a:xfrm>
            <a:off x="2058989" y="1965325"/>
            <a:ext cx="1062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algn="ctr" eaLnBrk="1" hangingPunct="1"/>
            <a:r>
              <a:rPr kumimoji="1" lang="zh-CN" altLang="en-US" sz="2000">
                <a:latin typeface="Tahoma" panose="020B0604030504040204" pitchFamily="34" charset="0"/>
                <a:ea typeface="宋体" panose="02010600030101010101" pitchFamily="2" charset="-122"/>
              </a:rPr>
              <a:t>攻击者</a:t>
            </a:r>
            <a:endParaRPr kumimoji="1" lang="en-US" altLang="zh-CN" sz="2000">
              <a:latin typeface="Tahoma" panose="020B0604030504040204" pitchFamily="34" charset="0"/>
              <a:ea typeface="宋体" panose="02010600030101010101" pitchFamily="2" charset="-122"/>
            </a:endParaRPr>
          </a:p>
        </p:txBody>
      </p:sp>
      <p:sp>
        <p:nvSpPr>
          <p:cNvPr id="50202" name="Text Box 10"/>
          <p:cNvSpPr txBox="1">
            <a:spLocks noChangeArrowheads="1"/>
          </p:cNvSpPr>
          <p:nvPr/>
        </p:nvSpPr>
        <p:spPr bwMode="auto">
          <a:xfrm>
            <a:off x="5308600" y="1881188"/>
            <a:ext cx="1443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DNS</a:t>
            </a:r>
            <a:r>
              <a:rPr kumimoji="1" lang="zh-CN" altLang="en-US" sz="2000">
                <a:latin typeface="Tahoma" panose="020B0604030504040204" pitchFamily="34" charset="0"/>
                <a:ea typeface="宋体" panose="02010600030101010101" pitchFamily="2" charset="-122"/>
              </a:rPr>
              <a:t>服务器</a:t>
            </a:r>
            <a:endParaRPr kumimoji="1" lang="en-US" altLang="zh-CN" sz="2000">
              <a:latin typeface="Tahoma" panose="020B0604030504040204" pitchFamily="34" charset="0"/>
              <a:ea typeface="宋体" panose="02010600030101010101" pitchFamily="2" charset="-122"/>
            </a:endParaRPr>
          </a:p>
        </p:txBody>
      </p:sp>
      <p:sp>
        <p:nvSpPr>
          <p:cNvPr id="50203" name="Text Box 10"/>
          <p:cNvSpPr txBox="1">
            <a:spLocks noChangeArrowheads="1"/>
          </p:cNvSpPr>
          <p:nvPr/>
        </p:nvSpPr>
        <p:spPr bwMode="auto">
          <a:xfrm>
            <a:off x="5340350" y="4257040"/>
            <a:ext cx="1443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DNS</a:t>
            </a:r>
            <a:r>
              <a:rPr kumimoji="1" lang="zh-CN" altLang="en-US" sz="2000">
                <a:latin typeface="Tahoma" panose="020B0604030504040204" pitchFamily="34" charset="0"/>
                <a:ea typeface="宋体" panose="02010600030101010101" pitchFamily="2" charset="-122"/>
              </a:rPr>
              <a:t>服务器</a:t>
            </a:r>
            <a:endParaRPr kumimoji="1" lang="en-US" altLang="zh-CN" sz="2000">
              <a:latin typeface="Tahoma" panose="020B0604030504040204" pitchFamily="34" charset="0"/>
              <a:ea typeface="宋体" panose="02010600030101010101" pitchFamily="2" charset="-122"/>
            </a:endParaRPr>
          </a:p>
        </p:txBody>
      </p:sp>
      <p:sp>
        <p:nvSpPr>
          <p:cNvPr id="50204" name="Text Box 10"/>
          <p:cNvSpPr txBox="1">
            <a:spLocks noChangeArrowheads="1"/>
          </p:cNvSpPr>
          <p:nvPr/>
        </p:nvSpPr>
        <p:spPr bwMode="auto">
          <a:xfrm>
            <a:off x="2208214" y="4041775"/>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2000">
                <a:latin typeface="Tahoma" panose="020B0604030504040204" pitchFamily="34" charset="0"/>
                <a:ea typeface="宋体" panose="02010600030101010101" pitchFamily="2" charset="-122"/>
              </a:rPr>
              <a:t>客户机</a:t>
            </a:r>
            <a:endParaRPr kumimoji="1" lang="en-US" altLang="zh-CN" sz="2000">
              <a:latin typeface="Tahoma" panose="020B0604030504040204" pitchFamily="34" charset="0"/>
              <a:ea typeface="宋体" panose="02010600030101010101" pitchFamily="2" charset="-122"/>
            </a:endParaRPr>
          </a:p>
        </p:txBody>
      </p:sp>
      <p:grpSp>
        <p:nvGrpSpPr>
          <p:cNvPr id="29" name="组合 28"/>
          <p:cNvGrpSpPr/>
          <p:nvPr/>
        </p:nvGrpSpPr>
        <p:grpSpPr bwMode="auto">
          <a:xfrm>
            <a:off x="6369051" y="1487489"/>
            <a:ext cx="2189189" cy="1278007"/>
            <a:chOff x="4845689" y="1487532"/>
            <a:chExt cx="2187999" cy="1278232"/>
          </a:xfrm>
        </p:grpSpPr>
        <p:sp>
          <p:nvSpPr>
            <p:cNvPr id="50209" name="Text Box 9"/>
            <p:cNvSpPr txBox="1">
              <a:spLocks noChangeArrowheads="1"/>
            </p:cNvSpPr>
            <p:nvPr/>
          </p:nvSpPr>
          <p:spPr bwMode="auto">
            <a:xfrm>
              <a:off x="4845689" y="2365584"/>
              <a:ext cx="2187999" cy="40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dirty="0">
                  <a:latin typeface="Tahoma" panose="020B0604030504040204" pitchFamily="34" charset="0"/>
                  <a:ea typeface="宋体" panose="02010600030101010101" pitchFamily="2" charset="-122"/>
                </a:rPr>
                <a:t>www.nisp.org.cn?</a:t>
              </a:r>
              <a:endParaRPr kumimoji="1" lang="en-US" altLang="zh-CN" sz="2000" dirty="0">
                <a:latin typeface="Tahoma" panose="020B0604030504040204" pitchFamily="34" charset="0"/>
                <a:ea typeface="宋体" panose="02010600030101010101" pitchFamily="2" charset="-122"/>
              </a:endParaRPr>
            </a:p>
          </p:txBody>
        </p:sp>
        <p:sp>
          <p:nvSpPr>
            <p:cNvPr id="31" name="线形标注 1 30"/>
            <p:cNvSpPr/>
            <p:nvPr/>
          </p:nvSpPr>
          <p:spPr>
            <a:xfrm>
              <a:off x="5891283" y="1487532"/>
              <a:ext cx="1107473" cy="477921"/>
            </a:xfrm>
            <a:prstGeom prst="borderCallout1">
              <a:avLst>
                <a:gd name="adj1" fmla="val 18750"/>
                <a:gd name="adj2" fmla="val -8333"/>
                <a:gd name="adj3" fmla="val 210817"/>
                <a:gd name="adj4" fmla="val -2800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err="1"/>
                <a:t>Qid</a:t>
              </a:r>
              <a:r>
                <a:rPr lang="en-US" altLang="zh-CN" dirty="0"/>
                <a:t>=22</a:t>
              </a:r>
              <a:endParaRPr lang="zh-CN" altLang="en-US" dirty="0"/>
            </a:p>
          </p:txBody>
        </p:sp>
      </p:grpSp>
      <p:grpSp>
        <p:nvGrpSpPr>
          <p:cNvPr id="32" name="组合 31"/>
          <p:cNvGrpSpPr/>
          <p:nvPr/>
        </p:nvGrpSpPr>
        <p:grpSpPr bwMode="auto">
          <a:xfrm>
            <a:off x="3575050" y="1274763"/>
            <a:ext cx="1944688" cy="2189162"/>
            <a:chOff x="2050485" y="1274561"/>
            <a:chExt cx="1945451" cy="2188585"/>
          </a:xfrm>
        </p:grpSpPr>
        <p:sp>
          <p:nvSpPr>
            <p:cNvPr id="50207" name="Text Box 12"/>
            <p:cNvSpPr txBox="1">
              <a:spLocks noChangeArrowheads="1"/>
            </p:cNvSpPr>
            <p:nvPr/>
          </p:nvSpPr>
          <p:spPr bwMode="auto">
            <a:xfrm>
              <a:off x="2050485" y="3063036"/>
              <a:ext cx="9733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2.2.2.2</a:t>
              </a:r>
              <a:endParaRPr kumimoji="1" lang="en-US" altLang="zh-CN" sz="2000">
                <a:latin typeface="Tahoma" panose="020B0604030504040204" pitchFamily="34" charset="0"/>
                <a:ea typeface="宋体" panose="02010600030101010101" pitchFamily="2" charset="-122"/>
              </a:endParaRPr>
            </a:p>
          </p:txBody>
        </p:sp>
        <p:sp>
          <p:nvSpPr>
            <p:cNvPr id="34" name="线形标注 2 33"/>
            <p:cNvSpPr/>
            <p:nvPr/>
          </p:nvSpPr>
          <p:spPr>
            <a:xfrm>
              <a:off x="3024005" y="1274561"/>
              <a:ext cx="971931" cy="452318"/>
            </a:xfrm>
            <a:prstGeom prst="borderCallout2">
              <a:avLst>
                <a:gd name="adj1" fmla="val 18750"/>
                <a:gd name="adj2" fmla="val -8333"/>
                <a:gd name="adj3" fmla="val 18750"/>
                <a:gd name="adj4" fmla="val -16667"/>
                <a:gd name="adj5" fmla="val 260196"/>
                <a:gd name="adj6" fmla="val -5718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err="1"/>
                <a:t>Qid</a:t>
              </a:r>
              <a:r>
                <a:rPr lang="en-US" altLang="zh-CN" dirty="0"/>
                <a:t>=22</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ppt_x</p:attrName>
                                        </p:attrNameLst>
                                      </p:cBhvr>
                                      <p:tavLst>
                                        <p:tav tm="0">
                                          <p:val>
                                            <p:strVal val="#ppt_x-#ppt_w*1.125000"/>
                                          </p:val>
                                        </p:tav>
                                        <p:tav tm="100000">
                                          <p:val>
                                            <p:strVal val="#ppt_x"/>
                                          </p:val>
                                        </p:tav>
                                      </p:tavLst>
                                    </p:anim>
                                    <p:animEffect transition="in" filter="wipe(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ppt_x</p:attrName>
                                        </p:attrNameLst>
                                      </p:cBhvr>
                                      <p:tavLst>
                                        <p:tav tm="0">
                                          <p:val>
                                            <p:strVal val="#ppt_x-#ppt_w*1.125000"/>
                                          </p:val>
                                        </p:tav>
                                        <p:tav tm="100000">
                                          <p:val>
                                            <p:strVal val="#ppt_x"/>
                                          </p:val>
                                        </p:tav>
                                      </p:tavLst>
                                    </p:anim>
                                    <p:animEffect transition="in" filter="wipe(righ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slide(fromBottom)">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p:tgtEl>
                                          <p:spTgt spid="21"/>
                                        </p:tgtEl>
                                        <p:attrNameLst>
                                          <p:attrName>ppt_x</p:attrName>
                                        </p:attrNameLst>
                                      </p:cBhvr>
                                      <p:tavLst>
                                        <p:tav tm="0">
                                          <p:val>
                                            <p:strVal val="#ppt_x+#ppt_w*1.125000"/>
                                          </p:val>
                                        </p:tav>
                                        <p:tav tm="100000">
                                          <p:val>
                                            <p:strVal val="#ppt_x"/>
                                          </p:val>
                                        </p:tav>
                                      </p:tavLst>
                                    </p:anim>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lide(fromTop)">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slide(fromLeft)">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2" presetClass="entr" presetSubtype="2"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slide(fromRight)">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utoUpdateAnimBg="0"/>
      <p:bldP spid="9" grpId="0" autoUpdateAnimBg="0"/>
      <p:bldP spid="10" grpId="0" animBg="1"/>
      <p:bldP spid="12" grpId="0" animBg="1"/>
      <p:bldP spid="13" grpId="0" autoUpdateAnimBg="0"/>
      <p:bldP spid="16" grpId="0" animBg="1"/>
      <p:bldP spid="17" grpId="0" autoUpdateAnimBg="0"/>
      <p:bldP spid="18" grpId="0" autoUpdateAnimBg="0"/>
      <p:bldP spid="19" grpId="0" animBg="1"/>
      <p:bldP spid="20" grpId="0" autoUpdateAnimBg="0"/>
      <p:bldP spid="21" grpId="0" animBg="1"/>
      <p:bldP spid="22" grpId="0" animBg="1"/>
      <p:bldP spid="2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DNS</a:t>
            </a:r>
            <a:r>
              <a:rPr lang="zh-CN" altLang="en-US" dirty="0"/>
              <a:t>欺骗危害</a:t>
            </a:r>
            <a:endParaRPr lang="zh-CN" altLang="en-US" dirty="0"/>
          </a:p>
        </p:txBody>
      </p:sp>
      <p:sp>
        <p:nvSpPr>
          <p:cNvPr id="3" name="内容占位符 2"/>
          <p:cNvSpPr>
            <a:spLocks noGrp="1"/>
          </p:cNvSpPr>
          <p:nvPr>
            <p:ph idx="1"/>
          </p:nvPr>
        </p:nvSpPr>
        <p:spPr>
          <a:xfrm>
            <a:off x="838200" y="1556792"/>
            <a:ext cx="10515600" cy="3362325"/>
          </a:xfrm>
        </p:spPr>
        <p:txBody>
          <a:bodyPr/>
          <a:lstStyle/>
          <a:p>
            <a:pPr>
              <a:buFont typeface="Wingdings" panose="05000000000000000000" charset="0"/>
              <a:buChar char="u"/>
            </a:pPr>
            <a:r>
              <a:rPr lang="zh-CN" altLang="en-US" dirty="0"/>
              <a:t>输入了正确的域名，访问了错误的服务器</a:t>
            </a:r>
            <a:endParaRPr lang="en-US" altLang="zh-CN" dirty="0"/>
          </a:p>
          <a:p>
            <a:pPr lvl="1"/>
            <a:r>
              <a:rPr lang="zh-CN" altLang="en-US" b="1" dirty="0"/>
              <a:t>信息窃取</a:t>
            </a:r>
            <a:endParaRPr lang="en-US" altLang="zh-CN" b="1" dirty="0"/>
          </a:p>
          <a:p>
            <a:pPr lvl="1"/>
            <a:r>
              <a:rPr lang="zh-CN" altLang="en-US" b="1" dirty="0"/>
              <a:t>虚假广告</a:t>
            </a:r>
            <a:endParaRPr lang="en-US" altLang="zh-CN" b="1" dirty="0"/>
          </a:p>
          <a:p>
            <a:pPr lvl="1"/>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sp>
        <p:nvSpPr>
          <p:cNvPr id="3" name="内容占位符 2"/>
          <p:cNvSpPr>
            <a:spLocks noGrp="1"/>
          </p:cNvSpPr>
          <p:nvPr>
            <p:ph idx="1"/>
          </p:nvPr>
        </p:nvSpPr>
        <p:spPr>
          <a:xfrm>
            <a:off x="3564890" y="1771015"/>
            <a:ext cx="5374005" cy="4054475"/>
          </a:xfrm>
        </p:spPr>
        <p:txBody>
          <a:bodyPr/>
          <a:lstStyle/>
          <a:p>
            <a:pPr>
              <a:buFont typeface="Wingdings" panose="05000000000000000000" charset="0"/>
              <a:buChar char="u"/>
            </a:pPr>
            <a:r>
              <a:rPr lang="zh-CN" altLang="en-US" b="1" dirty="0">
                <a:solidFill>
                  <a:srgbClr val="023F88"/>
                </a:solidFill>
                <a:latin typeface="+mn-ea"/>
                <a:cs typeface="+mn-ea"/>
              </a:rPr>
              <a:t>电子欺骗攻击基本概念</a:t>
            </a:r>
            <a:endParaRPr lang="en-US" altLang="zh-CN" b="1" dirty="0">
              <a:solidFill>
                <a:srgbClr val="023F88"/>
              </a:solidFill>
              <a:latin typeface="+mn-ea"/>
              <a:cs typeface="+mn-ea"/>
            </a:endParaRPr>
          </a:p>
          <a:p>
            <a:pPr algn="l">
              <a:buClrTx/>
              <a:buSzTx/>
              <a:buFont typeface="Wingdings" panose="05000000000000000000" charset="0"/>
              <a:buChar char="u"/>
            </a:pPr>
            <a:r>
              <a:rPr lang="zh-CN" altLang="en-US" b="1" dirty="0">
                <a:solidFill>
                  <a:srgbClr val="023F88"/>
                </a:solidFill>
                <a:latin typeface="+mn-ea"/>
                <a:cs typeface="+mn-ea"/>
              </a:rPr>
              <a:t>ARP欺骗攻击原理及防御</a:t>
            </a:r>
            <a:endParaRPr lang="zh-CN" altLang="en-US" b="1" dirty="0">
              <a:solidFill>
                <a:srgbClr val="023F88"/>
              </a:solidFill>
              <a:latin typeface="+mn-ea"/>
              <a:cs typeface="+mn-ea"/>
            </a:endParaRPr>
          </a:p>
          <a:p>
            <a:pPr algn="l">
              <a:buClrTx/>
              <a:buSzTx/>
              <a:buFont typeface="Wingdings" panose="05000000000000000000" charset="0"/>
              <a:buChar char="u"/>
            </a:pPr>
            <a:r>
              <a:rPr lang="zh-CN" altLang="en-US" b="1" dirty="0">
                <a:solidFill>
                  <a:srgbClr val="023F88"/>
                </a:solidFill>
                <a:latin typeface="+mn-ea"/>
                <a:cs typeface="+mn-ea"/>
              </a:rPr>
              <a:t>DNS欺骗攻击原理及防御</a:t>
            </a:r>
            <a:endParaRPr lang="en-US" altLang="zh-CN" b="1" dirty="0">
              <a:solidFill>
                <a:srgbClr val="023F88"/>
              </a:solidFill>
              <a:latin typeface="+mn-ea"/>
              <a:cs typeface="+mn-ea"/>
            </a:endParaRPr>
          </a:p>
          <a:p>
            <a:pPr algn="l">
              <a:buClrTx/>
              <a:buSzTx/>
              <a:buFont typeface="Wingdings" panose="05000000000000000000" charset="0"/>
              <a:buChar char="u"/>
            </a:pPr>
            <a:r>
              <a:rPr lang="en-US" altLang="zh-CN" b="1" dirty="0">
                <a:solidFill>
                  <a:srgbClr val="023F88"/>
                </a:solidFill>
                <a:latin typeface="+mn-ea"/>
                <a:cs typeface="+mn-ea"/>
              </a:rPr>
              <a:t>DHCP</a:t>
            </a:r>
            <a:r>
              <a:rPr lang="zh-CN" altLang="en-US" b="1" dirty="0">
                <a:solidFill>
                  <a:srgbClr val="023F88"/>
                </a:solidFill>
                <a:latin typeface="+mn-ea"/>
                <a:cs typeface="+mn-ea"/>
              </a:rPr>
              <a:t>欺骗攻击原理及防御</a:t>
            </a:r>
            <a:endParaRPr lang="zh-CN" altLang="en-US" b="1" dirty="0">
              <a:solidFill>
                <a:srgbClr val="023F88"/>
              </a:solidFill>
              <a:latin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a:t>DNS</a:t>
            </a:r>
            <a:r>
              <a:rPr lang="zh-CN" altLang="en-US"/>
              <a:t>欺骗的防范</a:t>
            </a:r>
            <a:endParaRPr lang="zh-CN" altLang="en-US"/>
          </a:p>
        </p:txBody>
      </p:sp>
      <p:sp>
        <p:nvSpPr>
          <p:cNvPr id="51203" name="内容占位符 2"/>
          <p:cNvSpPr>
            <a:spLocks noGrp="1"/>
          </p:cNvSpPr>
          <p:nvPr>
            <p:ph idx="1"/>
          </p:nvPr>
        </p:nvSpPr>
        <p:spPr/>
        <p:txBody>
          <a:bodyPr/>
          <a:lstStyle/>
          <a:p>
            <a:pPr>
              <a:lnSpc>
                <a:spcPct val="150000"/>
              </a:lnSpc>
              <a:buFont typeface="Wingdings" panose="05000000000000000000" charset="0"/>
              <a:buChar char="u"/>
            </a:pPr>
            <a:r>
              <a:rPr lang="en-US" altLang="zh-CN" dirty="0"/>
              <a:t>DNS</a:t>
            </a:r>
            <a:r>
              <a:rPr lang="zh-CN" altLang="en-US" dirty="0"/>
              <a:t>服务器</a:t>
            </a:r>
            <a:endParaRPr lang="en-US" altLang="zh-CN" dirty="0"/>
          </a:p>
          <a:p>
            <a:pPr lvl="1">
              <a:lnSpc>
                <a:spcPct val="150000"/>
              </a:lnSpc>
            </a:pPr>
            <a:r>
              <a:rPr lang="zh-CN" altLang="en-US" dirty="0"/>
              <a:t>使用新版本的</a:t>
            </a:r>
            <a:r>
              <a:rPr lang="en-US" altLang="zh-CN" dirty="0"/>
              <a:t>DNS</a:t>
            </a:r>
            <a:r>
              <a:rPr lang="zh-CN" altLang="en-US" dirty="0"/>
              <a:t>软件</a:t>
            </a:r>
            <a:endParaRPr lang="en-US" altLang="zh-CN" dirty="0"/>
          </a:p>
          <a:p>
            <a:pPr lvl="1">
              <a:lnSpc>
                <a:spcPct val="150000"/>
              </a:lnSpc>
            </a:pPr>
            <a:r>
              <a:rPr lang="zh-CN" altLang="en-US" dirty="0"/>
              <a:t>安全设置对抗</a:t>
            </a:r>
            <a:r>
              <a:rPr lang="en-US" altLang="zh-CN" dirty="0"/>
              <a:t>DNS</a:t>
            </a:r>
            <a:r>
              <a:rPr lang="zh-CN" altLang="en-US" dirty="0"/>
              <a:t>欺骗</a:t>
            </a:r>
            <a:endParaRPr lang="en-US" altLang="zh-CN" dirty="0"/>
          </a:p>
          <a:p>
            <a:pPr lvl="1">
              <a:lnSpc>
                <a:spcPct val="150000"/>
              </a:lnSpc>
            </a:pPr>
            <a:r>
              <a:rPr lang="zh-CN" altLang="en-US" dirty="0"/>
              <a:t>使用安全技术对</a:t>
            </a:r>
            <a:r>
              <a:rPr lang="en-US" altLang="zh-CN" dirty="0"/>
              <a:t>DNS</a:t>
            </a:r>
            <a:r>
              <a:rPr lang="zh-CN" altLang="en-US" dirty="0"/>
              <a:t>数据进行保护（</a:t>
            </a:r>
            <a:r>
              <a:rPr lang="en-US" altLang="zh-CN" dirty="0" err="1"/>
              <a:t>DoH</a:t>
            </a:r>
            <a:r>
              <a:rPr lang="zh-CN" altLang="en-US" dirty="0"/>
              <a:t>、</a:t>
            </a:r>
            <a:r>
              <a:rPr lang="en-US" altLang="zh-CN" dirty="0"/>
              <a:t>DoT </a:t>
            </a:r>
            <a:r>
              <a:rPr lang="zh-CN" altLang="en-US" dirty="0"/>
              <a:t>）</a:t>
            </a:r>
            <a:endParaRPr lang="en-US" altLang="zh-CN" dirty="0"/>
          </a:p>
          <a:p>
            <a:pPr>
              <a:lnSpc>
                <a:spcPct val="150000"/>
              </a:lnSpc>
              <a:buFont typeface="Wingdings" panose="05000000000000000000" charset="0"/>
              <a:buChar char="u"/>
            </a:pPr>
            <a:r>
              <a:rPr lang="zh-CN" altLang="en-US" dirty="0"/>
              <a:t>应用服务器</a:t>
            </a:r>
            <a:endParaRPr lang="en-US" altLang="zh-CN" dirty="0"/>
          </a:p>
          <a:p>
            <a:pPr lvl="1"/>
            <a:r>
              <a:rPr lang="zh-CN" altLang="en-US" dirty="0"/>
              <a:t>服务证书</a:t>
            </a:r>
            <a:endParaRPr lang="en-US" altLang="zh-CN" dirty="0"/>
          </a:p>
          <a:p>
            <a:pPr lvl="1"/>
            <a:r>
              <a:rPr lang="zh-CN" altLang="en-US" dirty="0"/>
              <a:t>用户自主标识</a:t>
            </a:r>
            <a:endParaRPr lang="en-US" altLang="zh-CN" dirty="0"/>
          </a:p>
          <a:p>
            <a:pPr lvl="1"/>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简介</a:t>
            </a:r>
            <a:endParaRPr lang="zh-CN" altLang="en-US" dirty="0"/>
          </a:p>
        </p:txBody>
      </p:sp>
      <p:sp>
        <p:nvSpPr>
          <p:cNvPr id="41" name="文本框 40"/>
          <p:cNvSpPr txBox="1"/>
          <p:nvPr/>
        </p:nvSpPr>
        <p:spPr>
          <a:xfrm>
            <a:off x="1126232" y="1596856"/>
            <a:ext cx="10082336" cy="1200329"/>
          </a:xfrm>
          <a:prstGeom prst="rect">
            <a:avLst/>
          </a:prstGeom>
          <a:noFill/>
        </p:spPr>
        <p:txBody>
          <a:bodyPr wrap="square">
            <a:spAutoFit/>
          </a:bodyPr>
          <a:lstStyle/>
          <a:p>
            <a:r>
              <a:rPr lang="en-US" altLang="zh-CN" dirty="0"/>
              <a:t>DHCP</a:t>
            </a:r>
            <a:r>
              <a:rPr lang="zh-CN" altLang="en-US" dirty="0"/>
              <a:t>（</a:t>
            </a:r>
            <a:r>
              <a:rPr lang="en-US" altLang="zh-CN" dirty="0"/>
              <a:t>Dynamic Host Configuration Protocol</a:t>
            </a:r>
            <a:r>
              <a:rPr lang="zh-CN" altLang="en-US" dirty="0"/>
              <a:t>，动态主机配置协议）是</a:t>
            </a:r>
            <a:r>
              <a:rPr lang="en-US" altLang="zh-CN" dirty="0"/>
              <a:t>IETF</a:t>
            </a:r>
            <a:r>
              <a:rPr lang="zh-CN" altLang="en-US" dirty="0"/>
              <a:t>为实现</a:t>
            </a:r>
            <a:r>
              <a:rPr lang="en-US" altLang="zh-CN" dirty="0"/>
              <a:t>IP</a:t>
            </a:r>
            <a:r>
              <a:rPr lang="zh-CN" altLang="en-US" dirty="0"/>
              <a:t>的自动配置而设计的协议，它可以为客户机自动分配</a:t>
            </a:r>
            <a:r>
              <a:rPr lang="en-US" altLang="zh-CN" dirty="0"/>
              <a:t>IP</a:t>
            </a:r>
            <a:r>
              <a:rPr lang="zh-CN" altLang="en-US" dirty="0"/>
              <a:t>地址、子网掩码以及缺省网关、</a:t>
            </a:r>
            <a:r>
              <a:rPr lang="en-US" altLang="zh-CN" dirty="0"/>
              <a:t>DNS</a:t>
            </a:r>
            <a:r>
              <a:rPr lang="zh-CN" altLang="en-US" dirty="0"/>
              <a:t>服务 器的</a:t>
            </a:r>
            <a:r>
              <a:rPr lang="en-US" altLang="zh-CN" dirty="0"/>
              <a:t>IP</a:t>
            </a:r>
            <a:r>
              <a:rPr lang="zh-CN" altLang="en-US" dirty="0"/>
              <a:t>地址等</a:t>
            </a:r>
            <a:r>
              <a:rPr lang="en-US" altLang="zh-CN" dirty="0"/>
              <a:t>TCP/IP</a:t>
            </a:r>
            <a:r>
              <a:rPr lang="zh-CN" altLang="en-US" dirty="0"/>
              <a:t>参数。了解</a:t>
            </a:r>
            <a:r>
              <a:rPr lang="en-US" altLang="zh-CN" dirty="0"/>
              <a:t>DHCP</a:t>
            </a:r>
            <a:r>
              <a:rPr lang="zh-CN" altLang="en-US" dirty="0"/>
              <a:t>工作过程可以帮助我们排除有关</a:t>
            </a:r>
            <a:r>
              <a:rPr lang="en-US" altLang="zh-CN" dirty="0"/>
              <a:t>DHCP</a:t>
            </a:r>
            <a:r>
              <a:rPr lang="zh-CN" altLang="en-US" dirty="0"/>
              <a:t>服务遇到的问题。</a:t>
            </a:r>
            <a:r>
              <a:rPr lang="en-US" altLang="zh-CN" dirty="0"/>
              <a:t>DHCP </a:t>
            </a:r>
            <a:r>
              <a:rPr lang="zh-CN" altLang="en-US" dirty="0"/>
              <a:t>协议是基于</a:t>
            </a:r>
            <a:r>
              <a:rPr lang="en-US" altLang="zh-CN" dirty="0"/>
              <a:t>UDP</a:t>
            </a:r>
            <a:r>
              <a:rPr lang="zh-CN" altLang="en-US" dirty="0"/>
              <a:t>层之上的应用。</a:t>
            </a:r>
            <a:endParaRPr lang="zh-CN" altLang="en-US" dirty="0"/>
          </a:p>
        </p:txBody>
      </p:sp>
      <p:pic>
        <p:nvPicPr>
          <p:cNvPr id="102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69811" y="2636912"/>
            <a:ext cx="7452378"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欺骗攻击原理及危害</a:t>
            </a:r>
            <a:endParaRPr lang="zh-CN" altLang="en-US" dirty="0"/>
          </a:p>
        </p:txBody>
      </p:sp>
      <p:pic>
        <p:nvPicPr>
          <p:cNvPr id="5"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48636" y="1356819"/>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5386" y="1356819"/>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40934" y="439628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862432" y="1616888"/>
            <a:ext cx="1418722" cy="369332"/>
          </a:xfrm>
          <a:prstGeom prst="rect">
            <a:avLst/>
          </a:prstGeom>
          <a:noFill/>
        </p:spPr>
        <p:txBody>
          <a:bodyPr wrap="none" rtlCol="0">
            <a:spAutoFit/>
          </a:bodyPr>
          <a:lstStyle/>
          <a:p>
            <a:r>
              <a:rPr lang="en-US" altLang="zh-CN" dirty="0"/>
              <a:t>DHCP</a:t>
            </a:r>
            <a:r>
              <a:rPr lang="zh-CN" altLang="en-US" dirty="0"/>
              <a:t>服务器</a:t>
            </a:r>
            <a:endParaRPr lang="zh-CN" altLang="en-US" dirty="0"/>
          </a:p>
        </p:txBody>
      </p:sp>
      <p:sp>
        <p:nvSpPr>
          <p:cNvPr id="13" name="文本框 12"/>
          <p:cNvSpPr txBox="1"/>
          <p:nvPr/>
        </p:nvSpPr>
        <p:spPr>
          <a:xfrm>
            <a:off x="5566842" y="5744110"/>
            <a:ext cx="877163" cy="369332"/>
          </a:xfrm>
          <a:prstGeom prst="rect">
            <a:avLst/>
          </a:prstGeom>
          <a:noFill/>
        </p:spPr>
        <p:txBody>
          <a:bodyPr wrap="none" rtlCol="0">
            <a:spAutoFit/>
          </a:bodyPr>
          <a:lstStyle/>
          <a:p>
            <a:r>
              <a:rPr lang="zh-CN" altLang="en-US" dirty="0"/>
              <a:t>攻击机</a:t>
            </a:r>
            <a:endParaRPr lang="zh-CN" altLang="en-US" dirty="0"/>
          </a:p>
        </p:txBody>
      </p:sp>
      <p:sp>
        <p:nvSpPr>
          <p:cNvPr id="14" name="文本框 13"/>
          <p:cNvSpPr txBox="1"/>
          <p:nvPr/>
        </p:nvSpPr>
        <p:spPr>
          <a:xfrm>
            <a:off x="7511058" y="1616888"/>
            <a:ext cx="877163" cy="369332"/>
          </a:xfrm>
          <a:prstGeom prst="rect">
            <a:avLst/>
          </a:prstGeom>
          <a:noFill/>
        </p:spPr>
        <p:txBody>
          <a:bodyPr wrap="none" rtlCol="0">
            <a:spAutoFit/>
          </a:bodyPr>
          <a:lstStyle/>
          <a:p>
            <a:r>
              <a:rPr lang="zh-CN" altLang="en-US" dirty="0"/>
              <a:t>目标机</a:t>
            </a:r>
            <a:endParaRPr lang="zh-CN" altLang="en-US" dirty="0"/>
          </a:p>
        </p:txBody>
      </p:sp>
      <p:cxnSp>
        <p:nvCxnSpPr>
          <p:cNvPr id="12" name="直接箭头连接符 11"/>
          <p:cNvCxnSpPr>
            <a:stCxn id="7" idx="0"/>
            <a:endCxn id="6" idx="2"/>
          </p:cNvCxnSpPr>
          <p:nvPr/>
        </p:nvCxnSpPr>
        <p:spPr>
          <a:xfrm flipH="1" flipV="1">
            <a:off x="3719736" y="2461719"/>
            <a:ext cx="2035548" cy="1934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678948" y="3357546"/>
            <a:ext cx="2735044" cy="369332"/>
          </a:xfrm>
          <a:prstGeom prst="rect">
            <a:avLst/>
          </a:prstGeom>
          <a:noFill/>
        </p:spPr>
        <p:txBody>
          <a:bodyPr wrap="none" rtlCol="0">
            <a:spAutoFit/>
          </a:bodyPr>
          <a:lstStyle/>
          <a:p>
            <a:r>
              <a:rPr lang="en-US" altLang="zh-CN" dirty="0"/>
              <a:t>1.</a:t>
            </a:r>
            <a:r>
              <a:rPr lang="zh-CN" altLang="en-US" dirty="0"/>
              <a:t>清空</a:t>
            </a:r>
            <a:r>
              <a:rPr lang="en-US" altLang="zh-CN" dirty="0"/>
              <a:t>DHCP</a:t>
            </a:r>
            <a:r>
              <a:rPr lang="zh-CN" altLang="en-US" dirty="0"/>
              <a:t>服务器地址池</a:t>
            </a:r>
            <a:endParaRPr lang="zh-CN" altLang="en-US" dirty="0"/>
          </a:p>
        </p:txBody>
      </p:sp>
      <p:cxnSp>
        <p:nvCxnSpPr>
          <p:cNvPr id="18" name="直接箭头连接符 17"/>
          <p:cNvCxnSpPr>
            <a:stCxn id="5" idx="1"/>
            <a:endCxn id="6" idx="3"/>
          </p:cNvCxnSpPr>
          <p:nvPr/>
        </p:nvCxnSpPr>
        <p:spPr>
          <a:xfrm flipH="1">
            <a:off x="4234086" y="1909269"/>
            <a:ext cx="2114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678948" y="3839745"/>
            <a:ext cx="2273379" cy="369332"/>
          </a:xfrm>
          <a:prstGeom prst="rect">
            <a:avLst/>
          </a:prstGeom>
          <a:noFill/>
        </p:spPr>
        <p:txBody>
          <a:bodyPr wrap="none" rtlCol="0">
            <a:spAutoFit/>
          </a:bodyPr>
          <a:lstStyle/>
          <a:p>
            <a:r>
              <a:rPr lang="en-US" altLang="zh-CN" dirty="0"/>
              <a:t>2.</a:t>
            </a:r>
            <a:r>
              <a:rPr lang="zh-CN" altLang="en-US" dirty="0"/>
              <a:t>搭建</a:t>
            </a:r>
            <a:r>
              <a:rPr lang="en-US" altLang="zh-CN" dirty="0"/>
              <a:t>DHCP</a:t>
            </a:r>
            <a:r>
              <a:rPr lang="zh-CN" altLang="en-US" dirty="0"/>
              <a:t>服务器地</a:t>
            </a:r>
            <a:endParaRPr lang="zh-CN" altLang="en-US" dirty="0"/>
          </a:p>
        </p:txBody>
      </p:sp>
      <p:sp>
        <p:nvSpPr>
          <p:cNvPr id="23" name="文本框 22"/>
          <p:cNvSpPr txBox="1"/>
          <p:nvPr/>
        </p:nvSpPr>
        <p:spPr>
          <a:xfrm>
            <a:off x="4361281" y="1350026"/>
            <a:ext cx="1459054" cy="369332"/>
          </a:xfrm>
          <a:prstGeom prst="rect">
            <a:avLst/>
          </a:prstGeom>
          <a:noFill/>
        </p:spPr>
        <p:txBody>
          <a:bodyPr wrap="none" rtlCol="0">
            <a:spAutoFit/>
          </a:bodyPr>
          <a:lstStyle/>
          <a:p>
            <a:r>
              <a:rPr lang="en-US" altLang="zh-CN" dirty="0"/>
              <a:t>3.</a:t>
            </a:r>
            <a:r>
              <a:rPr lang="zh-CN" altLang="en-US" dirty="0"/>
              <a:t>获取</a:t>
            </a:r>
            <a:r>
              <a:rPr lang="en-US" altLang="zh-CN" dirty="0"/>
              <a:t>IP</a:t>
            </a:r>
            <a:r>
              <a:rPr lang="zh-CN" altLang="en-US" dirty="0"/>
              <a:t>失败</a:t>
            </a:r>
            <a:endParaRPr lang="zh-CN" altLang="en-US" dirty="0"/>
          </a:p>
        </p:txBody>
      </p:sp>
      <p:cxnSp>
        <p:nvCxnSpPr>
          <p:cNvPr id="25" name="直接箭头连接符 24"/>
          <p:cNvCxnSpPr>
            <a:stCxn id="5" idx="2"/>
          </p:cNvCxnSpPr>
          <p:nvPr/>
        </p:nvCxnSpPr>
        <p:spPr>
          <a:xfrm flipH="1">
            <a:off x="6096000" y="2461719"/>
            <a:ext cx="766986" cy="1831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807832" y="3357546"/>
            <a:ext cx="1920719" cy="369332"/>
          </a:xfrm>
          <a:prstGeom prst="rect">
            <a:avLst/>
          </a:prstGeom>
          <a:noFill/>
        </p:spPr>
        <p:txBody>
          <a:bodyPr wrap="none" rtlCol="0">
            <a:spAutoFit/>
          </a:bodyPr>
          <a:lstStyle/>
          <a:p>
            <a:r>
              <a:rPr lang="en-US" altLang="zh-CN" dirty="0"/>
              <a:t>4.</a:t>
            </a:r>
            <a:r>
              <a:rPr lang="zh-CN" altLang="en-US" dirty="0"/>
              <a:t>向攻击机获取</a:t>
            </a:r>
            <a:r>
              <a:rPr lang="en-US" altLang="zh-CN" dirty="0"/>
              <a:t>IP</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3"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DHCP</a:t>
            </a:r>
            <a:r>
              <a:rPr lang="zh-CN" altLang="en-US" dirty="0"/>
              <a:t>欺骗攻击的防范</a:t>
            </a:r>
            <a:endParaRPr lang="zh-CN" altLang="en-US" dirty="0"/>
          </a:p>
        </p:txBody>
      </p:sp>
      <p:sp>
        <p:nvSpPr>
          <p:cNvPr id="3" name="文本框 2"/>
          <p:cNvSpPr txBox="1"/>
          <p:nvPr/>
        </p:nvSpPr>
        <p:spPr>
          <a:xfrm>
            <a:off x="1199456" y="1484784"/>
            <a:ext cx="8880648" cy="2677656"/>
          </a:xfrm>
          <a:prstGeom prst="rect">
            <a:avLst/>
          </a:prstGeom>
          <a:noFill/>
        </p:spPr>
        <p:txBody>
          <a:bodyPr wrap="square">
            <a:spAutoFit/>
          </a:bodyPr>
          <a:lstStyle/>
          <a:p>
            <a:r>
              <a:rPr lang="zh-CN" altLang="en-US" sz="2800" dirty="0">
                <a:latin typeface="Times New Roman" panose="02020603050405020304" pitchFamily="18" charset="0"/>
              </a:rPr>
              <a:t>防范原理：为了防止</a:t>
            </a:r>
            <a:r>
              <a:rPr lang="en-US" altLang="zh-CN" sz="2800" dirty="0">
                <a:latin typeface="Times New Roman" panose="02020603050405020304" pitchFamily="18" charset="0"/>
              </a:rPr>
              <a:t>DHCP</a:t>
            </a:r>
            <a:r>
              <a:rPr lang="zh-CN" altLang="en-US" sz="2800" dirty="0">
                <a:latin typeface="Times New Roman" panose="02020603050405020304" pitchFamily="18" charset="0"/>
              </a:rPr>
              <a:t>欺骗，只要不让非授权的的</a:t>
            </a:r>
            <a:r>
              <a:rPr lang="en-US" altLang="zh-CN" sz="2800" dirty="0">
                <a:latin typeface="Times New Roman" panose="02020603050405020304" pitchFamily="18" charset="0"/>
              </a:rPr>
              <a:t>DHCP</a:t>
            </a:r>
            <a:r>
              <a:rPr lang="zh-CN" altLang="en-US" sz="2800" dirty="0">
                <a:latin typeface="Times New Roman" panose="02020603050405020304" pitchFamily="18" charset="0"/>
              </a:rPr>
              <a:t>服务器的应答通过网络即可，目前网络基本都采用交换机直接到桌面，并且交换机的一个端口只接一台计算机，因此，可以在交换机上做控制，只让合法的</a:t>
            </a:r>
            <a:r>
              <a:rPr lang="en-US" altLang="zh-CN" sz="2800" dirty="0">
                <a:latin typeface="Times New Roman" panose="02020603050405020304" pitchFamily="18" charset="0"/>
              </a:rPr>
              <a:t>DHCP</a:t>
            </a:r>
            <a:r>
              <a:rPr lang="zh-CN" altLang="en-US" sz="2800" dirty="0">
                <a:latin typeface="Times New Roman" panose="02020603050405020304" pitchFamily="18" charset="0"/>
              </a:rPr>
              <a:t>应答通过交换机，阻断非法的应答，从而防止</a:t>
            </a:r>
            <a:r>
              <a:rPr lang="en-US" altLang="zh-CN" sz="2800" dirty="0">
                <a:latin typeface="Times New Roman" panose="02020603050405020304" pitchFamily="18" charset="0"/>
              </a:rPr>
              <a:t>DHCP</a:t>
            </a:r>
            <a:r>
              <a:rPr lang="zh-CN" altLang="en-US" sz="2800" dirty="0">
                <a:latin typeface="Times New Roman" panose="02020603050405020304" pitchFamily="18" charset="0"/>
              </a:rPr>
              <a:t>欺骗，并目对用户的计算机不用做任何的改变。</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301058" name="Rectangle 2"/>
          <p:cNvSpPr>
            <a:spLocks noGrp="1"/>
          </p:cNvSpPr>
          <p:nvPr>
            <p:ph type="ctrTitle"/>
          </p:nvPr>
        </p:nvSpPr>
        <p:spPr>
          <a:xfrm>
            <a:off x="3837781" y="3717032"/>
            <a:ext cx="4516438" cy="795337"/>
          </a:xfrm>
        </p:spPr>
        <p:txBody>
          <a:bodyPr vert="horz" wrap="square" lIns="91440" tIns="45720" rIns="91440" bIns="45720" anchor="ctr"/>
          <a:lstStyle/>
          <a:p>
            <a:pPr eaLnBrk="1" hangingPunct="1">
              <a:buClrTx/>
              <a:buSzTx/>
              <a:buFontTx/>
            </a:pPr>
            <a:r>
              <a:rPr lang="zh-CN" altLang="en-US" sz="4400" b="1" dirty="0">
                <a:solidFill>
                  <a:schemeClr val="accent1">
                    <a:lumMod val="75000"/>
                  </a:schemeClr>
                </a:solidFill>
                <a:latin typeface="+mj-lt"/>
                <a:ea typeface="+mj-ea"/>
              </a:rPr>
              <a:t>谢谢，请提问</a:t>
            </a:r>
            <a:endParaRPr lang="zh-CN" altLang="en-US" sz="4400" b="1" dirty="0">
              <a:solidFill>
                <a:schemeClr val="accent1">
                  <a:lumMod val="75000"/>
                </a:schemeClr>
              </a:solidFill>
              <a:latin typeface="+mj-lt"/>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电子欺骗攻击基本概念</a:t>
            </a:r>
            <a:endParaRPr lang="zh-CN" altLang="en-US" dirty="0"/>
          </a:p>
        </p:txBody>
      </p:sp>
      <p:sp>
        <p:nvSpPr>
          <p:cNvPr id="39939" name="内容占位符 2"/>
          <p:cNvSpPr>
            <a:spLocks noGrp="1"/>
          </p:cNvSpPr>
          <p:nvPr>
            <p:ph idx="1"/>
          </p:nvPr>
        </p:nvSpPr>
        <p:spPr>
          <a:xfrm>
            <a:off x="838200" y="1340485"/>
            <a:ext cx="10515600" cy="5264150"/>
          </a:xfrm>
        </p:spPr>
        <p:txBody>
          <a:bodyPr/>
          <a:lstStyle/>
          <a:p>
            <a:r>
              <a:rPr lang="zh-CN" altLang="en-US" dirty="0"/>
              <a:t>什么是电子欺骗攻击</a:t>
            </a:r>
            <a:endParaRPr lang="en-US" altLang="zh-CN" dirty="0"/>
          </a:p>
          <a:p>
            <a:pPr lvl="1"/>
            <a:r>
              <a:rPr lang="zh-CN" altLang="en-US" sz="2400" dirty="0"/>
              <a:t>一类利用协议缺陷的攻击方式</a:t>
            </a:r>
            <a:endParaRPr lang="en-US" altLang="zh-CN" sz="2400" dirty="0"/>
          </a:p>
          <a:p>
            <a:pPr lvl="1"/>
            <a:r>
              <a:rPr lang="zh-CN" altLang="en-US" sz="2400" dirty="0"/>
              <a:t>欺骗攻击（</a:t>
            </a:r>
            <a:r>
              <a:rPr lang="en-US" altLang="zh-CN" sz="2400" dirty="0"/>
              <a:t>Spoofing</a:t>
            </a:r>
            <a:r>
              <a:rPr lang="zh-CN" altLang="en-US" sz="2400" dirty="0"/>
              <a:t>）是指通过伪造源于可信任地址的数据包以使一台机器认证另一台机器的复杂技术 </a:t>
            </a:r>
            <a:endParaRPr lang="zh-CN" altLang="en-US" sz="2400" dirty="0"/>
          </a:p>
          <a:p>
            <a:endParaRPr lang="zh-CN" altLang="en-US" sz="2400" dirty="0"/>
          </a:p>
        </p:txBody>
      </p:sp>
      <p:pic>
        <p:nvPicPr>
          <p:cNvPr id="39941" name="Picture 3" descr="0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51984" y="5512237"/>
            <a:ext cx="13716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4" descr="0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049" y="3320655"/>
            <a:ext cx="1314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5" descr="0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6240" y="3311028"/>
            <a:ext cx="1314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Text Box 6"/>
          <p:cNvSpPr txBox="1">
            <a:spLocks noChangeArrowheads="1"/>
          </p:cNvSpPr>
          <p:nvPr/>
        </p:nvSpPr>
        <p:spPr bwMode="auto">
          <a:xfrm>
            <a:off x="9721193" y="3795712"/>
            <a:ext cx="36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a:latin typeface="Tahoma" panose="020B0604030504040204" pitchFamily="34" charset="0"/>
                <a:ea typeface="宋体" panose="02010600030101010101" pitchFamily="2" charset="-122"/>
              </a:rPr>
              <a:t>B</a:t>
            </a:r>
            <a:endParaRPr kumimoji="1" lang="en-US" altLang="zh-CN" sz="2400" dirty="0">
              <a:latin typeface="Tahoma" panose="020B0604030504040204" pitchFamily="34" charset="0"/>
              <a:ea typeface="宋体" panose="02010600030101010101" pitchFamily="2" charset="-122"/>
            </a:endParaRPr>
          </a:p>
        </p:txBody>
      </p:sp>
      <p:sp>
        <p:nvSpPr>
          <p:cNvPr id="39945" name="Text Box 7"/>
          <p:cNvSpPr txBox="1">
            <a:spLocks noChangeArrowheads="1"/>
          </p:cNvSpPr>
          <p:nvPr/>
        </p:nvSpPr>
        <p:spPr bwMode="auto">
          <a:xfrm>
            <a:off x="2360075" y="3567112"/>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A</a:t>
            </a:r>
            <a:endParaRPr kumimoji="1" lang="en-US" altLang="zh-CN" sz="2400">
              <a:latin typeface="Tahoma" panose="020B0604030504040204" pitchFamily="34" charset="0"/>
              <a:ea typeface="宋体" panose="02010600030101010101" pitchFamily="2" charset="-122"/>
            </a:endParaRPr>
          </a:p>
        </p:txBody>
      </p:sp>
      <p:sp>
        <p:nvSpPr>
          <p:cNvPr id="39946" name="Text Box 8"/>
          <p:cNvSpPr txBox="1">
            <a:spLocks noChangeArrowheads="1"/>
          </p:cNvSpPr>
          <p:nvPr/>
        </p:nvSpPr>
        <p:spPr bwMode="auto">
          <a:xfrm>
            <a:off x="7142133" y="5672337"/>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a:latin typeface="Tahoma" panose="020B0604030504040204" pitchFamily="34" charset="0"/>
                <a:ea typeface="宋体" panose="02010600030101010101" pitchFamily="2" charset="-122"/>
              </a:rPr>
              <a:t>C</a:t>
            </a:r>
            <a:endParaRPr kumimoji="1" lang="en-US" altLang="zh-CN" sz="2400" dirty="0">
              <a:latin typeface="Tahoma" panose="020B0604030504040204" pitchFamily="34" charset="0"/>
              <a:ea typeface="宋体" panose="02010600030101010101" pitchFamily="2" charset="-122"/>
            </a:endParaRPr>
          </a:p>
        </p:txBody>
      </p:sp>
      <p:sp>
        <p:nvSpPr>
          <p:cNvPr id="39947" name="Text Box 9"/>
          <p:cNvSpPr txBox="1">
            <a:spLocks noChangeArrowheads="1"/>
          </p:cNvSpPr>
          <p:nvPr/>
        </p:nvSpPr>
        <p:spPr bwMode="auto">
          <a:xfrm>
            <a:off x="5229201" y="4972487"/>
            <a:ext cx="1795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Hello,I</a:t>
            </a:r>
            <a:r>
              <a:rPr kumimoji="1" lang="en-US" altLang="zh-CN" sz="2400">
                <a:latin typeface="Times New Roman" panose="02020603050405020304" pitchFamily="18" charset="0"/>
                <a:ea typeface="宋体" panose="02010600030101010101" pitchFamily="2" charset="-122"/>
              </a:rPr>
              <a:t>’</a:t>
            </a:r>
            <a:r>
              <a:rPr kumimoji="1" lang="en-US" altLang="zh-CN" sz="2400">
                <a:latin typeface="Tahoma" panose="020B0604030504040204" pitchFamily="34" charset="0"/>
                <a:ea typeface="宋体" panose="02010600030101010101" pitchFamily="2" charset="-122"/>
              </a:rPr>
              <a:t>m B!</a:t>
            </a:r>
            <a:endParaRPr kumimoji="1" lang="en-US" altLang="zh-CN" sz="2400">
              <a:latin typeface="Tahoma" panose="020B0604030504040204" pitchFamily="34" charset="0"/>
              <a:ea typeface="宋体" panose="02010600030101010101" pitchFamily="2" charset="-122"/>
            </a:endParaRPr>
          </a:p>
        </p:txBody>
      </p:sp>
      <p:sp>
        <p:nvSpPr>
          <p:cNvPr id="39948" name="Line 11"/>
          <p:cNvSpPr>
            <a:spLocks noChangeShapeType="1"/>
          </p:cNvSpPr>
          <p:nvPr/>
        </p:nvSpPr>
        <p:spPr bwMode="auto">
          <a:xfrm flipH="1" flipV="1">
            <a:off x="3935761" y="4413687"/>
            <a:ext cx="1865720" cy="139157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cxnSp>
        <p:nvCxnSpPr>
          <p:cNvPr id="3" name="直接箭头连接符 2"/>
          <p:cNvCxnSpPr>
            <a:endCxn id="39943" idx="1"/>
          </p:cNvCxnSpPr>
          <p:nvPr/>
        </p:nvCxnSpPr>
        <p:spPr bwMode="auto">
          <a:xfrm>
            <a:off x="4320474" y="3906340"/>
            <a:ext cx="3935767" cy="1"/>
          </a:xfrm>
          <a:prstGeom prst="straightConnector1">
            <a:avLst/>
          </a:prstGeom>
          <a:solidFill>
            <a:schemeClr val="accent1"/>
          </a:solidFill>
          <a:ln w="9525" cap="flat" cmpd="sng" algn="ctr">
            <a:solidFill>
              <a:schemeClr val="tx1"/>
            </a:solidFill>
            <a:prstDash val="solid"/>
            <a:round/>
            <a:headEnd type="triangle" w="med" len="med"/>
            <a:tailEnd type="triangle"/>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典型电子欺骗攻击</a:t>
            </a:r>
            <a:endParaRPr lang="zh-CN" altLang="en-US" dirty="0"/>
          </a:p>
        </p:txBody>
      </p:sp>
      <p:sp>
        <p:nvSpPr>
          <p:cNvPr id="3" name="内容占位符 2"/>
          <p:cNvSpPr>
            <a:spLocks noGrp="1"/>
          </p:cNvSpPr>
          <p:nvPr>
            <p:ph idx="1"/>
          </p:nvPr>
        </p:nvSpPr>
        <p:spPr/>
        <p:txBody>
          <a:bodyPr/>
          <a:lstStyle/>
          <a:p>
            <a:pPr>
              <a:buFont typeface="Wingdings" panose="05000000000000000000" charset="0"/>
              <a:buChar char="u"/>
            </a:pPr>
            <a:r>
              <a:rPr lang="zh-CN" altLang="en-US" dirty="0"/>
              <a:t>网络层</a:t>
            </a:r>
            <a:endParaRPr lang="en-US" altLang="zh-CN" dirty="0"/>
          </a:p>
          <a:p>
            <a:pPr lvl="1"/>
            <a:r>
              <a:rPr lang="en-US" altLang="zh-CN" dirty="0"/>
              <a:t>ARP</a:t>
            </a:r>
            <a:r>
              <a:rPr lang="zh-CN" altLang="en-US" dirty="0"/>
              <a:t>欺骗</a:t>
            </a:r>
            <a:endParaRPr lang="en-US" altLang="zh-CN" dirty="0"/>
          </a:p>
          <a:p>
            <a:pPr algn="l">
              <a:buClrTx/>
              <a:buSzTx/>
              <a:buFont typeface="Wingdings" panose="05000000000000000000" charset="0"/>
              <a:buChar char="u"/>
            </a:pPr>
            <a:r>
              <a:rPr lang="zh-CN" altLang="en-US" dirty="0"/>
              <a:t>应用层</a:t>
            </a:r>
            <a:endParaRPr lang="zh-CN" altLang="en-US" dirty="0"/>
          </a:p>
          <a:p>
            <a:pPr lvl="1"/>
            <a:r>
              <a:rPr lang="en-US" altLang="zh-CN" dirty="0"/>
              <a:t>DNS</a:t>
            </a:r>
            <a:r>
              <a:rPr lang="zh-CN" altLang="en-US" dirty="0"/>
              <a:t>欺骗</a:t>
            </a:r>
            <a:endParaRPr lang="en-US" altLang="zh-CN" dirty="0"/>
          </a:p>
          <a:p>
            <a:pPr lvl="1"/>
            <a:r>
              <a:rPr lang="en-US" altLang="zh-CN" dirty="0"/>
              <a:t>DHCP</a:t>
            </a:r>
            <a:r>
              <a:rPr lang="zh-CN" altLang="en-US" dirty="0"/>
              <a:t>欺骗</a:t>
            </a:r>
            <a:endParaRPr lang="en-US" altLang="zh-CN" dirty="0"/>
          </a:p>
          <a:p>
            <a:pPr lvl="1"/>
            <a:endParaRPr lang="zh-CN" altLang="en-US" dirty="0"/>
          </a:p>
        </p:txBody>
      </p:sp>
      <p:sp>
        <p:nvSpPr>
          <p:cNvPr id="4" name="爆炸形 2 4"/>
          <p:cNvSpPr/>
          <p:nvPr/>
        </p:nvSpPr>
        <p:spPr>
          <a:xfrm>
            <a:off x="5663953" y="1268760"/>
            <a:ext cx="4546848" cy="475252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dirty="0">
                <a:solidFill>
                  <a:schemeClr val="tx1"/>
                </a:solidFill>
              </a:rPr>
              <a:t>电子欺骗是一类攻击方式的统称！</a:t>
            </a:r>
            <a:endParaRPr lang="zh-CN" altLang="en-US"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405134"/>
            <a:ext cx="8229601" cy="719137"/>
          </a:xfrm>
        </p:spPr>
        <p:txBody>
          <a:bodyPr/>
          <a:lstStyle/>
          <a:p>
            <a:r>
              <a:rPr lang="zh-CN" altLang="en-US" dirty="0"/>
              <a:t>链路层电子欺骗</a:t>
            </a:r>
            <a:r>
              <a:rPr lang="en-US" altLang="zh-CN" dirty="0"/>
              <a:t>-ARP</a:t>
            </a:r>
            <a:r>
              <a:rPr lang="zh-CN" altLang="en-US" dirty="0"/>
              <a:t>欺骗</a:t>
            </a:r>
            <a:endParaRPr lang="zh-CN" altLang="en-US" dirty="0"/>
          </a:p>
        </p:txBody>
      </p:sp>
      <p:sp>
        <p:nvSpPr>
          <p:cNvPr id="3" name="内容占位符 2"/>
          <p:cNvSpPr>
            <a:spLocks noGrp="1"/>
          </p:cNvSpPr>
          <p:nvPr>
            <p:ph idx="1"/>
          </p:nvPr>
        </p:nvSpPr>
        <p:spPr/>
        <p:txBody>
          <a:bodyPr/>
          <a:lstStyle/>
          <a:p>
            <a:pPr>
              <a:buFont typeface="Wingdings" panose="05000000000000000000" charset="0"/>
              <a:buChar char="u"/>
            </a:pPr>
            <a:r>
              <a:rPr lang="zh-CN" altLang="en-US" dirty="0"/>
              <a:t>什么</a:t>
            </a:r>
            <a:r>
              <a:rPr lang="en-US" altLang="zh-CN" dirty="0"/>
              <a:t>ARP</a:t>
            </a:r>
            <a:endParaRPr lang="en-US" altLang="zh-CN" dirty="0"/>
          </a:p>
          <a:p>
            <a:pPr lvl="1"/>
            <a:r>
              <a:rPr lang="zh-CN" altLang="en-US" dirty="0"/>
              <a:t>地址解析协议（</a:t>
            </a:r>
            <a:r>
              <a:rPr lang="en-US" altLang="zh-CN" dirty="0"/>
              <a:t>Address Resolution Protocol</a:t>
            </a:r>
            <a:r>
              <a:rPr lang="zh-CN" altLang="en-US" dirty="0"/>
              <a:t>）</a:t>
            </a:r>
            <a:endParaRPr lang="en-US" altLang="zh-CN" dirty="0"/>
          </a:p>
          <a:p>
            <a:pPr lvl="1"/>
            <a:r>
              <a:rPr lang="zh-CN" altLang="en-US" dirty="0"/>
              <a:t>作用：根据</a:t>
            </a:r>
            <a:r>
              <a:rPr lang="en-US" altLang="zh-CN" dirty="0"/>
              <a:t>IP</a:t>
            </a:r>
            <a:r>
              <a:rPr lang="zh-CN" altLang="en-US" dirty="0"/>
              <a:t>地址解析获取</a:t>
            </a:r>
            <a:r>
              <a:rPr lang="en-US" altLang="zh-CN" dirty="0"/>
              <a:t>MAC</a:t>
            </a:r>
            <a:r>
              <a:rPr lang="zh-CN" altLang="en-US" dirty="0"/>
              <a:t>地址</a:t>
            </a:r>
            <a:endParaRPr lang="en-US" altLang="zh-CN" dirty="0"/>
          </a:p>
          <a:p>
            <a:pPr>
              <a:buFont typeface="Wingdings" panose="05000000000000000000" charset="0"/>
              <a:buChar char="u"/>
            </a:pPr>
            <a:r>
              <a:rPr lang="zh-CN" altLang="en-US" dirty="0"/>
              <a:t>为什么需要</a:t>
            </a:r>
            <a:r>
              <a:rPr lang="en-US" altLang="zh-CN" dirty="0"/>
              <a:t>MAC</a:t>
            </a:r>
            <a:r>
              <a:rPr lang="zh-CN" altLang="en-US" dirty="0"/>
              <a:t>地址</a:t>
            </a:r>
            <a:endParaRPr lang="en-US" altLang="zh-CN" dirty="0"/>
          </a:p>
          <a:p>
            <a:pPr lvl="1"/>
            <a:r>
              <a:rPr lang="en-US" altLang="zh-CN" dirty="0"/>
              <a:t>MAC</a:t>
            </a:r>
            <a:r>
              <a:rPr lang="zh-CN" altLang="en-US" dirty="0"/>
              <a:t>地址在封装时是链路层封装的寻址的地址</a:t>
            </a:r>
            <a:endParaRPr lang="en-US" altLang="zh-CN" dirty="0"/>
          </a:p>
          <a:p>
            <a:pPr lvl="1"/>
            <a:r>
              <a:rPr lang="zh-CN" altLang="en-US" dirty="0"/>
              <a:t>交换机（二层）通过</a:t>
            </a:r>
            <a:r>
              <a:rPr lang="en-US" altLang="zh-CN" dirty="0"/>
              <a:t>MAC</a:t>
            </a:r>
            <a:r>
              <a:rPr lang="zh-CN" altLang="en-US" dirty="0"/>
              <a:t>地址分发数据包</a:t>
            </a:r>
            <a:endParaRPr lang="en-US" altLang="zh-CN" dirty="0"/>
          </a:p>
          <a:p>
            <a:pPr lvl="1"/>
            <a:r>
              <a:rPr lang="zh-CN" altLang="en-US" dirty="0"/>
              <a:t>参考知识</a:t>
            </a:r>
            <a:endParaRPr lang="en-US" altLang="zh-CN" dirty="0"/>
          </a:p>
          <a:p>
            <a:pPr lvl="2"/>
            <a:r>
              <a:rPr lang="zh-CN" altLang="en-US" dirty="0"/>
              <a:t>数据封装</a:t>
            </a:r>
            <a:endParaRPr lang="en-US" altLang="zh-CN" dirty="0"/>
          </a:p>
          <a:p>
            <a:pPr lvl="2"/>
            <a:r>
              <a:rPr lang="zh-CN" altLang="en-US" dirty="0"/>
              <a:t>数据分用</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a:t>ARP</a:t>
            </a:r>
            <a:r>
              <a:rPr lang="zh-CN" altLang="en-US" dirty="0"/>
              <a:t>欺骗基础</a:t>
            </a:r>
            <a:r>
              <a:rPr lang="en-US" altLang="zh-CN" dirty="0"/>
              <a:t>-Arp</a:t>
            </a:r>
            <a:r>
              <a:rPr lang="zh-CN" altLang="en-US" dirty="0"/>
              <a:t>协议工作过程</a:t>
            </a:r>
            <a:endParaRPr lang="zh-CN" altLang="en-US" dirty="0"/>
          </a:p>
        </p:txBody>
      </p:sp>
      <p:pic>
        <p:nvPicPr>
          <p:cNvPr id="45061"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5200" y="49450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29638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12013" y="293211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 Box 6"/>
          <p:cNvSpPr txBox="1">
            <a:spLocks noChangeArrowheads="1"/>
          </p:cNvSpPr>
          <p:nvPr/>
        </p:nvSpPr>
        <p:spPr bwMode="auto">
          <a:xfrm>
            <a:off x="8075614" y="2679701"/>
            <a:ext cx="232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bb:bb:bb:bb:bb</a:t>
            </a:r>
            <a:endParaRPr kumimoji="1" lang="en-US" altLang="zh-CN" sz="2400">
              <a:latin typeface="Tahoma" panose="020B0604030504040204" pitchFamily="34" charset="0"/>
              <a:ea typeface="宋体" panose="02010600030101010101" pitchFamily="2" charset="-122"/>
            </a:endParaRPr>
          </a:p>
        </p:txBody>
      </p:sp>
      <p:sp>
        <p:nvSpPr>
          <p:cNvPr id="45065" name="Text Box 7"/>
          <p:cNvSpPr txBox="1">
            <a:spLocks noChangeArrowheads="1"/>
          </p:cNvSpPr>
          <p:nvPr/>
        </p:nvSpPr>
        <p:spPr bwMode="auto">
          <a:xfrm>
            <a:off x="1585729" y="5345141"/>
            <a:ext cx="208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err="1">
                <a:latin typeface="Tahoma" panose="020B0604030504040204" pitchFamily="34" charset="0"/>
                <a:ea typeface="宋体" panose="02010600030101010101" pitchFamily="2" charset="-122"/>
              </a:rPr>
              <a:t>cc:cc:cc:cc:cc</a:t>
            </a:r>
            <a:endParaRPr kumimoji="1" lang="en-US" altLang="zh-CN" sz="2400" dirty="0">
              <a:latin typeface="Tahoma" panose="020B0604030504040204" pitchFamily="34" charset="0"/>
              <a:ea typeface="宋体" panose="02010600030101010101" pitchFamily="2" charset="-122"/>
            </a:endParaRPr>
          </a:p>
        </p:txBody>
      </p:sp>
      <p:sp>
        <p:nvSpPr>
          <p:cNvPr id="45066" name="Text Box 8"/>
          <p:cNvSpPr txBox="1">
            <a:spLocks noChangeArrowheads="1"/>
          </p:cNvSpPr>
          <p:nvPr/>
        </p:nvSpPr>
        <p:spPr bwMode="auto">
          <a:xfrm>
            <a:off x="1524001" y="2643188"/>
            <a:ext cx="2239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aa:aa:aa:aa:aa</a:t>
            </a:r>
            <a:endParaRPr kumimoji="1" lang="en-US" altLang="zh-CN" sz="2400">
              <a:latin typeface="Tahoma" panose="020B0604030504040204" pitchFamily="34" charset="0"/>
              <a:ea typeface="宋体" panose="02010600030101010101" pitchFamily="2" charset="-122"/>
            </a:endParaRPr>
          </a:p>
        </p:txBody>
      </p:sp>
      <p:sp>
        <p:nvSpPr>
          <p:cNvPr id="45067" name="Text Box 9"/>
          <p:cNvSpPr txBox="1">
            <a:spLocks noChangeArrowheads="1"/>
          </p:cNvSpPr>
          <p:nvPr/>
        </p:nvSpPr>
        <p:spPr bwMode="auto">
          <a:xfrm>
            <a:off x="1739900" y="3148014"/>
            <a:ext cx="180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192.168.1.1</a:t>
            </a:r>
            <a:endParaRPr kumimoji="1" lang="en-US" altLang="zh-CN" sz="2400">
              <a:latin typeface="Tahoma" panose="020B0604030504040204" pitchFamily="34" charset="0"/>
              <a:ea typeface="宋体" panose="02010600030101010101" pitchFamily="2" charset="-122"/>
            </a:endParaRPr>
          </a:p>
        </p:txBody>
      </p:sp>
      <p:sp>
        <p:nvSpPr>
          <p:cNvPr id="45068" name="Text Box 10"/>
          <p:cNvSpPr txBox="1">
            <a:spLocks noChangeArrowheads="1"/>
          </p:cNvSpPr>
          <p:nvPr/>
        </p:nvSpPr>
        <p:spPr bwMode="auto">
          <a:xfrm>
            <a:off x="8328025" y="3182938"/>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192.168.1.2</a:t>
            </a:r>
            <a:endParaRPr kumimoji="1" lang="en-US" altLang="zh-CN" sz="2400">
              <a:latin typeface="Tahoma" panose="020B0604030504040204" pitchFamily="34" charset="0"/>
              <a:ea typeface="宋体" panose="02010600030101010101" pitchFamily="2" charset="-122"/>
            </a:endParaRPr>
          </a:p>
        </p:txBody>
      </p:sp>
      <p:grpSp>
        <p:nvGrpSpPr>
          <p:cNvPr id="13" name="组合 12"/>
          <p:cNvGrpSpPr/>
          <p:nvPr/>
        </p:nvGrpSpPr>
        <p:grpSpPr bwMode="auto">
          <a:xfrm>
            <a:off x="4572000" y="3573463"/>
            <a:ext cx="2495550" cy="1828800"/>
            <a:chOff x="3048000" y="2667000"/>
            <a:chExt cx="2496108" cy="1828800"/>
          </a:xfrm>
        </p:grpSpPr>
        <p:sp>
          <p:nvSpPr>
            <p:cNvPr id="45078" name="Line 11"/>
            <p:cNvSpPr>
              <a:spLocks noChangeShapeType="1"/>
            </p:cNvSpPr>
            <p:nvPr/>
          </p:nvSpPr>
          <p:spPr bwMode="auto">
            <a:xfrm flipH="1" flipV="1">
              <a:off x="3048000" y="2667000"/>
              <a:ext cx="2424100" cy="5916"/>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9" name="Line 12"/>
            <p:cNvSpPr>
              <a:spLocks noChangeShapeType="1"/>
            </p:cNvSpPr>
            <p:nvPr/>
          </p:nvSpPr>
          <p:spPr bwMode="auto">
            <a:xfrm flipH="1">
              <a:off x="3200400" y="3212976"/>
              <a:ext cx="2343708" cy="1282824"/>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组合 15"/>
          <p:cNvGrpSpPr/>
          <p:nvPr/>
        </p:nvGrpSpPr>
        <p:grpSpPr bwMode="auto">
          <a:xfrm>
            <a:off x="4475164" y="3074989"/>
            <a:ext cx="3832225" cy="2498725"/>
            <a:chOff x="2951820" y="2168860"/>
            <a:chExt cx="3832071" cy="2498450"/>
          </a:xfrm>
        </p:grpSpPr>
        <p:sp>
          <p:nvSpPr>
            <p:cNvPr id="45076" name="Text Box 13"/>
            <p:cNvSpPr txBox="1">
              <a:spLocks noChangeArrowheads="1"/>
            </p:cNvSpPr>
            <p:nvPr/>
          </p:nvSpPr>
          <p:spPr bwMode="auto">
            <a:xfrm>
              <a:off x="2951820" y="2168860"/>
              <a:ext cx="302433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Who</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s IP is 192.168.1.1</a:t>
              </a:r>
              <a:endParaRPr kumimoji="1" lang="en-US" altLang="zh-CN" sz="2000">
                <a:latin typeface="Tahoma" panose="020B0604030504040204" pitchFamily="34" charset="0"/>
                <a:ea typeface="宋体" panose="02010600030101010101" pitchFamily="2" charset="-122"/>
              </a:endParaRPr>
            </a:p>
            <a:p>
              <a:pPr eaLnBrk="1" hangingPunct="1"/>
              <a:endParaRPr kumimoji="1" lang="en-US" altLang="zh-CN" sz="2000">
                <a:latin typeface="Tahoma" panose="020B0604030504040204" pitchFamily="34" charset="0"/>
                <a:ea typeface="宋体" panose="02010600030101010101" pitchFamily="2" charset="-122"/>
              </a:endParaRPr>
            </a:p>
          </p:txBody>
        </p:sp>
        <p:sp>
          <p:nvSpPr>
            <p:cNvPr id="45077" name="Text Box 14"/>
            <p:cNvSpPr txBox="1">
              <a:spLocks noChangeArrowheads="1"/>
            </p:cNvSpPr>
            <p:nvPr/>
          </p:nvSpPr>
          <p:spPr bwMode="auto">
            <a:xfrm>
              <a:off x="3810000" y="4267200"/>
              <a:ext cx="29738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a:latin typeface="Tahoma" panose="020B0604030504040204" pitchFamily="34" charset="0"/>
                  <a:ea typeface="宋体" panose="02010600030101010101" pitchFamily="2" charset="-122"/>
                </a:rPr>
                <a:t>Who</a:t>
              </a:r>
              <a:r>
                <a:rPr kumimoji="1" lang="en-US" altLang="zh-CN" sz="2000">
                  <a:latin typeface="Times New Roman" panose="02020603050405020304" pitchFamily="18" charset="0"/>
                  <a:ea typeface="宋体" panose="02010600030101010101" pitchFamily="2" charset="-122"/>
                </a:rPr>
                <a:t>’</a:t>
              </a:r>
              <a:r>
                <a:rPr kumimoji="1" lang="en-US" altLang="zh-CN" sz="2000">
                  <a:latin typeface="Tahoma" panose="020B0604030504040204" pitchFamily="34" charset="0"/>
                  <a:ea typeface="宋体" panose="02010600030101010101" pitchFamily="2" charset="-122"/>
                </a:rPr>
                <a:t>s  IP is 192.168.1.1</a:t>
              </a:r>
              <a:endParaRPr kumimoji="1" lang="en-US" altLang="zh-CN" sz="2000">
                <a:latin typeface="Tahoma" panose="020B0604030504040204" pitchFamily="34" charset="0"/>
                <a:ea typeface="宋体" panose="02010600030101010101" pitchFamily="2" charset="-122"/>
              </a:endParaRPr>
            </a:p>
          </p:txBody>
        </p:sp>
      </p:grpSp>
      <p:sp>
        <p:nvSpPr>
          <p:cNvPr id="19" name="Line 15"/>
          <p:cNvSpPr>
            <a:spLocks noChangeShapeType="1"/>
          </p:cNvSpPr>
          <p:nvPr/>
        </p:nvSpPr>
        <p:spPr bwMode="auto">
          <a:xfrm flipV="1">
            <a:off x="4648201" y="3722689"/>
            <a:ext cx="2347913" cy="3175"/>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Text Box 16"/>
          <p:cNvSpPr txBox="1">
            <a:spLocks noChangeArrowheads="1"/>
          </p:cNvSpPr>
          <p:nvPr/>
        </p:nvSpPr>
        <p:spPr bwMode="auto">
          <a:xfrm>
            <a:off x="3352801" y="3854450"/>
            <a:ext cx="4252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dirty="0">
                <a:latin typeface="Tahoma" panose="020B0604030504040204" pitchFamily="34" charset="0"/>
                <a:ea typeface="宋体" panose="02010600030101010101" pitchFamily="2" charset="-122"/>
              </a:rPr>
              <a:t>MAC </a:t>
            </a:r>
            <a:r>
              <a:rPr kumimoji="1" lang="en-US" altLang="zh-CN" sz="2000" dirty="0" err="1">
                <a:latin typeface="Tahoma" panose="020B0604030504040204" pitchFamily="34" charset="0"/>
                <a:ea typeface="宋体" panose="02010600030101010101" pitchFamily="2" charset="-122"/>
              </a:rPr>
              <a:t>aa:aa:aa:aa:aa</a:t>
            </a:r>
            <a:r>
              <a:rPr kumimoji="1" lang="en-US" altLang="zh-CN" sz="2000" dirty="0">
                <a:latin typeface="Tahoma" panose="020B0604030504040204" pitchFamily="34" charset="0"/>
                <a:ea typeface="宋体" panose="02010600030101010101" pitchFamily="2" charset="-122"/>
              </a:rPr>
              <a:t> is 192.168.1.1</a:t>
            </a:r>
            <a:endParaRPr kumimoji="1" lang="en-US" altLang="zh-CN" sz="2000" dirty="0">
              <a:latin typeface="Tahoma" panose="020B0604030504040204" pitchFamily="34" charset="0"/>
              <a:ea typeface="宋体" panose="02010600030101010101" pitchFamily="2" charset="-122"/>
            </a:endParaRPr>
          </a:p>
        </p:txBody>
      </p:sp>
      <p:sp>
        <p:nvSpPr>
          <p:cNvPr id="21" name="Text Box 17"/>
          <p:cNvSpPr txBox="1">
            <a:spLocks noChangeArrowheads="1"/>
          </p:cNvSpPr>
          <p:nvPr/>
        </p:nvSpPr>
        <p:spPr bwMode="auto">
          <a:xfrm>
            <a:off x="7821613" y="3944939"/>
            <a:ext cx="2354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1800" b="1">
                <a:latin typeface="Tahoma" panose="020B0604030504040204" pitchFamily="34" charset="0"/>
                <a:ea typeface="宋体" panose="02010600030101010101" pitchFamily="2" charset="-122"/>
              </a:rPr>
              <a:t>收到，我会缓存起来</a:t>
            </a:r>
            <a:r>
              <a:rPr kumimoji="1" lang="en-US" altLang="zh-CN" sz="1800" b="1">
                <a:latin typeface="Tahoma" panose="020B0604030504040204" pitchFamily="34" charset="0"/>
                <a:ea typeface="宋体" panose="02010600030101010101" pitchFamily="2" charset="-122"/>
              </a:rPr>
              <a:t>!</a:t>
            </a:r>
            <a:endParaRPr kumimoji="1" lang="en-US" altLang="zh-CN" sz="1800" b="1">
              <a:latin typeface="Tahoma" panose="020B0604030504040204" pitchFamily="34" charset="0"/>
              <a:ea typeface="宋体" panose="02010600030101010101" pitchFamily="2" charset="-122"/>
            </a:endParaRPr>
          </a:p>
        </p:txBody>
      </p:sp>
      <p:sp>
        <p:nvSpPr>
          <p:cNvPr id="45074" name="Text Box 18"/>
          <p:cNvSpPr txBox="1">
            <a:spLocks noChangeArrowheads="1"/>
          </p:cNvSpPr>
          <p:nvPr/>
        </p:nvSpPr>
        <p:spPr bwMode="auto">
          <a:xfrm>
            <a:off x="1625600" y="5745219"/>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a:latin typeface="Tahoma" panose="020B0604030504040204" pitchFamily="34" charset="0"/>
                <a:ea typeface="宋体" panose="02010600030101010101" pitchFamily="2" charset="-122"/>
              </a:rPr>
              <a:t>192.168.1.3</a:t>
            </a:r>
            <a:endParaRPr kumimoji="1" lang="en-US" altLang="zh-CN" sz="2400" dirty="0">
              <a:latin typeface="Tahoma" panose="020B0604030504040204" pitchFamily="34" charset="0"/>
              <a:ea typeface="宋体" panose="02010600030101010101" pitchFamily="2" charset="-122"/>
            </a:endParaRPr>
          </a:p>
        </p:txBody>
      </p:sp>
      <p:sp>
        <p:nvSpPr>
          <p:cNvPr id="23" name="矩形标注 22"/>
          <p:cNvSpPr/>
          <p:nvPr/>
        </p:nvSpPr>
        <p:spPr>
          <a:xfrm>
            <a:off x="6786564" y="1619251"/>
            <a:ext cx="3779837" cy="104457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dirty="0">
                <a:solidFill>
                  <a:srgbClr val="FF0000"/>
                </a:solidFill>
              </a:rPr>
              <a:t>Internet</a:t>
            </a:r>
            <a:r>
              <a:rPr lang="zh-CN" altLang="en-US" sz="2000" dirty="0">
                <a:solidFill>
                  <a:srgbClr val="FF0000"/>
                </a:solidFill>
              </a:rPr>
              <a:t>地址       物理地址</a:t>
            </a:r>
            <a:endParaRPr lang="en-US" altLang="zh-CN" sz="2000" dirty="0">
              <a:solidFill>
                <a:srgbClr val="FF0000"/>
              </a:solidFill>
            </a:endParaRPr>
          </a:p>
          <a:p>
            <a:pPr algn="ctr" eaLnBrk="1" hangingPunct="1">
              <a:defRPr/>
            </a:pPr>
            <a:r>
              <a:rPr lang="en-US" altLang="zh-CN" sz="2000" dirty="0">
                <a:solidFill>
                  <a:srgbClr val="FF0000"/>
                </a:solidFill>
              </a:rPr>
              <a:t>192.168.1.1   </a:t>
            </a:r>
            <a:r>
              <a:rPr lang="en-US" altLang="zh-CN" sz="2000" dirty="0" err="1">
                <a:solidFill>
                  <a:srgbClr val="FF0000"/>
                </a:solidFill>
              </a:rPr>
              <a:t>aa:aa:aa:aa:aa</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lide(fromBottom)">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utoUpdateAnimBg="0"/>
      <p:bldP spid="21" grpId="0" autoUpdateAnimBg="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a:t>ARP</a:t>
            </a:r>
            <a:r>
              <a:rPr lang="zh-CN" altLang="en-US"/>
              <a:t>欺骗基础</a:t>
            </a:r>
            <a:r>
              <a:rPr lang="en-US" altLang="zh-CN"/>
              <a:t>-Arp</a:t>
            </a:r>
            <a:r>
              <a:rPr lang="zh-CN" altLang="en-US"/>
              <a:t>协议工作过程</a:t>
            </a:r>
            <a:endParaRPr lang="zh-CN" altLang="en-US"/>
          </a:p>
        </p:txBody>
      </p:sp>
      <p:pic>
        <p:nvPicPr>
          <p:cNvPr id="45061"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5200" y="49450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2963863"/>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44272" y="3686175"/>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 Box 6"/>
          <p:cNvSpPr txBox="1">
            <a:spLocks noChangeArrowheads="1"/>
          </p:cNvSpPr>
          <p:nvPr/>
        </p:nvSpPr>
        <p:spPr bwMode="auto">
          <a:xfrm>
            <a:off x="8075614" y="2679701"/>
            <a:ext cx="2320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bb:bb:bb:bb:bb</a:t>
            </a:r>
            <a:endParaRPr kumimoji="1" lang="en-US" altLang="zh-CN" sz="2400">
              <a:latin typeface="Tahoma" panose="020B0604030504040204" pitchFamily="34" charset="0"/>
              <a:ea typeface="宋体" panose="02010600030101010101" pitchFamily="2" charset="-122"/>
            </a:endParaRPr>
          </a:p>
        </p:txBody>
      </p:sp>
      <p:sp>
        <p:nvSpPr>
          <p:cNvPr id="45065" name="Text Box 7"/>
          <p:cNvSpPr txBox="1">
            <a:spLocks noChangeArrowheads="1"/>
          </p:cNvSpPr>
          <p:nvPr/>
        </p:nvSpPr>
        <p:spPr bwMode="auto">
          <a:xfrm>
            <a:off x="1600994" y="5266532"/>
            <a:ext cx="208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err="1">
                <a:latin typeface="Tahoma" panose="020B0604030504040204" pitchFamily="34" charset="0"/>
                <a:ea typeface="宋体" panose="02010600030101010101" pitchFamily="2" charset="-122"/>
              </a:rPr>
              <a:t>cc:cc:cc:cc:cc</a:t>
            </a:r>
            <a:endParaRPr kumimoji="1" lang="en-US" altLang="zh-CN" sz="2400" dirty="0">
              <a:latin typeface="Tahoma" panose="020B0604030504040204" pitchFamily="34" charset="0"/>
              <a:ea typeface="宋体" panose="02010600030101010101" pitchFamily="2" charset="-122"/>
            </a:endParaRPr>
          </a:p>
        </p:txBody>
      </p:sp>
      <p:sp>
        <p:nvSpPr>
          <p:cNvPr id="45066" name="Text Box 8"/>
          <p:cNvSpPr txBox="1">
            <a:spLocks noChangeArrowheads="1"/>
          </p:cNvSpPr>
          <p:nvPr/>
        </p:nvSpPr>
        <p:spPr bwMode="auto">
          <a:xfrm>
            <a:off x="1524001" y="2643188"/>
            <a:ext cx="2239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aa:aa:aa:aa:aa</a:t>
            </a:r>
            <a:endParaRPr kumimoji="1" lang="en-US" altLang="zh-CN" sz="2400">
              <a:latin typeface="Tahoma" panose="020B0604030504040204" pitchFamily="34" charset="0"/>
              <a:ea typeface="宋体" panose="02010600030101010101" pitchFamily="2" charset="-122"/>
            </a:endParaRPr>
          </a:p>
        </p:txBody>
      </p:sp>
      <p:sp>
        <p:nvSpPr>
          <p:cNvPr id="45067" name="Text Box 9"/>
          <p:cNvSpPr txBox="1">
            <a:spLocks noChangeArrowheads="1"/>
          </p:cNvSpPr>
          <p:nvPr/>
        </p:nvSpPr>
        <p:spPr bwMode="auto">
          <a:xfrm>
            <a:off x="1739900" y="3148014"/>
            <a:ext cx="1809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192.168.1.1</a:t>
            </a:r>
            <a:endParaRPr kumimoji="1" lang="en-US" altLang="zh-CN" sz="2400">
              <a:latin typeface="Tahoma" panose="020B0604030504040204" pitchFamily="34" charset="0"/>
              <a:ea typeface="宋体" panose="02010600030101010101" pitchFamily="2" charset="-122"/>
            </a:endParaRPr>
          </a:p>
        </p:txBody>
      </p:sp>
      <p:sp>
        <p:nvSpPr>
          <p:cNvPr id="45068" name="Text Box 10"/>
          <p:cNvSpPr txBox="1">
            <a:spLocks noChangeArrowheads="1"/>
          </p:cNvSpPr>
          <p:nvPr/>
        </p:nvSpPr>
        <p:spPr bwMode="auto">
          <a:xfrm>
            <a:off x="8328025" y="3182938"/>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192.168.1.2</a:t>
            </a:r>
            <a:endParaRPr kumimoji="1" lang="en-US" altLang="zh-CN" sz="2400">
              <a:latin typeface="Tahoma" panose="020B0604030504040204" pitchFamily="34" charset="0"/>
              <a:ea typeface="宋体" panose="02010600030101010101" pitchFamily="2" charset="-122"/>
            </a:endParaRPr>
          </a:p>
        </p:txBody>
      </p:sp>
      <p:sp>
        <p:nvSpPr>
          <p:cNvPr id="45074" name="Text Box 18"/>
          <p:cNvSpPr txBox="1">
            <a:spLocks noChangeArrowheads="1"/>
          </p:cNvSpPr>
          <p:nvPr/>
        </p:nvSpPr>
        <p:spPr bwMode="auto">
          <a:xfrm>
            <a:off x="1726407" y="5705723"/>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a:latin typeface="Tahoma" panose="020B0604030504040204" pitchFamily="34" charset="0"/>
                <a:ea typeface="宋体" panose="02010600030101010101" pitchFamily="2" charset="-122"/>
              </a:rPr>
              <a:t>192.168.1.3</a:t>
            </a:r>
            <a:endParaRPr kumimoji="1" lang="en-US" altLang="zh-CN" sz="2400" dirty="0">
              <a:latin typeface="Tahoma" panose="020B0604030504040204" pitchFamily="34" charset="0"/>
              <a:ea typeface="宋体" panose="02010600030101010101" pitchFamily="2" charset="-122"/>
            </a:endParaRPr>
          </a:p>
        </p:txBody>
      </p:sp>
      <p:grpSp>
        <p:nvGrpSpPr>
          <p:cNvPr id="24" name="组合 23"/>
          <p:cNvGrpSpPr/>
          <p:nvPr/>
        </p:nvGrpSpPr>
        <p:grpSpPr bwMode="auto">
          <a:xfrm>
            <a:off x="6632898" y="3429497"/>
            <a:ext cx="1876427" cy="720725"/>
            <a:chOff x="2987824" y="5373216"/>
            <a:chExt cx="1944216" cy="1080120"/>
          </a:xfrm>
        </p:grpSpPr>
        <p:sp>
          <p:nvSpPr>
            <p:cNvPr id="25" name="矩形 24"/>
            <p:cNvSpPr/>
            <p:nvPr/>
          </p:nvSpPr>
          <p:spPr>
            <a:xfrm>
              <a:off x="2994055" y="5373216"/>
              <a:ext cx="1937985" cy="3592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err="1">
                  <a:solidFill>
                    <a:schemeClr val="tx1"/>
                  </a:solidFill>
                </a:rPr>
                <a:t>aa:aa:aa:aa:aa</a:t>
              </a:r>
              <a:endParaRPr lang="zh-CN" altLang="en-US" sz="1400" dirty="0">
                <a:solidFill>
                  <a:schemeClr val="tx1"/>
                </a:solidFill>
              </a:endParaRPr>
            </a:p>
          </p:txBody>
        </p:sp>
        <p:sp>
          <p:nvSpPr>
            <p:cNvPr id="26" name="矩形 25"/>
            <p:cNvSpPr/>
            <p:nvPr/>
          </p:nvSpPr>
          <p:spPr>
            <a:xfrm>
              <a:off x="2987824" y="5732462"/>
              <a:ext cx="1937984" cy="361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192.168.1.1</a:t>
              </a:r>
              <a:endParaRPr lang="zh-CN" altLang="en-US" sz="1400" dirty="0">
                <a:solidFill>
                  <a:schemeClr val="tx1"/>
                </a:solidFill>
              </a:endParaRPr>
            </a:p>
          </p:txBody>
        </p:sp>
        <p:sp>
          <p:nvSpPr>
            <p:cNvPr id="27" name="矩形 26"/>
            <p:cNvSpPr/>
            <p:nvPr/>
          </p:nvSpPr>
          <p:spPr>
            <a:xfrm>
              <a:off x="2987824" y="6094088"/>
              <a:ext cx="1937984" cy="359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chemeClr val="tx1"/>
                  </a:solidFill>
                </a:rPr>
                <a:t>Hello</a:t>
              </a:r>
              <a:endParaRPr lang="zh-CN" altLang="en-US" sz="1400" dirty="0">
                <a:solidFill>
                  <a:schemeClr val="tx1"/>
                </a:solidFill>
              </a:endParaRPr>
            </a:p>
          </p:txBody>
        </p:sp>
      </p:grpSp>
      <p:cxnSp>
        <p:nvCxnSpPr>
          <p:cNvPr id="3" name="直接箭头连接符 2"/>
          <p:cNvCxnSpPr/>
          <p:nvPr/>
        </p:nvCxnSpPr>
        <p:spPr bwMode="auto">
          <a:xfrm flipH="1">
            <a:off x="6456040" y="4293096"/>
            <a:ext cx="2232248" cy="0"/>
          </a:xfrm>
          <a:prstGeom prst="straightConnector1">
            <a:avLst/>
          </a:prstGeom>
          <a:solidFill>
            <a:schemeClr val="accent1"/>
          </a:solidFill>
          <a:ln w="9525" cap="flat" cmpd="sng" algn="ctr">
            <a:solidFill>
              <a:schemeClr val="tx1"/>
            </a:solidFill>
            <a:prstDash val="solid"/>
            <a:round/>
            <a:headEnd type="none" w="med" len="med"/>
            <a:tailEnd type="triangle"/>
          </a:ln>
        </p:spPr>
      </p:cxnSp>
      <p:pic>
        <p:nvPicPr>
          <p:cNvPr id="32" name="Picture 19" descr="fcSwit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871" y="3877735"/>
            <a:ext cx="1272235" cy="1067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p:nvCxnSpPr>
        <p:spPr bwMode="auto">
          <a:xfrm flipV="1">
            <a:off x="4533901" y="4703764"/>
            <a:ext cx="1002505" cy="597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箭头连接符 7"/>
          <p:cNvCxnSpPr/>
          <p:nvPr/>
        </p:nvCxnSpPr>
        <p:spPr bwMode="auto">
          <a:xfrm flipH="1" flipV="1">
            <a:off x="4439816" y="3644901"/>
            <a:ext cx="1152128" cy="423863"/>
          </a:xfrm>
          <a:prstGeom prst="straightConnector1">
            <a:avLst/>
          </a:prstGeom>
          <a:solidFill>
            <a:schemeClr val="accent1"/>
          </a:solidFill>
          <a:ln w="9525" cap="flat" cmpd="sng" algn="ctr">
            <a:solidFill>
              <a:schemeClr val="tx1"/>
            </a:solidFill>
            <a:prstDash val="solid"/>
            <a:round/>
            <a:headEnd type="none" w="med" len="med"/>
            <a:tailEnd type="triangle"/>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88889E-6 -1.11111E-6 L -3.88889E-6 0.00023 C -0.00329 -0.00092 -0.00659 -0.00116 -0.00972 -0.00231 C -0.01041 -0.00255 -0.01059 -0.00417 -0.01145 -0.0044 C -0.01406 -0.00555 -0.01684 -0.00555 -0.01944 -0.00648 C -0.04201 -0.01481 -0.01753 -0.00787 -0.03715 -0.01296 C -0.04409 -0.01759 -0.03628 -0.01296 -0.04843 -0.01736 C -0.05173 -0.01852 -0.05486 -0.02014 -0.05816 -0.02153 L -0.06302 -0.02384 L -0.06788 -0.02592 C -0.07534 -0.03588 -0.06562 -0.02454 -0.0776 -0.03241 C -0.07986 -0.03403 -0.08159 -0.03704 -0.08402 -0.03889 C -0.09513 -0.04745 -0.09392 -0.04653 -0.10329 -0.04954 C -0.10555 -0.05092 -0.10763 -0.05231 -0.10972 -0.05393 C -0.11145 -0.05509 -0.11284 -0.05694 -0.11458 -0.0581 C -0.11614 -0.05926 -0.11788 -0.05926 -0.11944 -0.06042 C -0.12118 -0.06157 -0.12257 -0.06366 -0.1243 -0.06458 C -0.12638 -0.06574 -0.12864 -0.06597 -0.13073 -0.0669 C -0.13194 -0.06736 -0.13281 -0.06829 -0.13402 -0.06898 C -0.13559 -0.06991 -0.13732 -0.07037 -0.13888 -0.07106 C -0.13993 -0.07176 -0.14097 -0.07245 -0.14201 -0.07315 C -0.1427 -0.07384 -0.14305 -0.075 -0.14375 -0.07546 C -0.14513 -0.07639 -0.14687 -0.07662 -0.14843 -0.07755 C -0.15711 -0.08217 -0.14409 -0.07708 -0.15816 -0.08194 C -0.15868 -0.08264 -0.15902 -0.08356 -0.15972 -0.08403 C -0.16284 -0.08588 -0.16632 -0.0868 -0.16944 -0.08842 C -0.17118 -0.08912 -0.17274 -0.08935 -0.1743 -0.09051 C -0.18524 -0.09768 -0.17673 -0.09329 -0.19201 -0.09699 C -0.19427 -0.09745 -0.19635 -0.09861 -0.19861 -0.09907 C -0.20225 -0.1 -0.20607 -0.10046 -0.20989 -0.10116 C -0.2276 -0.10486 -0.21232 -0.10162 -0.22586 -0.10555 C -0.23125 -0.10694 -0.24201 -0.10972 -0.24201 -0.10949 C -0.24965 -0.11481 -0.2401 -0.1088 -0.25017 -0.11412 C -0.25121 -0.11481 -0.25295 -0.11481 -0.25329 -0.1162 C -0.25416 -0.11898 -0.25329 -0.12199 -0.25329 -0.12477 L -0.25329 -0.12454 L -0.25329 -0.12268 " pathEditMode="relative" rAng="0" ptsTypes="AAAAAAAAAAAAAAAAAAAAAAAAAAAAAAAAAAAAA">
                                      <p:cBhvr>
                                        <p:cTn id="6" dur="2000" fill="hold"/>
                                        <p:tgtEl>
                                          <p:spTgt spid="24"/>
                                        </p:tgtEl>
                                        <p:attrNameLst>
                                          <p:attrName>ppt_x</p:attrName>
                                          <p:attrName>ppt_y</p:attrName>
                                        </p:attrNameLst>
                                      </p:cBhvr>
                                      <p:rCtr x="-12691" y="-6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a:t>ARP</a:t>
            </a:r>
            <a:r>
              <a:rPr lang="zh-CN" altLang="en-US"/>
              <a:t>欺骗基础</a:t>
            </a:r>
            <a:r>
              <a:rPr lang="en-US" altLang="zh-CN"/>
              <a:t>-</a:t>
            </a:r>
            <a:r>
              <a:rPr lang="zh-CN" altLang="en-US"/>
              <a:t>实现特点</a:t>
            </a:r>
            <a:endParaRPr lang="zh-CN" altLang="en-US"/>
          </a:p>
        </p:txBody>
      </p:sp>
      <p:sp>
        <p:nvSpPr>
          <p:cNvPr id="46083" name="内容占位符 2"/>
          <p:cNvSpPr>
            <a:spLocks noGrp="1"/>
          </p:cNvSpPr>
          <p:nvPr>
            <p:ph idx="1"/>
          </p:nvPr>
        </p:nvSpPr>
        <p:spPr/>
        <p:txBody>
          <a:bodyPr/>
          <a:lstStyle/>
          <a:p>
            <a:pPr>
              <a:buFont typeface="Wingdings" panose="05000000000000000000" charset="0"/>
              <a:buChar char="u"/>
            </a:pPr>
            <a:r>
              <a:rPr lang="en-US" altLang="zh-CN" dirty="0"/>
              <a:t>ARP</a:t>
            </a:r>
            <a:r>
              <a:rPr lang="zh-CN" altLang="en-US" dirty="0"/>
              <a:t>协议实现特点</a:t>
            </a:r>
            <a:endParaRPr lang="en-US" altLang="zh-CN" dirty="0"/>
          </a:p>
          <a:p>
            <a:pPr lvl="1"/>
            <a:r>
              <a:rPr lang="en-US" altLang="zh-CN" dirty="0"/>
              <a:t>ARP</a:t>
            </a:r>
            <a:r>
              <a:rPr lang="zh-CN" altLang="en-US" dirty="0"/>
              <a:t>协议特点：无状态，无需请求可以应答</a:t>
            </a:r>
            <a:endParaRPr lang="en-US" altLang="zh-CN" dirty="0"/>
          </a:p>
          <a:p>
            <a:pPr lvl="1"/>
            <a:r>
              <a:rPr lang="en-US" altLang="zh-CN" dirty="0"/>
              <a:t>ARP</a:t>
            </a:r>
            <a:r>
              <a:rPr lang="zh-CN" altLang="en-US" dirty="0"/>
              <a:t>实现：</a:t>
            </a:r>
            <a:r>
              <a:rPr lang="en-US" altLang="zh-CN" dirty="0"/>
              <a:t>ARP</a:t>
            </a:r>
            <a:r>
              <a:rPr lang="zh-CN" altLang="en-US" dirty="0"/>
              <a:t>缓存</a:t>
            </a:r>
            <a:r>
              <a:rPr lang="en-US" altLang="zh-CN" dirty="0"/>
              <a:t>,</a:t>
            </a:r>
            <a:r>
              <a:rPr lang="zh-CN" altLang="en-US" dirty="0"/>
              <a:t>动态即时刷新</a:t>
            </a:r>
            <a:endParaRPr lang="zh-CN" altLang="en-US" dirty="0"/>
          </a:p>
        </p:txBody>
      </p:sp>
      <p:pic>
        <p:nvPicPr>
          <p:cNvPr id="4608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11624" y="2780928"/>
            <a:ext cx="6408712" cy="330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a:t>ARP</a:t>
            </a:r>
            <a:r>
              <a:rPr lang="zh-CN" altLang="en-US"/>
              <a:t>欺骗的实现</a:t>
            </a:r>
            <a:endParaRPr lang="zh-CN" altLang="en-US"/>
          </a:p>
        </p:txBody>
      </p:sp>
      <p:pic>
        <p:nvPicPr>
          <p:cNvPr id="47109" name="Picture 3"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05200" y="436245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238125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descr="04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5200" y="2457450"/>
            <a:ext cx="10287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 Box 6"/>
          <p:cNvSpPr txBox="1">
            <a:spLocks noChangeArrowheads="1"/>
          </p:cNvSpPr>
          <p:nvPr/>
        </p:nvSpPr>
        <p:spPr bwMode="auto">
          <a:xfrm>
            <a:off x="8004175" y="2060576"/>
            <a:ext cx="2330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bb:bb:bb:bb:bb</a:t>
            </a:r>
            <a:endParaRPr kumimoji="1" lang="en-US" altLang="zh-CN" sz="2400">
              <a:latin typeface="Tahoma" panose="020B0604030504040204" pitchFamily="34" charset="0"/>
              <a:ea typeface="宋体" panose="02010600030101010101" pitchFamily="2" charset="-122"/>
            </a:endParaRPr>
          </a:p>
        </p:txBody>
      </p:sp>
      <p:sp>
        <p:nvSpPr>
          <p:cNvPr id="47113" name="Text Box 7"/>
          <p:cNvSpPr txBox="1">
            <a:spLocks noChangeArrowheads="1"/>
          </p:cNvSpPr>
          <p:nvPr/>
        </p:nvSpPr>
        <p:spPr bwMode="auto">
          <a:xfrm>
            <a:off x="1811339" y="4652963"/>
            <a:ext cx="208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err="1">
                <a:latin typeface="Tahoma" panose="020B0604030504040204" pitchFamily="34" charset="0"/>
                <a:ea typeface="宋体" panose="02010600030101010101" pitchFamily="2" charset="-122"/>
              </a:rPr>
              <a:t>cc:cc:cc:cc:cc</a:t>
            </a:r>
            <a:endParaRPr kumimoji="1" lang="en-US" altLang="zh-CN" sz="2400" dirty="0">
              <a:latin typeface="Tahoma" panose="020B0604030504040204" pitchFamily="34" charset="0"/>
              <a:ea typeface="宋体" panose="02010600030101010101" pitchFamily="2" charset="-122"/>
            </a:endParaRPr>
          </a:p>
        </p:txBody>
      </p:sp>
      <p:sp>
        <p:nvSpPr>
          <p:cNvPr id="47114" name="Text Box 8"/>
          <p:cNvSpPr txBox="1">
            <a:spLocks noChangeArrowheads="1"/>
          </p:cNvSpPr>
          <p:nvPr/>
        </p:nvSpPr>
        <p:spPr bwMode="auto">
          <a:xfrm>
            <a:off x="1524000" y="2060576"/>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err="1">
                <a:latin typeface="Tahoma" panose="020B0604030504040204" pitchFamily="34" charset="0"/>
                <a:ea typeface="宋体" panose="02010600030101010101" pitchFamily="2" charset="-122"/>
              </a:rPr>
              <a:t>aa:aa:aa:aa:aa</a:t>
            </a:r>
            <a:endParaRPr kumimoji="1" lang="en-US" altLang="zh-CN" sz="2400" dirty="0">
              <a:latin typeface="Tahoma" panose="020B0604030504040204" pitchFamily="34" charset="0"/>
              <a:ea typeface="宋体" panose="02010600030101010101" pitchFamily="2" charset="-122"/>
            </a:endParaRPr>
          </a:p>
        </p:txBody>
      </p:sp>
      <p:sp>
        <p:nvSpPr>
          <p:cNvPr id="47115" name="Text Box 9"/>
          <p:cNvSpPr txBox="1">
            <a:spLocks noChangeArrowheads="1"/>
          </p:cNvSpPr>
          <p:nvPr/>
        </p:nvSpPr>
        <p:spPr bwMode="auto">
          <a:xfrm>
            <a:off x="1739900" y="2492376"/>
            <a:ext cx="1809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dirty="0">
                <a:latin typeface="Tahoma" panose="020B0604030504040204" pitchFamily="34" charset="0"/>
                <a:ea typeface="宋体" panose="02010600030101010101" pitchFamily="2" charset="-122"/>
              </a:rPr>
              <a:t>192.168.1.1</a:t>
            </a:r>
            <a:endParaRPr kumimoji="1" lang="en-US" altLang="zh-CN" sz="2400" dirty="0">
              <a:latin typeface="Tahoma" panose="020B0604030504040204" pitchFamily="34" charset="0"/>
              <a:ea typeface="宋体" panose="02010600030101010101" pitchFamily="2" charset="-122"/>
            </a:endParaRPr>
          </a:p>
        </p:txBody>
      </p:sp>
      <p:sp>
        <p:nvSpPr>
          <p:cNvPr id="47116" name="Text Box 10"/>
          <p:cNvSpPr txBox="1">
            <a:spLocks noChangeArrowheads="1"/>
          </p:cNvSpPr>
          <p:nvPr/>
        </p:nvSpPr>
        <p:spPr bwMode="auto">
          <a:xfrm>
            <a:off x="8364538" y="2528888"/>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192.168.1.2</a:t>
            </a:r>
            <a:endParaRPr kumimoji="1" lang="en-US" altLang="zh-CN" sz="2400">
              <a:latin typeface="Tahoma" panose="020B0604030504040204" pitchFamily="34" charset="0"/>
              <a:ea typeface="宋体" panose="02010600030101010101" pitchFamily="2" charset="-122"/>
            </a:endParaRPr>
          </a:p>
        </p:txBody>
      </p:sp>
      <p:sp>
        <p:nvSpPr>
          <p:cNvPr id="13" name="Text Box 11"/>
          <p:cNvSpPr txBox="1">
            <a:spLocks noChangeArrowheads="1"/>
          </p:cNvSpPr>
          <p:nvPr/>
        </p:nvSpPr>
        <p:spPr bwMode="auto">
          <a:xfrm>
            <a:off x="5848793" y="4146422"/>
            <a:ext cx="399756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000" dirty="0">
                <a:latin typeface="Tahoma" panose="020B0604030504040204" pitchFamily="34" charset="0"/>
                <a:ea typeface="宋体" panose="02010600030101010101" pitchFamily="2" charset="-122"/>
              </a:rPr>
              <a:t>MAC </a:t>
            </a:r>
            <a:r>
              <a:rPr kumimoji="1" lang="en-US" altLang="zh-CN" sz="2000" dirty="0" err="1">
                <a:latin typeface="Tahoma" panose="020B0604030504040204" pitchFamily="34" charset="0"/>
                <a:ea typeface="宋体" panose="02010600030101010101" pitchFamily="2" charset="-122"/>
              </a:rPr>
              <a:t>cc:cc:cc:cc:cc</a:t>
            </a:r>
            <a:r>
              <a:rPr kumimoji="1" lang="en-US" altLang="zh-CN" sz="2000" dirty="0">
                <a:latin typeface="Tahoma" panose="020B0604030504040204" pitchFamily="34" charset="0"/>
                <a:ea typeface="宋体" panose="02010600030101010101" pitchFamily="2" charset="-122"/>
              </a:rPr>
              <a:t> is 192.168.1.1</a:t>
            </a:r>
            <a:endParaRPr kumimoji="1" lang="en-US" altLang="zh-CN" sz="2000" dirty="0">
              <a:latin typeface="Tahoma" panose="020B0604030504040204" pitchFamily="34" charset="0"/>
              <a:ea typeface="宋体" panose="02010600030101010101" pitchFamily="2" charset="-122"/>
            </a:endParaRPr>
          </a:p>
          <a:p>
            <a:r>
              <a:rPr kumimoji="1" lang="en-US" altLang="zh-CN" sz="2000" dirty="0">
                <a:latin typeface="Tahoma" panose="020B0604030504040204" pitchFamily="34" charset="0"/>
                <a:ea typeface="宋体" panose="02010600030101010101" pitchFamily="2" charset="-122"/>
              </a:rPr>
              <a:t>MAC </a:t>
            </a:r>
            <a:r>
              <a:rPr kumimoji="1" lang="en-US" altLang="zh-CN" sz="2000" dirty="0" err="1">
                <a:latin typeface="Tahoma" panose="020B0604030504040204" pitchFamily="34" charset="0"/>
                <a:ea typeface="宋体" panose="02010600030101010101" pitchFamily="2" charset="-122"/>
              </a:rPr>
              <a:t>cc:cc:cc:cc:cc</a:t>
            </a:r>
            <a:r>
              <a:rPr kumimoji="1" lang="en-US" altLang="zh-CN" sz="2000" dirty="0">
                <a:latin typeface="Tahoma" panose="020B0604030504040204" pitchFamily="34" charset="0"/>
                <a:ea typeface="宋体" panose="02010600030101010101" pitchFamily="2" charset="-122"/>
              </a:rPr>
              <a:t> is 192.168.1.1</a:t>
            </a:r>
            <a:endParaRPr kumimoji="1" lang="en-US" altLang="zh-CN" sz="2000" dirty="0">
              <a:latin typeface="Tahoma" panose="020B0604030504040204" pitchFamily="34" charset="0"/>
              <a:ea typeface="宋体" panose="02010600030101010101" pitchFamily="2" charset="-122"/>
            </a:endParaRPr>
          </a:p>
          <a:p>
            <a:r>
              <a:rPr kumimoji="1" lang="en-US" altLang="zh-CN" sz="2000" dirty="0">
                <a:latin typeface="Tahoma" panose="020B0604030504040204" pitchFamily="34" charset="0"/>
                <a:ea typeface="宋体" panose="02010600030101010101" pitchFamily="2" charset="-122"/>
              </a:rPr>
              <a:t>MAC </a:t>
            </a:r>
            <a:r>
              <a:rPr kumimoji="1" lang="en-US" altLang="zh-CN" sz="2000" dirty="0" err="1">
                <a:latin typeface="Tahoma" panose="020B0604030504040204" pitchFamily="34" charset="0"/>
                <a:ea typeface="宋体" panose="02010600030101010101" pitchFamily="2" charset="-122"/>
              </a:rPr>
              <a:t>cc:cc:cc:cc:cc</a:t>
            </a:r>
            <a:r>
              <a:rPr kumimoji="1" lang="en-US" altLang="zh-CN" sz="2000" dirty="0">
                <a:latin typeface="Tahoma" panose="020B0604030504040204" pitchFamily="34" charset="0"/>
                <a:ea typeface="宋体" panose="02010600030101010101" pitchFamily="2" charset="-122"/>
              </a:rPr>
              <a:t> is 192.168.1.1</a:t>
            </a:r>
            <a:endParaRPr kumimoji="1" lang="en-US" altLang="zh-CN" sz="2000" dirty="0">
              <a:latin typeface="Tahoma" panose="020B0604030504040204" pitchFamily="34" charset="0"/>
              <a:ea typeface="宋体" panose="02010600030101010101" pitchFamily="2" charset="-122"/>
            </a:endParaRPr>
          </a:p>
          <a:p>
            <a:r>
              <a:rPr kumimoji="1" lang="en-US" altLang="zh-CN" sz="2000" dirty="0">
                <a:latin typeface="Tahoma" panose="020B0604030504040204" pitchFamily="34" charset="0"/>
                <a:ea typeface="宋体" panose="02010600030101010101" pitchFamily="2" charset="-122"/>
              </a:rPr>
              <a:t>MAC </a:t>
            </a:r>
            <a:r>
              <a:rPr kumimoji="1" lang="en-US" altLang="zh-CN" sz="2000" dirty="0" err="1">
                <a:latin typeface="Tahoma" panose="020B0604030504040204" pitchFamily="34" charset="0"/>
                <a:ea typeface="宋体" panose="02010600030101010101" pitchFamily="2" charset="-122"/>
              </a:rPr>
              <a:t>cc:cc:cc:cc:cc</a:t>
            </a:r>
            <a:r>
              <a:rPr kumimoji="1" lang="en-US" altLang="zh-CN" sz="2000" dirty="0">
                <a:latin typeface="Tahoma" panose="020B0604030504040204" pitchFamily="34" charset="0"/>
                <a:ea typeface="宋体" panose="02010600030101010101" pitchFamily="2" charset="-122"/>
              </a:rPr>
              <a:t> is 192.168.1.1</a:t>
            </a:r>
            <a:endParaRPr kumimoji="1" lang="en-US" altLang="zh-CN" sz="2000" dirty="0">
              <a:latin typeface="Tahoma" panose="020B0604030504040204" pitchFamily="34" charset="0"/>
              <a:ea typeface="宋体" panose="02010600030101010101" pitchFamily="2" charset="-122"/>
            </a:endParaRPr>
          </a:p>
          <a:p>
            <a:r>
              <a:rPr kumimoji="1" lang="en-US" altLang="zh-CN" sz="2000" dirty="0">
                <a:latin typeface="Tahoma" panose="020B0604030504040204" pitchFamily="34" charset="0"/>
                <a:ea typeface="宋体" panose="02010600030101010101" pitchFamily="2" charset="-122"/>
              </a:rPr>
              <a:t>MAC </a:t>
            </a:r>
            <a:r>
              <a:rPr kumimoji="1" lang="en-US" altLang="zh-CN" sz="2000" dirty="0" err="1">
                <a:latin typeface="Tahoma" panose="020B0604030504040204" pitchFamily="34" charset="0"/>
                <a:ea typeface="宋体" panose="02010600030101010101" pitchFamily="2" charset="-122"/>
              </a:rPr>
              <a:t>cc:cc:cc:cc:cc</a:t>
            </a:r>
            <a:r>
              <a:rPr kumimoji="1" lang="en-US" altLang="zh-CN" sz="2000" dirty="0">
                <a:latin typeface="Tahoma" panose="020B0604030504040204" pitchFamily="34" charset="0"/>
                <a:ea typeface="宋体" panose="02010600030101010101" pitchFamily="2" charset="-122"/>
              </a:rPr>
              <a:t> is 192.168.1.1</a:t>
            </a:r>
            <a:endParaRPr kumimoji="1" lang="en-US" altLang="zh-CN" sz="2000" dirty="0">
              <a:latin typeface="Tahoma" panose="020B0604030504040204" pitchFamily="34" charset="0"/>
              <a:ea typeface="宋体" panose="02010600030101010101" pitchFamily="2" charset="-122"/>
            </a:endParaRPr>
          </a:p>
          <a:p>
            <a:r>
              <a:rPr kumimoji="1" lang="en-US" altLang="zh-CN" sz="2000" dirty="0">
                <a:latin typeface="Tahoma" panose="020B0604030504040204" pitchFamily="34" charset="0"/>
                <a:ea typeface="宋体" panose="02010600030101010101" pitchFamily="2" charset="-122"/>
              </a:rPr>
              <a:t>MAC </a:t>
            </a:r>
            <a:r>
              <a:rPr kumimoji="1" lang="en-US" altLang="zh-CN" sz="2000" dirty="0" err="1">
                <a:latin typeface="Tahoma" panose="020B0604030504040204" pitchFamily="34" charset="0"/>
                <a:ea typeface="宋体" panose="02010600030101010101" pitchFamily="2" charset="-122"/>
              </a:rPr>
              <a:t>cc:cc:cc:cc:cc</a:t>
            </a:r>
            <a:r>
              <a:rPr kumimoji="1" lang="en-US" altLang="zh-CN" sz="2000" dirty="0">
                <a:latin typeface="Tahoma" panose="020B0604030504040204" pitchFamily="34" charset="0"/>
                <a:ea typeface="宋体" panose="02010600030101010101" pitchFamily="2" charset="-122"/>
              </a:rPr>
              <a:t> is 192.168.1.1</a:t>
            </a:r>
            <a:endParaRPr kumimoji="1" lang="en-US" altLang="zh-CN" sz="2000" dirty="0">
              <a:latin typeface="Tahoma" panose="020B0604030504040204" pitchFamily="34" charset="0"/>
              <a:ea typeface="宋体" panose="02010600030101010101" pitchFamily="2" charset="-122"/>
            </a:endParaRPr>
          </a:p>
          <a:p>
            <a:pPr eaLnBrk="1" hangingPunct="1"/>
            <a:endParaRPr kumimoji="1" lang="en-US" altLang="zh-CN" sz="2000" dirty="0">
              <a:latin typeface="Tahoma" panose="020B0604030504040204" pitchFamily="34" charset="0"/>
              <a:ea typeface="宋体" panose="02010600030101010101" pitchFamily="2" charset="-122"/>
            </a:endParaRPr>
          </a:p>
          <a:p>
            <a:pPr eaLnBrk="1" hangingPunct="1"/>
            <a:endParaRPr kumimoji="1" lang="en-US" altLang="zh-CN" sz="2000" dirty="0">
              <a:latin typeface="Tahoma" panose="020B0604030504040204" pitchFamily="34" charset="0"/>
              <a:ea typeface="宋体" panose="02010600030101010101" pitchFamily="2" charset="-122"/>
            </a:endParaRPr>
          </a:p>
        </p:txBody>
      </p:sp>
      <p:sp>
        <p:nvSpPr>
          <p:cNvPr id="14" name="Text Box 12"/>
          <p:cNvSpPr txBox="1">
            <a:spLocks noChangeArrowheads="1"/>
          </p:cNvSpPr>
          <p:nvPr/>
        </p:nvSpPr>
        <p:spPr bwMode="auto">
          <a:xfrm>
            <a:off x="7620000" y="3573464"/>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zh-CN" altLang="en-US" sz="1800" b="1">
                <a:latin typeface="Tahoma" panose="020B0604030504040204" pitchFamily="34" charset="0"/>
                <a:ea typeface="宋体" panose="02010600030101010101" pitchFamily="2" charset="-122"/>
              </a:rPr>
              <a:t>收到，我会缓存！</a:t>
            </a:r>
            <a:endParaRPr kumimoji="1" lang="en-US" altLang="zh-CN" sz="1800" b="1">
              <a:latin typeface="Tahoma" panose="020B0604030504040204" pitchFamily="34" charset="0"/>
              <a:ea typeface="宋体" panose="02010600030101010101" pitchFamily="2" charset="-122"/>
            </a:endParaRPr>
          </a:p>
        </p:txBody>
      </p:sp>
      <p:sp>
        <p:nvSpPr>
          <p:cNvPr id="15" name="Line 13"/>
          <p:cNvSpPr>
            <a:spLocks noChangeShapeType="1"/>
          </p:cNvSpPr>
          <p:nvPr/>
        </p:nvSpPr>
        <p:spPr bwMode="auto">
          <a:xfrm flipV="1">
            <a:off x="4724400" y="3448050"/>
            <a:ext cx="2590800" cy="14478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120" name="Text Box 15"/>
          <p:cNvSpPr txBox="1">
            <a:spLocks noChangeArrowheads="1"/>
          </p:cNvSpPr>
          <p:nvPr/>
        </p:nvSpPr>
        <p:spPr bwMode="auto">
          <a:xfrm>
            <a:off x="4267200" y="35242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endParaRPr kumimoji="1" lang="zh-CN" altLang="en-US" sz="2400">
              <a:latin typeface="Tahoma" panose="020B0604030504040204" pitchFamily="34" charset="0"/>
              <a:ea typeface="宋体" panose="02010600030101010101" pitchFamily="2" charset="-122"/>
            </a:endParaRPr>
          </a:p>
        </p:txBody>
      </p:sp>
      <p:sp>
        <p:nvSpPr>
          <p:cNvPr id="47121" name="Text Box 16"/>
          <p:cNvSpPr txBox="1">
            <a:spLocks noChangeArrowheads="1"/>
          </p:cNvSpPr>
          <p:nvPr/>
        </p:nvSpPr>
        <p:spPr bwMode="auto">
          <a:xfrm>
            <a:off x="1955800" y="5192713"/>
            <a:ext cx="1809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黑体" panose="02010609060101010101" pitchFamily="49" charset="-122"/>
                <a:ea typeface="黑体" panose="02010609060101010101" pitchFamily="49" charset="-122"/>
              </a:defRPr>
            </a:lvl1pPr>
            <a:lvl2pPr>
              <a:defRPr sz="2600">
                <a:solidFill>
                  <a:schemeClr val="tx1"/>
                </a:solidFill>
                <a:latin typeface="黑体" panose="02010609060101010101" pitchFamily="49" charset="-122"/>
                <a:ea typeface="黑体" panose="02010609060101010101" pitchFamily="49" charset="-122"/>
              </a:defRPr>
            </a:lvl2pPr>
            <a:lvl3pPr>
              <a:defRPr sz="2400">
                <a:solidFill>
                  <a:schemeClr val="tx1"/>
                </a:solidFill>
                <a:latin typeface="黑体" panose="02010609060101010101" pitchFamily="49" charset="-122"/>
                <a:ea typeface="黑体" panose="02010609060101010101" pitchFamily="49" charset="-122"/>
              </a:defRPr>
            </a:lvl3pPr>
            <a:lvl4pPr>
              <a:defRPr sz="2000">
                <a:solidFill>
                  <a:schemeClr val="tx1"/>
                </a:solidFill>
                <a:latin typeface="Arial" panose="020B0604020202020204" pitchFamily="34" charset="0"/>
                <a:ea typeface="黑体" panose="02010609060101010101" pitchFamily="49" charset="-122"/>
              </a:defRPr>
            </a:lvl4pPr>
            <a:lvl5pPr>
              <a:defRPr sz="2000">
                <a:solidFill>
                  <a:schemeClr val="tx1"/>
                </a:solidFill>
                <a:latin typeface="Arial" panose="020B0604020202020204" pitchFamily="34" charset="0"/>
                <a:ea typeface="黑体" panose="02010609060101010101" pitchFamily="49" charset="-122"/>
              </a:defRPr>
            </a:lvl5pPr>
            <a:lvl6pPr eaLnBrk="0" hangingPunct="0">
              <a:defRPr sz="2000">
                <a:solidFill>
                  <a:schemeClr val="tx1"/>
                </a:solidFill>
                <a:latin typeface="Arial" panose="020B0604020202020204" pitchFamily="34" charset="0"/>
                <a:ea typeface="黑体" panose="02010609060101010101" pitchFamily="49" charset="-122"/>
              </a:defRPr>
            </a:lvl6pPr>
            <a:lvl7pPr eaLnBrk="0" hangingPunct="0">
              <a:defRPr sz="2000">
                <a:solidFill>
                  <a:schemeClr val="tx1"/>
                </a:solidFill>
                <a:latin typeface="Arial" panose="020B0604020202020204" pitchFamily="34" charset="0"/>
                <a:ea typeface="黑体" panose="02010609060101010101" pitchFamily="49" charset="-122"/>
              </a:defRPr>
            </a:lvl7pPr>
            <a:lvl8pPr eaLnBrk="0" hangingPunct="0">
              <a:defRPr sz="2000">
                <a:solidFill>
                  <a:schemeClr val="tx1"/>
                </a:solidFill>
                <a:latin typeface="Arial" panose="020B0604020202020204" pitchFamily="34" charset="0"/>
                <a:ea typeface="黑体" panose="02010609060101010101" pitchFamily="49" charset="-122"/>
              </a:defRPr>
            </a:lvl8pPr>
            <a:lvl9pPr eaLnBrk="0" hangingPunct="0">
              <a:defRPr sz="2000">
                <a:solidFill>
                  <a:schemeClr val="tx1"/>
                </a:solidFill>
                <a:latin typeface="Arial" panose="020B0604020202020204" pitchFamily="34" charset="0"/>
                <a:ea typeface="黑体" panose="02010609060101010101" pitchFamily="49" charset="-122"/>
              </a:defRPr>
            </a:lvl9pPr>
          </a:lstStyle>
          <a:p>
            <a:pPr eaLnBrk="1" hangingPunct="1"/>
            <a:r>
              <a:rPr kumimoji="1" lang="en-US" altLang="zh-CN" sz="2400">
                <a:latin typeface="Tahoma" panose="020B0604030504040204" pitchFamily="34" charset="0"/>
                <a:ea typeface="宋体" panose="02010600030101010101" pitchFamily="2" charset="-122"/>
              </a:rPr>
              <a:t>192.168.1.3</a:t>
            </a:r>
            <a:endParaRPr kumimoji="1" lang="en-US" altLang="zh-CN" sz="2400">
              <a:latin typeface="Tahoma" panose="020B0604030504040204" pitchFamily="34" charset="0"/>
              <a:ea typeface="宋体" panose="02010600030101010101" pitchFamily="2" charset="-122"/>
            </a:endParaRPr>
          </a:p>
        </p:txBody>
      </p:sp>
      <p:sp>
        <p:nvSpPr>
          <p:cNvPr id="18" name="矩形标注 17"/>
          <p:cNvSpPr/>
          <p:nvPr/>
        </p:nvSpPr>
        <p:spPr>
          <a:xfrm>
            <a:off x="6635751" y="1052514"/>
            <a:ext cx="3781425" cy="1044575"/>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zh-CN" sz="2000" dirty="0">
                <a:solidFill>
                  <a:srgbClr val="FF0000"/>
                </a:solidFill>
              </a:rPr>
              <a:t>Internet</a:t>
            </a:r>
            <a:r>
              <a:rPr lang="zh-CN" altLang="en-US" sz="2000" dirty="0">
                <a:solidFill>
                  <a:srgbClr val="FF0000"/>
                </a:solidFill>
              </a:rPr>
              <a:t>地址       物理地址</a:t>
            </a:r>
            <a:endParaRPr lang="en-US" altLang="zh-CN" sz="2000" dirty="0">
              <a:solidFill>
                <a:srgbClr val="FF0000"/>
              </a:solidFill>
            </a:endParaRPr>
          </a:p>
          <a:p>
            <a:pPr algn="ctr" eaLnBrk="1" hangingPunct="1">
              <a:defRPr/>
            </a:pPr>
            <a:r>
              <a:rPr lang="en-US" altLang="zh-CN" sz="2000" dirty="0">
                <a:solidFill>
                  <a:srgbClr val="FF0000"/>
                </a:solidFill>
              </a:rPr>
              <a:t>192.168.1.1   </a:t>
            </a:r>
            <a:r>
              <a:rPr lang="en-US" altLang="zh-CN" sz="2000" dirty="0" err="1">
                <a:solidFill>
                  <a:srgbClr val="FF0000"/>
                </a:solidFill>
              </a:rPr>
              <a:t>cc:cc:cc:cc:cc</a:t>
            </a:r>
            <a:endParaRPr lang="zh-CN" altLang="en-US" sz="2000" dirty="0">
              <a:solidFill>
                <a:srgbClr val="FF0000"/>
              </a:solidFill>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commondata" val="eyJoZGlkIjoiMDdmYzQzYzkzMTM4MTk1MWM3ZTM0ZGVkNTBhNDE1YjMifQ=="/>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2634</Words>
  <Application>WPS 演示</Application>
  <PresentationFormat>宽屏</PresentationFormat>
  <Paragraphs>367</Paragraphs>
  <Slides>24</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黑体</vt:lpstr>
      <vt:lpstr>Wingdings</vt:lpstr>
      <vt:lpstr>Tahoma</vt:lpstr>
      <vt:lpstr>Times New Roman</vt:lpstr>
      <vt:lpstr>微软雅黑</vt:lpstr>
      <vt:lpstr>Arial Unicode MS</vt:lpstr>
      <vt:lpstr>等线 Light</vt:lpstr>
      <vt:lpstr>Calibri Light</vt:lpstr>
      <vt:lpstr>等线</vt:lpstr>
      <vt:lpstr>Calibri</vt:lpstr>
      <vt:lpstr>默认设计模板</vt:lpstr>
      <vt:lpstr>电子欺骗攻击与防御</vt:lpstr>
      <vt:lpstr>目录</vt:lpstr>
      <vt:lpstr>电子欺骗攻击基本概念</vt:lpstr>
      <vt:lpstr>典型电子欺骗攻击</vt:lpstr>
      <vt:lpstr>链路层电子欺骗-ARP欺骗</vt:lpstr>
      <vt:lpstr>ARP欺骗基础-Arp协议工作过程</vt:lpstr>
      <vt:lpstr>ARP欺骗基础-Arp协议工作过程</vt:lpstr>
      <vt:lpstr>ARP欺骗基础-实现特点</vt:lpstr>
      <vt:lpstr>ARP欺骗的实现</vt:lpstr>
      <vt:lpstr>ARP欺骗基础-Arp协议工作过程</vt:lpstr>
      <vt:lpstr>ARP欺骗的危害-中间人攻击</vt:lpstr>
      <vt:lpstr>ARP欺骗的危害-终端断网</vt:lpstr>
      <vt:lpstr>ARP欺骗的防御</vt:lpstr>
      <vt:lpstr>应用层电子欺骗-DNS欺骗</vt:lpstr>
      <vt:lpstr>DNS体系</vt:lpstr>
      <vt:lpstr>DNS欺骗基础-DNS协议工作过程</vt:lpstr>
      <vt:lpstr>DNS工作过程中特点</vt:lpstr>
      <vt:lpstr>DNS欺骗实现</vt:lpstr>
      <vt:lpstr>DNS欺骗危害</vt:lpstr>
      <vt:lpstr>DNS欺骗的防范</vt:lpstr>
      <vt:lpstr>DHCP简介</vt:lpstr>
      <vt:lpstr>DHCP欺骗攻击原理及危害</vt:lpstr>
      <vt:lpstr>DHCP欺骗攻击的防范</vt:lpstr>
      <vt:lpstr>谢谢，请提问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PPT课程标题</dc:title>
  <dc:creator>Administrator</dc:creator>
  <cp:lastModifiedBy>WPS_1692061078</cp:lastModifiedBy>
  <cp:revision>251</cp:revision>
  <dcterms:created xsi:type="dcterms:W3CDTF">2012-06-06T01:30:00Z</dcterms:created>
  <dcterms:modified xsi:type="dcterms:W3CDTF">2023-11-10T02:25:51Z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C251A30825884B25B028308FB9548500</vt:lpwstr>
  </property>
</Properties>
</file>