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1186" r:id="rId5"/>
    <p:sldId id="1401" r:id="rId6"/>
    <p:sldId id="1402" r:id="rId7"/>
    <p:sldId id="1403" r:id="rId8"/>
    <p:sldId id="1404" r:id="rId9"/>
    <p:sldId id="1187" r:id="rId10"/>
    <p:sldId id="1405" r:id="rId11"/>
    <p:sldId id="1414" r:id="rId12"/>
    <p:sldId id="1415" r:id="rId13"/>
    <p:sldId id="1406" r:id="rId14"/>
    <p:sldId id="1407" r:id="rId15"/>
    <p:sldId id="259" r:id="rId16"/>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 ding" initials="xd" lastIdx="12" clrIdx="0"/>
  <p:cmAuthor id="1" name="a"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3F88"/>
    <a:srgbClr val="333333"/>
    <a:srgbClr val="0B4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p:restoredTop sz="94084"/>
  </p:normalViewPr>
  <p:slideViewPr>
    <p:cSldViewPr showGuides="1">
      <p:cViewPr varScale="1">
        <p:scale>
          <a:sx n="85" d="100"/>
          <a:sy n="85" d="100"/>
        </p:scale>
        <p:origin x="360" y="72"/>
      </p:cViewPr>
      <p:guideLst>
        <p:guide orient="horz" pos="2367"/>
        <p:guide pos="3840"/>
      </p:guideLst>
    </p:cSldViewPr>
  </p:slideViewPr>
  <p:outlineViewPr>
    <p:cViewPr>
      <p:scale>
        <a:sx n="33" d="100"/>
        <a:sy n="33" d="100"/>
      </p:scale>
      <p:origin x="0" y="-2094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FFB25B91-0E21-43A0-99BF-C68B11572A2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8D12C492-2B8C-43C6-A74C-4A410CC2D6D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C53E681-7DAD-43E1-B03D-9E59A72F1C7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xfrm>
            <a:off x="685800" y="1143000"/>
            <a:ext cx="5486400" cy="3086100"/>
          </a:xfrm>
          <a:ln>
            <a:solidFill>
              <a:srgbClr val="000000"/>
            </a:solidFill>
          </a:ln>
        </p:spPr>
      </p:sp>
      <p:sp>
        <p:nvSpPr>
          <p:cNvPr id="18434" name="文本占位符 2"/>
          <p:cNvSpPr>
            <a:spLocks noGrp="1"/>
          </p:cNvSpPr>
          <p:nvPr>
            <p:ph type="body"/>
          </p:nvPr>
        </p:nvSpPr>
        <p:spPr>
          <a:noFill/>
          <a:ln>
            <a:noFill/>
          </a:ln>
        </p:spPr>
        <p:txBody>
          <a:bodyPr lIns="91440" tIns="45720" rIns="91440" bIns="45720" anchor="t"/>
          <a:lstStyle/>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幻灯片图像占位符 1"/>
          <p:cNvSpPr>
            <a:spLocks noGrp="1" noRot="1" noChangeAspect="1"/>
          </p:cNvSpPr>
          <p:nvPr>
            <p:ph type="sldImg"/>
          </p:nvPr>
        </p:nvSpPr>
        <p:spPr>
          <a:xfrm>
            <a:off x="685800" y="1143000"/>
            <a:ext cx="5486400" cy="3086100"/>
          </a:xfrm>
          <a:ln>
            <a:solidFill>
              <a:srgbClr val="000000"/>
            </a:solidFill>
          </a:ln>
        </p:spPr>
      </p:sp>
      <p:sp>
        <p:nvSpPr>
          <p:cNvPr id="302082" name="文本占位符 2"/>
          <p:cNvSpPr>
            <a:spLocks noGrp="1"/>
          </p:cNvSpPr>
          <p:nvPr>
            <p:ph type="body"/>
          </p:nvPr>
        </p:nvSpPr>
        <p:spPr>
          <a:noFill/>
          <a:ln>
            <a:noFill/>
          </a:ln>
        </p:spPr>
        <p:txBody>
          <a:bodyPr lIns="91440" tIns="45720" rIns="91440" bIns="45720" anchor="t"/>
          <a:lstStyle/>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623392" y="335282"/>
            <a:ext cx="214808"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838201" y="1340768"/>
            <a:ext cx="5150396" cy="4836195"/>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623392" y="335282"/>
            <a:ext cx="214808"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ntent Placeholder 2"/>
          <p:cNvSpPr>
            <a:spLocks noGrp="1"/>
          </p:cNvSpPr>
          <p:nvPr>
            <p:ph idx="10"/>
          </p:nvPr>
        </p:nvSpPr>
        <p:spPr>
          <a:xfrm>
            <a:off x="6203404" y="1340768"/>
            <a:ext cx="5150396" cy="48361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5282"/>
            <a:ext cx="10515600" cy="83162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6" name="Slide Number Placeholder 5"/>
          <p:cNvSpPr>
            <a:spLocks noGrp="1"/>
          </p:cNvSpPr>
          <p:nvPr>
            <p:ph type="sldNum" sz="quarter" idx="4"/>
          </p:nvPr>
        </p:nvSpPr>
        <p:spPr>
          <a:xfrm>
            <a:off x="4724400" y="6381328"/>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p:cNvSpPr>
          <p:nvPr>
            <p:ph type="ctrTitle"/>
          </p:nvPr>
        </p:nvSpPr>
        <p:spPr>
          <a:xfrm>
            <a:off x="2209800" y="3446890"/>
            <a:ext cx="7772400" cy="795337"/>
          </a:xfrm>
        </p:spPr>
        <p:txBody>
          <a:bodyPr vert="horz" wrap="square" lIns="91440" tIns="45720" rIns="91440" bIns="45720" anchor="ctr"/>
          <a:lstStyle/>
          <a:p>
            <a:pPr eaLnBrk="1" hangingPunct="1">
              <a:buClrTx/>
              <a:buSzTx/>
              <a:buFontTx/>
            </a:pPr>
            <a:r>
              <a:rPr lang="en-US" altLang="zh-CN" sz="4800" dirty="0">
                <a:solidFill>
                  <a:schemeClr val="accent1">
                    <a:lumMod val="75000"/>
                  </a:schemeClr>
                </a:solidFill>
                <a:latin typeface="黑体" panose="02010609060101010101" pitchFamily="49" charset="-122"/>
                <a:ea typeface="黑体" panose="02010609060101010101" pitchFamily="49" charset="-122"/>
              </a:rPr>
              <a:t>DNS</a:t>
            </a:r>
            <a:r>
              <a:rPr lang="zh-CN" altLang="en-US" sz="4800" dirty="0">
                <a:solidFill>
                  <a:schemeClr val="accent1">
                    <a:lumMod val="75000"/>
                  </a:schemeClr>
                </a:solidFill>
                <a:latin typeface="黑体" panose="02010609060101010101" pitchFamily="49" charset="-122"/>
                <a:ea typeface="黑体" panose="02010609060101010101" pitchFamily="49" charset="-122"/>
              </a:rPr>
              <a:t>欺骗</a:t>
            </a:r>
            <a:endParaRPr lang="zh-CN" altLang="en-US" sz="4800" dirty="0">
              <a:solidFill>
                <a:schemeClr val="accent1">
                  <a:lumMod val="75000"/>
                </a:schemeClr>
              </a:solidFill>
              <a:latin typeface="黑体" panose="02010609060101010101" pitchFamily="49" charset="-122"/>
              <a:ea typeface="黑体" panose="02010609060101010101" pitchFamily="49"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内容占位符 2"/>
          <p:cNvPicPr>
            <a:picLocks noGrp="1" noChangeAspect="1"/>
          </p:cNvPicPr>
          <p:nvPr>
            <p:ph idx="1"/>
          </p:nvPr>
        </p:nvPicPr>
        <p:blipFill>
          <a:blip r:embed="rId1"/>
          <a:stretch>
            <a:fillRect/>
          </a:stretch>
        </p:blipFill>
        <p:spPr>
          <a:xfrm>
            <a:off x="839470" y="1557020"/>
            <a:ext cx="2771775" cy="1733550"/>
          </a:xfrm>
          <a:prstGeom prst="rect">
            <a:avLst/>
          </a:prstGeom>
        </p:spPr>
      </p:pic>
      <p:pic>
        <p:nvPicPr>
          <p:cNvPr id="5" name="图片 4"/>
          <p:cNvPicPr>
            <a:picLocks noChangeAspect="1"/>
          </p:cNvPicPr>
          <p:nvPr/>
        </p:nvPicPr>
        <p:blipFill>
          <a:blip r:embed="rId2"/>
          <a:stretch>
            <a:fillRect/>
          </a:stretch>
        </p:blipFill>
        <p:spPr>
          <a:xfrm>
            <a:off x="3863975" y="1528445"/>
            <a:ext cx="2962275" cy="1762125"/>
          </a:xfrm>
          <a:prstGeom prst="rect">
            <a:avLst/>
          </a:prstGeom>
        </p:spPr>
      </p:pic>
      <p:pic>
        <p:nvPicPr>
          <p:cNvPr id="6" name="图片 5"/>
          <p:cNvPicPr>
            <a:picLocks noChangeAspect="1"/>
          </p:cNvPicPr>
          <p:nvPr/>
        </p:nvPicPr>
        <p:blipFill>
          <a:blip r:embed="rId3"/>
          <a:stretch>
            <a:fillRect/>
          </a:stretch>
        </p:blipFill>
        <p:spPr>
          <a:xfrm>
            <a:off x="767715" y="3429000"/>
            <a:ext cx="6315075" cy="3324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a:xfrm>
            <a:off x="838200" y="1340485"/>
            <a:ext cx="10752455" cy="5410200"/>
          </a:xfrm>
        </p:spPr>
        <p:txBody>
          <a:bodyPr/>
          <a:lstStyle/>
          <a:p>
            <a:r>
              <a:rPr lang="en-US" altLang="zh-CN" sz="2400">
                <a:latin typeface="宋体" panose="02010600030101010101" pitchFamily="2" charset="-122"/>
                <a:ea typeface="宋体" panose="02010600030101010101" pitchFamily="2" charset="-122"/>
                <a:cs typeface="宋体" panose="02010600030101010101" pitchFamily="2" charset="-122"/>
              </a:rPr>
              <a:t>driftnet是一款用于抓取指定接口数据流上面图片的软件，并且把嗅探到的图片显示在Linux下的一个窗口当中。</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driftnet命令的使用语法：driftnet   [options]  [filter code]</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主要参数：</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-b             捕获到新的图片时发出嘟嘟声</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-i  interface     选择监听接口</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-f  file         读取一个指定pcap数据包中的图片</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-p             不让所监听的接口使用混杂模式</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-a             后台模式：将捕获的图片保存到目录中（不会显示在屏幕上）</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-m number     指定保存图片数的数目</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-d directory     指定保存图片的路径</a:t>
            </a:r>
            <a:endParaRPr lang="en-US" altLang="zh-CN" sz="2100">
              <a:latin typeface="宋体" panose="02010600030101010101" pitchFamily="2" charset="-122"/>
              <a:ea typeface="宋体" panose="02010600030101010101" pitchFamily="2" charset="-122"/>
              <a:cs typeface="宋体" panose="02010600030101010101" pitchFamily="2" charset="-122"/>
            </a:endParaRPr>
          </a:p>
          <a:p>
            <a:pPr lvl="1"/>
            <a:r>
              <a:rPr lang="en-US" altLang="zh-CN" sz="2100">
                <a:latin typeface="宋体" panose="02010600030101010101" pitchFamily="2" charset="-122"/>
                <a:ea typeface="宋体" panose="02010600030101010101" pitchFamily="2" charset="-122"/>
                <a:cs typeface="宋体" panose="02010600030101010101" pitchFamily="2" charset="-122"/>
              </a:rPr>
              <a:t>-x prefix        定保存图片的前缀名</a:t>
            </a:r>
            <a:endParaRPr lang="en-US" altLang="zh-CN" sz="2100">
              <a:latin typeface="宋体" panose="02010600030101010101" pitchFamily="2" charset="-122"/>
              <a:ea typeface="宋体" panose="02010600030101010101" pitchFamily="2" charset="-122"/>
              <a:cs typeface="宋体" panose="02010600030101010101" pitchFamily="2" charset="-122"/>
            </a:endParaRPr>
          </a:p>
          <a:p>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p:txBody>
          <a:bodyPr>
            <a:normAutofit fontScale="92500" lnSpcReduction="10000"/>
          </a:bodyPr>
          <a:lstStyle/>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防御</a:t>
            </a: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欺骗最常见防御手段：</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使用最新版本的</a:t>
            </a: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服务器软件，及时安装补丁</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关闭</a:t>
            </a: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服务器的递归功能</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限制区域传输范围</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限制动态更新</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采用分层的</a:t>
            </a: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体系结构</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采用</a:t>
            </a:r>
            <a:r>
              <a:rPr lang="en-US" altLang="zh-CN" dirty="0">
                <a:latin typeface="宋体" panose="02010600030101010101" pitchFamily="2" charset="-122"/>
                <a:ea typeface="宋体" panose="02010600030101010101" pitchFamily="2" charset="-122"/>
                <a:cs typeface="宋体" panose="02010600030101010101" pitchFamily="2" charset="-122"/>
              </a:rPr>
              <a:t>https</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欺骗利用：</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可以用来钓鱼，组合浏览器漏洞，组合</a:t>
            </a:r>
            <a:r>
              <a:rPr lang="en-US" altLang="zh-CN" dirty="0" err="1">
                <a:latin typeface="宋体" panose="02010600030101010101" pitchFamily="2" charset="-122"/>
                <a:ea typeface="宋体" panose="02010600030101010101" pitchFamily="2" charset="-122"/>
                <a:cs typeface="宋体" panose="02010600030101010101" pitchFamily="2" charset="-122"/>
              </a:rPr>
              <a:t>csrf</a:t>
            </a:r>
            <a:r>
              <a:rPr lang="zh-CN" altLang="en-US" dirty="0">
                <a:latin typeface="宋体" panose="02010600030101010101" pitchFamily="2" charset="-122"/>
                <a:ea typeface="宋体" panose="02010600030101010101" pitchFamily="2" charset="-122"/>
                <a:cs typeface="宋体" panose="02010600030101010101" pitchFamily="2" charset="-122"/>
              </a:rPr>
              <a:t>，组合</a:t>
            </a:r>
            <a:r>
              <a:rPr lang="en-US" altLang="zh-CN" dirty="0" err="1">
                <a:latin typeface="宋体" panose="02010600030101010101" pitchFamily="2" charset="-122"/>
                <a:ea typeface="宋体" panose="02010600030101010101" pitchFamily="2" charset="-122"/>
                <a:cs typeface="宋体" panose="02010600030101010101" pitchFamily="2" charset="-122"/>
              </a:rPr>
              <a:t>xss</a:t>
            </a:r>
            <a:r>
              <a:rPr lang="zh-CN" altLang="en-US" dirty="0">
                <a:latin typeface="宋体" panose="02010600030101010101" pitchFamily="2" charset="-122"/>
                <a:ea typeface="宋体" panose="02010600030101010101" pitchFamily="2" charset="-122"/>
                <a:cs typeface="宋体" panose="02010600030101010101" pitchFamily="2" charset="-122"/>
              </a:rPr>
              <a:t>，配合</a:t>
            </a:r>
            <a:r>
              <a:rPr lang="en-US" altLang="zh-CN" dirty="0" err="1">
                <a:latin typeface="宋体" panose="02010600030101010101" pitchFamily="2" charset="-122"/>
                <a:ea typeface="宋体" panose="02010600030101010101" pitchFamily="2" charset="-122"/>
                <a:cs typeface="宋体" panose="02010600030101010101" pitchFamily="2" charset="-122"/>
              </a:rPr>
              <a:t>msf</a:t>
            </a:r>
            <a:r>
              <a:rPr lang="zh-CN" altLang="en-US" dirty="0">
                <a:latin typeface="宋体" panose="02010600030101010101" pitchFamily="2" charset="-122"/>
                <a:ea typeface="宋体" panose="02010600030101010101" pitchFamily="2" charset="-122"/>
                <a:cs typeface="宋体" panose="02010600030101010101" pitchFamily="2" charset="-122"/>
              </a:rPr>
              <a:t>等一系列漏洞。</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01058" name="Rectangle 2"/>
          <p:cNvSpPr>
            <a:spLocks noGrp="1"/>
          </p:cNvSpPr>
          <p:nvPr>
            <p:ph type="ctrTitle"/>
          </p:nvPr>
        </p:nvSpPr>
        <p:spPr>
          <a:xfrm>
            <a:off x="3837781" y="3717032"/>
            <a:ext cx="4516438" cy="795337"/>
          </a:xfrm>
        </p:spPr>
        <p:txBody>
          <a:bodyPr vert="horz" wrap="square" lIns="91440" tIns="45720" rIns="91440" bIns="45720" anchor="ctr"/>
          <a:lstStyle/>
          <a:p>
            <a:pPr eaLnBrk="1" hangingPunct="1">
              <a:buClrTx/>
              <a:buSzTx/>
              <a:buFontTx/>
            </a:pPr>
            <a:r>
              <a:rPr lang="en-US" altLang="zh-CN" sz="4400" b="1" dirty="0">
                <a:solidFill>
                  <a:schemeClr val="accent1">
                    <a:lumMod val="75000"/>
                  </a:schemeClr>
                </a:solidFill>
                <a:latin typeface="宋体" panose="02010600030101010101" pitchFamily="2" charset="-122"/>
                <a:ea typeface="宋体" panose="02010600030101010101" pitchFamily="2" charset="-122"/>
              </a:rPr>
              <a:t>Thanks</a:t>
            </a:r>
            <a:endParaRPr lang="en-US" altLang="zh-CN" sz="4400" b="1" dirty="0">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sym typeface="+mn-ea"/>
              </a:rPr>
              <a:t>arp</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p:txBody>
          <a:bodyPr/>
          <a:lstStyle/>
          <a:p>
            <a:r>
              <a:rPr lang="zh-CN" altLang="en-US" sz="2800" dirty="0">
                <a:latin typeface="宋体" panose="02010600030101010101" pitchFamily="2" charset="-122"/>
                <a:ea typeface="宋体" panose="02010600030101010101" pitchFamily="2" charset="-122"/>
                <a:cs typeface="宋体" panose="02010600030101010101" pitchFamily="2" charset="-122"/>
              </a:rPr>
              <a:t>什么是</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欺骗</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（地址解析协议）是根据</a:t>
            </a:r>
            <a:r>
              <a:rPr lang="en-US" altLang="zh-CN" sz="2800" dirty="0">
                <a:latin typeface="宋体" panose="02010600030101010101" pitchFamily="2" charset="-122"/>
                <a:ea typeface="宋体" panose="02010600030101010101" pitchFamily="2" charset="-122"/>
                <a:cs typeface="宋体" panose="02010600030101010101" pitchFamily="2" charset="-122"/>
              </a:rPr>
              <a:t>IP</a:t>
            </a:r>
            <a:r>
              <a:rPr lang="zh-CN" altLang="en-US" sz="2800" dirty="0">
                <a:latin typeface="宋体" panose="02010600030101010101" pitchFamily="2" charset="-122"/>
                <a:ea typeface="宋体" panose="02010600030101010101" pitchFamily="2" charset="-122"/>
                <a:cs typeface="宋体" panose="02010600030101010101" pitchFamily="2" charset="-122"/>
              </a:rPr>
              <a:t>地址获取物理地址的一个</a:t>
            </a:r>
            <a:r>
              <a:rPr lang="en-US" altLang="zh-CN" sz="2800" dirty="0">
                <a:latin typeface="宋体" panose="02010600030101010101" pitchFamily="2" charset="-122"/>
                <a:ea typeface="宋体" panose="02010600030101010101" pitchFamily="2" charset="-122"/>
                <a:cs typeface="宋体" panose="02010600030101010101" pitchFamily="2" charset="-122"/>
              </a:rPr>
              <a:t>TCP/IP</a:t>
            </a:r>
            <a:r>
              <a:rPr lang="zh-CN" altLang="en-US" sz="2800" dirty="0">
                <a:latin typeface="宋体" panose="02010600030101010101" pitchFamily="2" charset="-122"/>
                <a:ea typeface="宋体" panose="02010600030101010101" pitchFamily="2" charset="-122"/>
                <a:cs typeface="宋体" panose="02010600030101010101" pitchFamily="2" charset="-122"/>
              </a:rPr>
              <a:t>协议。主机发送信息时将包含目标</a:t>
            </a:r>
            <a:r>
              <a:rPr lang="en-US" altLang="zh-CN" sz="2800" dirty="0">
                <a:latin typeface="宋体" panose="02010600030101010101" pitchFamily="2" charset="-122"/>
                <a:ea typeface="宋体" panose="02010600030101010101" pitchFamily="2" charset="-122"/>
                <a:cs typeface="宋体" panose="02010600030101010101" pitchFamily="2" charset="-122"/>
              </a:rPr>
              <a:t>IP</a:t>
            </a:r>
            <a:r>
              <a:rPr lang="zh-CN" altLang="en-US" sz="2800" dirty="0">
                <a:latin typeface="宋体" panose="02010600030101010101" pitchFamily="2" charset="-122"/>
                <a:ea typeface="宋体" panose="02010600030101010101" pitchFamily="2" charset="-122"/>
                <a:cs typeface="宋体" panose="02010600030101010101" pitchFamily="2" charset="-122"/>
              </a:rPr>
              <a:t>地址的</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请求广播到局域网络上的所有主机，并将接收返回消息，以此来确定目标的物理地址，收到返回消息后将该</a:t>
            </a:r>
            <a:r>
              <a:rPr lang="en-US" altLang="zh-CN" sz="2800" dirty="0">
                <a:latin typeface="宋体" panose="02010600030101010101" pitchFamily="2" charset="-122"/>
                <a:ea typeface="宋体" panose="02010600030101010101" pitchFamily="2" charset="-122"/>
                <a:cs typeface="宋体" panose="02010600030101010101" pitchFamily="2" charset="-122"/>
              </a:rPr>
              <a:t>IP</a:t>
            </a:r>
            <a:r>
              <a:rPr lang="zh-CN" altLang="en-US" sz="2800" dirty="0">
                <a:latin typeface="宋体" panose="02010600030101010101" pitchFamily="2" charset="-122"/>
                <a:ea typeface="宋体" panose="02010600030101010101" pitchFamily="2" charset="-122"/>
                <a:cs typeface="宋体" panose="02010600030101010101" pitchFamily="2" charset="-122"/>
              </a:rPr>
              <a:t>地址和物理地址存入本机</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缓存中并保留一定时间，下次请求时直接查询</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缓存以节约资源。</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是建立在网络中各个主机互相信任的基础上的，局域网络上的主机可以自主发送</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应答消息，其他主机收到应答报文时不会检测该报文的真实性就会将其记入本机</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缓存，由此攻击者就可以向某一主机发送伪</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应答报文，使其发送的信息无法到达预期的主机或到达错误的主机，这就形成了一个</a:t>
            </a:r>
            <a:r>
              <a:rPr lang="en-US" altLang="zh-CN" sz="2800" dirty="0">
                <a:latin typeface="宋体" panose="02010600030101010101" pitchFamily="2" charset="-122"/>
                <a:ea typeface="宋体" panose="02010600030101010101" pitchFamily="2" charset="-122"/>
                <a:cs typeface="宋体" panose="02010600030101010101" pitchFamily="2" charset="-122"/>
              </a:rPr>
              <a:t>ARP</a:t>
            </a:r>
            <a:r>
              <a:rPr lang="zh-CN" altLang="en-US" sz="2800" dirty="0">
                <a:latin typeface="宋体" panose="02010600030101010101" pitchFamily="2" charset="-122"/>
                <a:ea typeface="宋体" panose="02010600030101010101" pitchFamily="2" charset="-122"/>
                <a:cs typeface="宋体" panose="02010600030101010101" pitchFamily="2" charset="-122"/>
              </a:rPr>
              <a:t>欺骗。</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网关</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sz="2400" dirty="0" err="1">
                <a:latin typeface="宋体" panose="02010600030101010101" pitchFamily="2" charset="-122"/>
                <a:ea typeface="宋体" panose="02010600030101010101" pitchFamily="2" charset="-122"/>
                <a:cs typeface="宋体" panose="02010600030101010101" pitchFamily="2" charset="-122"/>
              </a:rPr>
              <a:t>网关</a:t>
            </a:r>
            <a:r>
              <a:rPr sz="2400" dirty="0">
                <a:latin typeface="宋体" panose="02010600030101010101" pitchFamily="2" charset="-122"/>
                <a:ea typeface="宋体" panose="02010600030101010101" pitchFamily="2" charset="-122"/>
                <a:cs typeface="宋体" panose="02010600030101010101" pitchFamily="2" charset="-122"/>
              </a:rPr>
              <a:t>(Gateway)又称网间连接器、协议转换器。网关在网络层以上实现网络互连，是最复杂的网络互连设备，仅用于两个高层协议不同的网络互连。网关既可以用于广域网互连，也可以用于局域网互连。 </a:t>
            </a:r>
            <a:r>
              <a:rPr sz="2400" dirty="0">
                <a:solidFill>
                  <a:srgbClr val="FF0000"/>
                </a:solidFill>
                <a:latin typeface="宋体" panose="02010600030101010101" pitchFamily="2" charset="-122"/>
                <a:ea typeface="宋体" panose="02010600030101010101" pitchFamily="2" charset="-122"/>
                <a:cs typeface="宋体" panose="02010600030101010101" pitchFamily="2" charset="-122"/>
              </a:rPr>
              <a:t>网关是一种充当转换重任的计算机系统或设备。</a:t>
            </a:r>
            <a:r>
              <a:rPr sz="2400" dirty="0">
                <a:latin typeface="宋体" panose="02010600030101010101" pitchFamily="2" charset="-122"/>
                <a:ea typeface="宋体" panose="02010600030101010101" pitchFamily="2" charset="-122"/>
                <a:cs typeface="宋体" panose="02010600030101010101" pitchFamily="2" charset="-122"/>
              </a:rPr>
              <a:t>使用在不同的通信协议、数据格式或语言，甚至体系结构完全不同的两种系统之间，网关是一个翻译器。与网桥只是简单地传达信息不同，网关对收到的信息要重新打包，以适应目的系统的需求。</a:t>
            </a:r>
            <a:endParaRPr lang="en-US" sz="2400" dirty="0">
              <a:latin typeface="宋体" panose="02010600030101010101" pitchFamily="2" charset="-122"/>
              <a:ea typeface="宋体" panose="02010600030101010101" pitchFamily="2" charset="-122"/>
              <a:cs typeface="宋体" panose="02010600030101010101" pitchFamily="2" charset="-122"/>
            </a:endParaRPr>
          </a:p>
          <a:p>
            <a:r>
              <a:rPr lang="zh-CN" sz="2400" dirty="0">
                <a:latin typeface="宋体" panose="02010600030101010101" pitchFamily="2" charset="-122"/>
                <a:ea typeface="宋体" panose="02010600030101010101" pitchFamily="2" charset="-122"/>
                <a:cs typeface="宋体" panose="02010600030101010101" pitchFamily="2" charset="-122"/>
              </a:rPr>
              <a:t>简单来说，电脑上如果要上网就需要通过网关，流量都会经过网关，攻击者只需要利用</a:t>
            </a:r>
            <a:r>
              <a:rPr lang="en-US" altLang="zh-CN" sz="2400" dirty="0">
                <a:latin typeface="宋体" panose="02010600030101010101" pitchFamily="2" charset="-122"/>
                <a:ea typeface="宋体" panose="02010600030101010101" pitchFamily="2" charset="-122"/>
                <a:cs typeface="宋体" panose="02010600030101010101" pitchFamily="2" charset="-122"/>
              </a:rPr>
              <a:t>ARP</a:t>
            </a:r>
            <a:r>
              <a:rPr lang="zh-CN" altLang="en-US" sz="2400" dirty="0">
                <a:latin typeface="宋体" panose="02010600030101010101" pitchFamily="2" charset="-122"/>
                <a:ea typeface="宋体" panose="02010600030101010101" pitchFamily="2" charset="-122"/>
                <a:cs typeface="宋体" panose="02010600030101010101" pitchFamily="2" charset="-122"/>
              </a:rPr>
              <a:t>欺骗把自己主机伪装成网关那么其他电脑的流量就会经过攻击者的主机。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内容占位符 4"/>
          <p:cNvSpPr>
            <a:spLocks noGrp="1"/>
          </p:cNvSpPr>
          <p:nvPr>
            <p:ph idx="1"/>
          </p:nvPr>
        </p:nvSpPr>
        <p:spPr/>
        <p:txBody>
          <a:bodyPr/>
          <a:lstStyle/>
          <a:p>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介绍</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DNS(Domain Name System，域名系统)，因特网上作为域名和IP地址相互映射的一个分布式数据库，能够使用户更方便的访问互联网，而不用去记住能够被机器直接读取的IP地址。通过主机名，最终得到该主机名对应的IP地址的过程叫做域名解析(或主机名解析)。DNS协议运行在UDP协议之上，使用端口号53。</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a:xfrm>
            <a:off x="839470" y="1340768"/>
            <a:ext cx="10515600" cy="4836195"/>
          </a:xfrm>
        </p:spPr>
        <p:txBody>
          <a:bodyPr/>
          <a:lstStyle/>
          <a:p>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欺骗原理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欺骗就是利用了</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协议设计时的一个非常严重的安全缺陷，首先欺骗者向目标机器发送构造号的</a:t>
            </a:r>
            <a:r>
              <a:rPr lang="en-US" altLang="zh-CN">
                <a:latin typeface="宋体" panose="02010600030101010101" pitchFamily="2" charset="-122"/>
                <a:ea typeface="宋体" panose="02010600030101010101" pitchFamily="2" charset="-122"/>
                <a:cs typeface="宋体" panose="02010600030101010101" pitchFamily="2" charset="-122"/>
              </a:rPr>
              <a:t>arp</a:t>
            </a:r>
            <a:r>
              <a:rPr lang="zh-CN" altLang="en-US">
                <a:latin typeface="宋体" panose="02010600030101010101" pitchFamily="2" charset="-122"/>
                <a:ea typeface="宋体" panose="02010600030101010101" pitchFamily="2" charset="-122"/>
                <a:cs typeface="宋体" panose="02010600030101010101" pitchFamily="2" charset="-122"/>
              </a:rPr>
              <a:t>应答数据包，</a:t>
            </a:r>
            <a:r>
              <a:rPr lang="en-US" altLang="zh-CN">
                <a:latin typeface="宋体" panose="02010600030101010101" pitchFamily="2" charset="-122"/>
                <a:ea typeface="宋体" panose="02010600030101010101" pitchFamily="2" charset="-122"/>
                <a:cs typeface="宋体" panose="02010600030101010101" pitchFamily="2" charset="-122"/>
              </a:rPr>
              <a:t>arp</a:t>
            </a:r>
            <a:r>
              <a:rPr lang="zh-CN" altLang="en-US">
                <a:latin typeface="宋体" panose="02010600030101010101" pitchFamily="2" charset="-122"/>
                <a:ea typeface="宋体" panose="02010600030101010101" pitchFamily="2" charset="-122"/>
                <a:cs typeface="宋体" panose="02010600030101010101" pitchFamily="2" charset="-122"/>
              </a:rPr>
              <a:t>欺骗成功后，嗅探到对方发出的</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请求数据包，分析数据包取得</a:t>
            </a:r>
            <a:r>
              <a:rPr lang="en-US" altLang="zh-CN">
                <a:latin typeface="宋体" panose="02010600030101010101" pitchFamily="2" charset="-122"/>
                <a:ea typeface="宋体" panose="02010600030101010101" pitchFamily="2" charset="-122"/>
                <a:cs typeface="宋体" panose="02010600030101010101" pitchFamily="2" charset="-122"/>
              </a:rPr>
              <a:t>ID</a:t>
            </a:r>
            <a:r>
              <a:rPr lang="zh-CN" altLang="en-US">
                <a:latin typeface="宋体" panose="02010600030101010101" pitchFamily="2" charset="-122"/>
                <a:ea typeface="宋体" panose="02010600030101010101" pitchFamily="2" charset="-122"/>
                <a:cs typeface="宋体" panose="02010600030101010101" pitchFamily="2" charset="-122"/>
              </a:rPr>
              <a:t>和端口号后，向目标发送自己构造好的一个</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返回包，对方收到</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应答包后，发现</a:t>
            </a:r>
            <a:r>
              <a:rPr lang="en-US" altLang="zh-CN">
                <a:latin typeface="宋体" panose="02010600030101010101" pitchFamily="2" charset="-122"/>
                <a:ea typeface="宋体" panose="02010600030101010101" pitchFamily="2" charset="-122"/>
                <a:cs typeface="宋体" panose="02010600030101010101" pitchFamily="2" charset="-122"/>
              </a:rPr>
              <a:t>ID</a:t>
            </a:r>
            <a:r>
              <a:rPr lang="zh-CN" altLang="en-US">
                <a:latin typeface="宋体" panose="02010600030101010101" pitchFamily="2" charset="-122"/>
                <a:ea typeface="宋体" panose="02010600030101010101" pitchFamily="2" charset="-122"/>
                <a:cs typeface="宋体" panose="02010600030101010101" pitchFamily="2" charset="-122"/>
              </a:rPr>
              <a:t>和端口号全部正确，即把返回数据包中的域名和对应的</a:t>
            </a:r>
            <a:r>
              <a:rPr lang="en-US" altLang="zh-CN">
                <a:latin typeface="宋体" panose="02010600030101010101" pitchFamily="2" charset="-122"/>
                <a:ea typeface="宋体" panose="02010600030101010101" pitchFamily="2" charset="-122"/>
                <a:cs typeface="宋体" panose="02010600030101010101" pitchFamily="2" charset="-122"/>
              </a:rPr>
              <a:t>IP</a:t>
            </a:r>
            <a:r>
              <a:rPr lang="zh-CN" altLang="en-US">
                <a:latin typeface="宋体" panose="02010600030101010101" pitchFamily="2" charset="-122"/>
                <a:ea typeface="宋体" panose="02010600030101010101" pitchFamily="2" charset="-122"/>
                <a:cs typeface="宋体" panose="02010600030101010101" pitchFamily="2" charset="-122"/>
              </a:rPr>
              <a:t>地址保存进</a:t>
            </a:r>
            <a:r>
              <a:rPr lang="en-US" altLang="zh-CN">
                <a:latin typeface="宋体" panose="02010600030101010101" pitchFamily="2" charset="-122"/>
                <a:ea typeface="宋体" panose="02010600030101010101" pitchFamily="2" charset="-122"/>
                <a:cs typeface="宋体" panose="02010600030101010101" pitchFamily="2" charset="-122"/>
                <a:sym typeface="+mn-ea"/>
              </a:rPr>
              <a:t>dns</a:t>
            </a:r>
            <a:r>
              <a:rPr lang="zh-CN" altLang="en-US">
                <a:latin typeface="宋体" panose="02010600030101010101" pitchFamily="2" charset="-122"/>
                <a:ea typeface="宋体" panose="02010600030101010101" pitchFamily="2" charset="-122"/>
                <a:cs typeface="宋体" panose="02010600030101010101" pitchFamily="2" charset="-122"/>
                <a:sym typeface="+mn-ea"/>
              </a:rPr>
              <a:t>缓存表中，而后来的当真实的</a:t>
            </a:r>
            <a:r>
              <a:rPr lang="en-US" altLang="zh-CN">
                <a:latin typeface="宋体" panose="02010600030101010101" pitchFamily="2" charset="-122"/>
                <a:ea typeface="宋体" panose="02010600030101010101" pitchFamily="2" charset="-122"/>
                <a:cs typeface="宋体" panose="02010600030101010101" pitchFamily="2" charset="-122"/>
                <a:sym typeface="+mn-ea"/>
              </a:rPr>
              <a:t>dns</a:t>
            </a:r>
            <a:r>
              <a:rPr lang="zh-CN" altLang="en-US">
                <a:latin typeface="宋体" panose="02010600030101010101" pitchFamily="2" charset="-122"/>
                <a:ea typeface="宋体" panose="02010600030101010101" pitchFamily="2" charset="-122"/>
                <a:cs typeface="宋体" panose="02010600030101010101" pitchFamily="2" charset="-122"/>
                <a:sym typeface="+mn-ea"/>
              </a:rPr>
              <a:t>应答包返回时则被丢弃。</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a:xfrm>
            <a:off x="839470" y="1340768"/>
            <a:ext cx="10515600" cy="4836195"/>
          </a:xfrm>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利用</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准备工具：</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dirty="0" err="1">
                <a:latin typeface="宋体" panose="02010600030101010101" pitchFamily="2" charset="-122"/>
                <a:ea typeface="宋体" panose="02010600030101010101" pitchFamily="2" charset="-122"/>
                <a:cs typeface="宋体" panose="02010600030101010101" pitchFamily="2" charset="-122"/>
              </a:rPr>
              <a:t>ettercap</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嗅探工具，</a:t>
            </a:r>
            <a:r>
              <a:rPr lang="en-US" altLang="zh-CN" dirty="0" err="1">
                <a:latin typeface="宋体" panose="02010600030101010101" pitchFamily="2" charset="-122"/>
                <a:ea typeface="宋体" panose="02010600030101010101" pitchFamily="2" charset="-122"/>
                <a:cs typeface="宋体" panose="02010600030101010101" pitchFamily="2" charset="-122"/>
              </a:rPr>
              <a:t>arp</a:t>
            </a:r>
            <a:r>
              <a:rPr lang="zh-CN" altLang="en-US" dirty="0">
                <a:latin typeface="宋体" panose="02010600030101010101" pitchFamily="2" charset="-122"/>
                <a:ea typeface="宋体" panose="02010600030101010101" pitchFamily="2" charset="-122"/>
                <a:cs typeface="宋体" panose="02010600030101010101" pitchFamily="2" charset="-122"/>
              </a:rPr>
              <a:t>欺骗，</a:t>
            </a:r>
            <a:r>
              <a:rPr lang="en-US" altLang="zh-CN" dirty="0" err="1">
                <a:latin typeface="宋体" panose="02010600030101010101" pitchFamily="2" charset="-122"/>
                <a:ea typeface="宋体" panose="02010600030101010101" pitchFamily="2" charset="-122"/>
                <a:cs typeface="宋体" panose="02010600030101010101" pitchFamily="2" charset="-122"/>
              </a:rPr>
              <a:t>dns</a:t>
            </a:r>
            <a:r>
              <a:rPr lang="zh-CN" altLang="en-US" dirty="0">
                <a:latin typeface="宋体" panose="02010600030101010101" pitchFamily="2" charset="-122"/>
                <a:ea typeface="宋体" panose="02010600030101010101" pitchFamily="2" charset="-122"/>
                <a:cs typeface="宋体" panose="02010600030101010101" pitchFamily="2" charset="-122"/>
              </a:rPr>
              <a:t>，劫持，中间人攻击，</a:t>
            </a:r>
            <a:r>
              <a:rPr lang="en-US" altLang="zh-CN" dirty="0">
                <a:latin typeface="宋体" panose="02010600030101010101" pitchFamily="2" charset="-122"/>
                <a:ea typeface="宋体" panose="02010600030101010101" pitchFamily="2" charset="-122"/>
                <a:cs typeface="宋体" panose="02010600030101010101" pitchFamily="2" charset="-122"/>
              </a:rPr>
              <a:t>kali</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内容占位符 8"/>
          <p:cNvSpPr>
            <a:spLocks noGrp="1"/>
          </p:cNvSpPr>
          <p:nvPr>
            <p:ph idx="1"/>
          </p:nvPr>
        </p:nvSpPr>
        <p:spPr>
          <a:xfrm>
            <a:off x="839470" y="1125503"/>
            <a:ext cx="10515600" cy="4836195"/>
          </a:xfrm>
        </p:spPr>
        <p:txBody>
          <a:bodyPr/>
          <a:lstStyle/>
          <a:p>
            <a:r>
              <a:rPr lang="zh-CN" altLang="en-US" dirty="0">
                <a:latin typeface="宋体" panose="02010600030101010101" pitchFamily="2" charset="-122"/>
                <a:ea typeface="宋体" panose="02010600030101010101" pitchFamily="2" charset="-122"/>
                <a:cs typeface="宋体" panose="02010600030101010101" pitchFamily="2" charset="-122"/>
              </a:rPr>
              <a:t># vi /etc/ettercap/etter.dns</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修改配置，在对应位置添加对应的标识和</a:t>
            </a:r>
            <a:r>
              <a:rPr lang="en-US" altLang="zh-CN" dirty="0">
                <a:latin typeface="宋体" panose="02010600030101010101" pitchFamily="2" charset="-122"/>
                <a:ea typeface="宋体" panose="02010600030101010101" pitchFamily="2" charset="-122"/>
                <a:cs typeface="宋体" panose="02010600030101010101" pitchFamily="2" charset="-122"/>
              </a:rPr>
              <a:t>IP</a:t>
            </a:r>
            <a:r>
              <a:rPr lang="zh-CN" altLang="en-US" dirty="0">
                <a:latin typeface="宋体" panose="02010600030101010101" pitchFamily="2" charset="-122"/>
                <a:ea typeface="宋体" panose="02010600030101010101" pitchFamily="2" charset="-122"/>
                <a:cs typeface="宋体" panose="02010600030101010101" pitchFamily="2" charset="-122"/>
              </a:rPr>
              <a:t>地址，</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代表所有域名，后边就是你要欺骗为的</a:t>
            </a:r>
            <a:r>
              <a:rPr lang="en-US" altLang="zh-CN" dirty="0">
                <a:latin typeface="宋体" panose="02010600030101010101" pitchFamily="2" charset="-122"/>
                <a:ea typeface="宋体" panose="02010600030101010101" pitchFamily="2" charset="-122"/>
                <a:cs typeface="宋体" panose="02010600030101010101" pitchFamily="2" charset="-122"/>
              </a:rPr>
              <a:t>IP</a:t>
            </a:r>
            <a:r>
              <a:rPr lang="zh-CN" altLang="en-US" dirty="0">
                <a:latin typeface="宋体" panose="02010600030101010101" pitchFamily="2" charset="-122"/>
                <a:ea typeface="宋体" panose="02010600030101010101" pitchFamily="2" charset="-122"/>
                <a:cs typeface="宋体" panose="02010600030101010101" pitchFamily="2" charset="-122"/>
              </a:rPr>
              <a:t>地址，这里的意思就是把百度的域名设置为</a:t>
            </a:r>
            <a:r>
              <a:rPr lang="en-US" altLang="zh-CN" dirty="0">
                <a:latin typeface="宋体" panose="02010600030101010101" pitchFamily="2" charset="-122"/>
                <a:ea typeface="宋体" panose="02010600030101010101" pitchFamily="2" charset="-122"/>
                <a:cs typeface="宋体" panose="02010600030101010101" pitchFamily="2" charset="-122"/>
              </a:rPr>
              <a:t>127.0.0.1.</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1199515" y="3860800"/>
            <a:ext cx="4381500" cy="2009775"/>
          </a:xfrm>
          <a:prstGeom prst="rect">
            <a:avLst/>
          </a:prstGeom>
        </p:spPr>
      </p:pic>
      <p:pic>
        <p:nvPicPr>
          <p:cNvPr id="4" name="内容占位符 2"/>
          <p:cNvPicPr>
            <a:picLocks noChangeAspect="1"/>
          </p:cNvPicPr>
          <p:nvPr/>
        </p:nvPicPr>
        <p:blipFill>
          <a:blip r:embed="rId2"/>
          <a:srcRect l="40134" t="67691" r="14345"/>
          <a:stretch>
            <a:fillRect/>
          </a:stretch>
        </p:blipFill>
        <p:spPr>
          <a:xfrm>
            <a:off x="6167755" y="3660775"/>
            <a:ext cx="4900295" cy="2195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内容占位符 6"/>
          <p:cNvSpPr>
            <a:spLocks noGrp="1"/>
          </p:cNvSpPr>
          <p:nvPr>
            <p:ph idx="1"/>
          </p:nvPr>
        </p:nvSpPr>
        <p:spPr/>
        <p:txBody>
          <a:bodyPr>
            <a:normAutofit lnSpcReduction="10000"/>
          </a:bodyPr>
          <a:lstStyle/>
          <a:p>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、配置好网卡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、扫描局域网内的主机</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hosts list</a:t>
            </a:r>
            <a:r>
              <a:rPr lang="zh-CN" altLang="en-US" dirty="0">
                <a:latin typeface="宋体" panose="02010600030101010101" pitchFamily="2" charset="-122"/>
                <a:ea typeface="宋体" panose="02010600030101010101" pitchFamily="2" charset="-122"/>
                <a:cs typeface="宋体" panose="02010600030101010101" pitchFamily="2" charset="-122"/>
              </a:rPr>
              <a:t>列出所有主机</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4</a:t>
            </a:r>
            <a:r>
              <a:rPr lang="zh-CN" altLang="en-US" dirty="0">
                <a:latin typeface="宋体" panose="02010600030101010101" pitchFamily="2" charset="-122"/>
                <a:ea typeface="宋体" panose="02010600030101010101" pitchFamily="2" charset="-122"/>
                <a:cs typeface="宋体" panose="02010600030101010101" pitchFamily="2" charset="-122"/>
              </a:rPr>
              <a:t>、配置要被欺骗的主机</a:t>
            </a:r>
            <a:r>
              <a:rPr lang="en-US" altLang="zh-CN" dirty="0">
                <a:latin typeface="宋体" panose="02010600030101010101" pitchFamily="2" charset="-122"/>
                <a:ea typeface="宋体" panose="02010600030101010101" pitchFamily="2" charset="-122"/>
                <a:cs typeface="宋体" panose="02010600030101010101" pitchFamily="2" charset="-122"/>
              </a:rPr>
              <a:t>IP</a:t>
            </a:r>
            <a:r>
              <a:rPr lang="zh-CN" altLang="en-US" dirty="0">
                <a:latin typeface="宋体" panose="02010600030101010101" pitchFamily="2" charset="-122"/>
                <a:ea typeface="宋体" panose="02010600030101010101" pitchFamily="2" charset="-122"/>
                <a:cs typeface="宋体" panose="02010600030101010101" pitchFamily="2" charset="-122"/>
              </a:rPr>
              <a:t>加入</a:t>
            </a:r>
            <a:r>
              <a:rPr lang="en-US" altLang="zh-CN" dirty="0">
                <a:latin typeface="宋体" panose="02010600030101010101" pitchFamily="2" charset="-122"/>
                <a:ea typeface="宋体" panose="02010600030101010101" pitchFamily="2" charset="-122"/>
                <a:cs typeface="宋体" panose="02010600030101010101" pitchFamily="2" charset="-122"/>
              </a:rPr>
              <a:t>target2,</a:t>
            </a:r>
            <a:r>
              <a:rPr lang="zh-CN" altLang="en-US" dirty="0">
                <a:latin typeface="宋体" panose="02010600030101010101" pitchFamily="2" charset="-122"/>
                <a:ea typeface="宋体" panose="02010600030101010101" pitchFamily="2" charset="-122"/>
                <a:cs typeface="宋体" panose="02010600030101010101" pitchFamily="2" charset="-122"/>
              </a:rPr>
              <a:t>网关</a:t>
            </a:r>
            <a:r>
              <a:rPr lang="en-US" altLang="zh-CN" dirty="0">
                <a:latin typeface="宋体" panose="02010600030101010101" pitchFamily="2" charset="-122"/>
                <a:ea typeface="宋体" panose="02010600030101010101" pitchFamily="2" charset="-122"/>
                <a:cs typeface="宋体" panose="02010600030101010101" pitchFamily="2" charset="-122"/>
              </a:rPr>
              <a:t>Ip</a:t>
            </a:r>
            <a:r>
              <a:rPr lang="zh-CN" altLang="en-US" dirty="0">
                <a:latin typeface="宋体" panose="02010600030101010101" pitchFamily="2" charset="-122"/>
                <a:ea typeface="宋体" panose="02010600030101010101" pitchFamily="2" charset="-122"/>
                <a:cs typeface="宋体" panose="02010600030101010101" pitchFamily="2" charset="-122"/>
              </a:rPr>
              <a:t>加为</a:t>
            </a:r>
            <a:r>
              <a:rPr lang="en-US" altLang="zh-CN" dirty="0">
                <a:latin typeface="宋体" panose="02010600030101010101" pitchFamily="2" charset="-122"/>
                <a:ea typeface="宋体" panose="02010600030101010101" pitchFamily="2" charset="-122"/>
                <a:cs typeface="宋体" panose="02010600030101010101" pitchFamily="2" charset="-122"/>
              </a:rPr>
              <a:t>target1</a:t>
            </a:r>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5</a:t>
            </a:r>
            <a:r>
              <a:rPr lang="zh-CN" altLang="en-US" dirty="0">
                <a:latin typeface="宋体" panose="02010600030101010101" pitchFamily="2" charset="-122"/>
                <a:ea typeface="宋体" panose="02010600030101010101" pitchFamily="2" charset="-122"/>
                <a:cs typeface="宋体" panose="02010600030101010101" pitchFamily="2" charset="-122"/>
              </a:rPr>
              <a:t>、选择开始</a:t>
            </a:r>
            <a:r>
              <a:rPr lang="en-US" altLang="zh-CN" dirty="0" err="1">
                <a:latin typeface="宋体" panose="02010600030101010101" pitchFamily="2" charset="-122"/>
                <a:ea typeface="宋体" panose="02010600030101010101" pitchFamily="2" charset="-122"/>
                <a:cs typeface="宋体" panose="02010600030101010101" pitchFamily="2" charset="-122"/>
              </a:rPr>
              <a:t>arp</a:t>
            </a:r>
            <a:r>
              <a:rPr lang="en-US" altLang="zh-CN" dirty="0">
                <a:latin typeface="宋体" panose="02010600030101010101" pitchFamily="2" charset="-122"/>
                <a:ea typeface="宋体" panose="02010600030101010101" pitchFamily="2" charset="-122"/>
                <a:cs typeface="宋体" panose="02010600030101010101" pitchFamily="2" charset="-122"/>
              </a:rPr>
              <a:t> poisoning</a:t>
            </a:r>
            <a:r>
              <a:rPr lang="zh-CN" altLang="en-US" dirty="0">
                <a:latin typeface="宋体" panose="02010600030101010101" pitchFamily="2" charset="-122"/>
                <a:ea typeface="宋体" panose="02010600030101010101" pitchFamily="2" charset="-122"/>
                <a:cs typeface="宋体" panose="02010600030101010101" pitchFamily="2" charset="-122"/>
              </a:rPr>
              <a:t>欺骗攻击，和</a:t>
            </a:r>
            <a:r>
              <a:rPr lang="en-US" altLang="zh-CN" dirty="0" err="1">
                <a:latin typeface="宋体" panose="02010600030101010101" pitchFamily="2" charset="-122"/>
                <a:ea typeface="宋体" panose="02010600030101010101" pitchFamily="2" charset="-122"/>
                <a:cs typeface="宋体" panose="02010600030101010101" pitchFamily="2" charset="-122"/>
              </a:rPr>
              <a:t>dns_spoof</a:t>
            </a:r>
            <a:r>
              <a:rPr lang="zh-CN" altLang="en-US" dirty="0">
                <a:latin typeface="宋体" panose="02010600030101010101" pitchFamily="2" charset="-122"/>
                <a:ea typeface="宋体" panose="02010600030101010101" pitchFamily="2" charset="-122"/>
                <a:cs typeface="宋体" panose="02010600030101010101" pitchFamily="2" charset="-122"/>
              </a:rPr>
              <a:t>插件双击即可</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注意：被攻击机一定要关闭防火墙、实时病毒扫描（系统自带和第三方都要关）</a:t>
            </a:r>
            <a:endPar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dns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欺骗</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内容占位符 3"/>
          <p:cNvSpPr>
            <a:spLocks noGrp="1"/>
          </p:cNvSpPr>
          <p:nvPr>
            <p:ph idx="1"/>
          </p:nvPr>
        </p:nvSpPr>
        <p:spPr/>
        <p:txBody>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target 1 放网关， target 2 放目标主机（可以是多个）</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8" name="内容占位符 7"/>
          <p:cNvPicPr>
            <a:picLocks noChangeAspect="1"/>
          </p:cNvPicPr>
          <p:nvPr/>
        </p:nvPicPr>
        <p:blipFill>
          <a:blip r:embed="rId1"/>
          <a:stretch>
            <a:fillRect/>
          </a:stretch>
        </p:blipFill>
        <p:spPr>
          <a:xfrm>
            <a:off x="1271905" y="2780665"/>
            <a:ext cx="8382000" cy="363855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commondata" val="eyJoZGlkIjoiMDdmYzQzYzkzMTM4MTk1MWM3ZTM0ZGVkNTBhNDE1YjMifQ=="/>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1810</Words>
  <Application>WPS 演示</Application>
  <PresentationFormat>宽屏</PresentationFormat>
  <Paragraphs>80</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黑体</vt:lpstr>
      <vt:lpstr>微软雅黑</vt:lpstr>
      <vt:lpstr>Arial Unicode MS</vt:lpstr>
      <vt:lpstr>等线 Light</vt:lpstr>
      <vt:lpstr>Calibri Light</vt:lpstr>
      <vt:lpstr>等线</vt:lpstr>
      <vt:lpstr>Calibri</vt:lpstr>
      <vt:lpstr>默认设计模板</vt:lpstr>
      <vt:lpstr>DNS欺骗</vt:lpstr>
      <vt:lpstr>arp欺骗</vt:lpstr>
      <vt:lpstr>dns欺骗</vt:lpstr>
      <vt:lpstr>dns欺骗</vt:lpstr>
      <vt:lpstr>dns欺骗</vt:lpstr>
      <vt:lpstr>dns欺骗</vt:lpstr>
      <vt:lpstr>dns欺骗</vt:lpstr>
      <vt:lpstr>dns欺骗</vt:lpstr>
      <vt:lpstr>dns欺骗</vt:lpstr>
      <vt:lpstr>dns欺骗</vt:lpstr>
      <vt:lpstr>dns欺骗</vt:lpstr>
      <vt:lpstr>dns欺骗</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PPT课程标题</dc:title>
  <dc:creator>Administrator</dc:creator>
  <cp:lastModifiedBy>WPS_1692061078</cp:lastModifiedBy>
  <cp:revision>411</cp:revision>
  <dcterms:created xsi:type="dcterms:W3CDTF">2012-06-06T01:30:00Z</dcterms:created>
  <dcterms:modified xsi:type="dcterms:W3CDTF">2023-11-22T05:53:15Z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7D22D256D8304387822AA49D6D6EC617</vt:lpwstr>
  </property>
</Properties>
</file>