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6" r:id="rId3"/>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Lst>
  <p:sldSz cx="12192000"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 id="2" name="ASUS"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3F88"/>
    <a:srgbClr val="333333"/>
    <a:srgbClr val="0B4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p:restoredTop sz="94084"/>
  </p:normalViewPr>
  <p:slideViewPr>
    <p:cSldViewPr showGuides="1">
      <p:cViewPr varScale="1">
        <p:scale>
          <a:sx n="92" d="100"/>
          <a:sy n="92" d="100"/>
        </p:scale>
        <p:origin x="106" y="67"/>
      </p:cViewPr>
      <p:guideLst>
        <p:guide orient="horz" pos="2367"/>
        <p:guide pos="3840"/>
      </p:guideLst>
    </p:cSldViewPr>
  </p:slideViewPr>
  <p:outlineViewPr>
    <p:cViewPr>
      <p:scale>
        <a:sx n="33" d="100"/>
        <a:sy n="33" d="100"/>
      </p:scale>
      <p:origin x="0" y="-20944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FFB25B91-0E21-43A0-99BF-C68B11572A20}"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8D12C492-2B8C-43C6-A74C-4A410CC2D6DF}"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8C53E681-7DAD-43E1-B03D-9E59A72F1C76}"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27038BEC-0B24-4046-901B-81290129590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a:xfrm>
            <a:off x="685800" y="1143000"/>
            <a:ext cx="5486400" cy="3086100"/>
          </a:xfrm>
          <a:ln>
            <a:solidFill>
              <a:srgbClr val="000000"/>
            </a:solidFill>
          </a:ln>
        </p:spPr>
      </p:sp>
      <p:sp>
        <p:nvSpPr>
          <p:cNvPr id="18434" name="文本占位符 2"/>
          <p:cNvSpPr>
            <a:spLocks noGrp="1"/>
          </p:cNvSpPr>
          <p:nvPr>
            <p:ph type="body"/>
          </p:nvPr>
        </p:nvSpPr>
        <p:spPr>
          <a:noFill/>
          <a:ln>
            <a:noFill/>
          </a:ln>
        </p:spPr>
        <p:txBody>
          <a:bodyPr lIns="91440" tIns="45720" rIns="91440" bIns="45720" anchor="t"/>
          <a:lstStyle/>
          <a:p>
            <a:pPr lvl="0"/>
            <a:endParaRPr lang="zh-CN" altLang="en-US" dirty="0"/>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27038BEC-0B24-4046-901B-81290129590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7" name="文本框 6"/>
          <p:cNvSpPr txBox="1"/>
          <p:nvPr userDrawn="1"/>
        </p:nvSpPr>
        <p:spPr>
          <a:xfrm>
            <a:off x="5827549" y="6453337"/>
            <a:ext cx="402674" cy="307777"/>
          </a:xfrm>
          <a:prstGeom prst="rect">
            <a:avLst/>
          </a:prstGeom>
          <a:noFill/>
        </p:spPr>
        <p:txBody>
          <a:bodyPr wrap="none" rtlCol="0">
            <a:spAutoFit/>
          </a:bodyPr>
          <a:lstStyle/>
          <a:p>
            <a:fld id="{1B100B7C-21FA-4597-9079-2941DAE156CF}" type="slidenum">
              <a:rPr lang="zh-CN" altLang="en-US" sz="1400" smtClean="0"/>
            </a:fld>
            <a:endParaRPr lang="zh-CN" altLang="en-US" sz="1400" dirty="0"/>
          </a:p>
        </p:txBody>
      </p:sp>
      <p:pic>
        <p:nvPicPr>
          <p:cNvPr id="9" name="图片 8"/>
          <p:cNvPicPr>
            <a:picLocks noChangeAspect="1"/>
          </p:cNvPicPr>
          <p:nvPr userDrawn="1"/>
        </p:nvPicPr>
        <p:blipFill>
          <a:blip r:embed="rId3"/>
          <a:stretch>
            <a:fillRect/>
          </a:stretch>
        </p:blipFill>
        <p:spPr>
          <a:xfrm>
            <a:off x="8832304" y="6048262"/>
            <a:ext cx="3305636" cy="809738"/>
          </a:xfrm>
          <a:prstGeom prst="rect">
            <a:avLst/>
          </a:prstGeom>
        </p:spPr>
      </p:pic>
      <p:sp>
        <p:nvSpPr>
          <p:cNvPr id="11" name="矩形 10"/>
          <p:cNvSpPr/>
          <p:nvPr userDrawn="1"/>
        </p:nvSpPr>
        <p:spPr>
          <a:xfrm>
            <a:off x="767408" y="335282"/>
            <a:ext cx="70792" cy="83162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838201" y="1340768"/>
            <a:ext cx="5150396" cy="4836195"/>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7" name="文本框 6"/>
          <p:cNvSpPr txBox="1"/>
          <p:nvPr userDrawn="1"/>
        </p:nvSpPr>
        <p:spPr>
          <a:xfrm>
            <a:off x="5827549" y="6453337"/>
            <a:ext cx="402674" cy="307777"/>
          </a:xfrm>
          <a:prstGeom prst="rect">
            <a:avLst/>
          </a:prstGeom>
          <a:noFill/>
        </p:spPr>
        <p:txBody>
          <a:bodyPr wrap="none" rtlCol="0">
            <a:spAutoFit/>
          </a:bodyPr>
          <a:lstStyle/>
          <a:p>
            <a:fld id="{1B100B7C-21FA-4597-9079-2941DAE156CF}" type="slidenum">
              <a:rPr lang="zh-CN" altLang="en-US" sz="1400" smtClean="0"/>
            </a:fld>
            <a:endParaRPr lang="zh-CN" altLang="en-US" sz="1400" dirty="0"/>
          </a:p>
        </p:txBody>
      </p:sp>
      <p:pic>
        <p:nvPicPr>
          <p:cNvPr id="9" name="图片 8"/>
          <p:cNvPicPr>
            <a:picLocks noChangeAspect="1"/>
          </p:cNvPicPr>
          <p:nvPr userDrawn="1"/>
        </p:nvPicPr>
        <p:blipFill>
          <a:blip r:embed="rId3"/>
          <a:stretch>
            <a:fillRect/>
          </a:stretch>
        </p:blipFill>
        <p:spPr>
          <a:xfrm>
            <a:off x="8832304" y="6048262"/>
            <a:ext cx="3305636" cy="809738"/>
          </a:xfrm>
          <a:prstGeom prst="rect">
            <a:avLst/>
          </a:prstGeom>
        </p:spPr>
      </p:pic>
      <p:sp>
        <p:nvSpPr>
          <p:cNvPr id="8" name="Content Placeholder 2"/>
          <p:cNvSpPr>
            <a:spLocks noGrp="1"/>
          </p:cNvSpPr>
          <p:nvPr>
            <p:ph idx="10"/>
          </p:nvPr>
        </p:nvSpPr>
        <p:spPr>
          <a:xfrm>
            <a:off x="6203404" y="1340768"/>
            <a:ext cx="5150396" cy="483619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矩形 3"/>
          <p:cNvSpPr/>
          <p:nvPr userDrawn="1"/>
        </p:nvSpPr>
        <p:spPr>
          <a:xfrm>
            <a:off x="767408" y="335282"/>
            <a:ext cx="70792" cy="83162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a:stretch>
            <a:fillRect/>
          </a:stretch>
        </p:blipFill>
        <p:spPr>
          <a:xfrm>
            <a:off x="9372600" y="6172200"/>
            <a:ext cx="2819400" cy="6858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35282"/>
            <a:ext cx="10515600" cy="831627"/>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340768"/>
            <a:ext cx="10515600" cy="483619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6" name="Slide Number Placeholder 5"/>
          <p:cNvSpPr>
            <a:spLocks noGrp="1"/>
          </p:cNvSpPr>
          <p:nvPr>
            <p:ph type="sldNum" sz="quarter" idx="4"/>
          </p:nvPr>
        </p:nvSpPr>
        <p:spPr>
          <a:xfrm>
            <a:off x="4724400" y="6381328"/>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7410" name="Rectangle 2"/>
          <p:cNvSpPr>
            <a:spLocks noGrp="1"/>
          </p:cNvSpPr>
          <p:nvPr>
            <p:ph type="ctrTitle"/>
          </p:nvPr>
        </p:nvSpPr>
        <p:spPr>
          <a:xfrm>
            <a:off x="2209800" y="3805665"/>
            <a:ext cx="7772400" cy="795337"/>
          </a:xfrm>
        </p:spPr>
        <p:txBody>
          <a:bodyPr vert="horz" wrap="square" lIns="91440" tIns="45720" rIns="91440" bIns="45720" anchor="ctr">
            <a:normAutofit/>
          </a:bodyPr>
          <a:lstStyle/>
          <a:p>
            <a:pPr eaLnBrk="1" hangingPunct="1">
              <a:buClrTx/>
              <a:buSzTx/>
              <a:buFontTx/>
            </a:pPr>
            <a:r>
              <a:rPr lang="zh-CN" sz="4800" dirty="0">
                <a:solidFill>
                  <a:schemeClr val="accent1">
                    <a:lumMod val="75000"/>
                  </a:schemeClr>
                </a:solidFill>
                <a:latin typeface="黑体" panose="02010609060101010101" pitchFamily="49" charset="-122"/>
                <a:ea typeface="黑体" panose="02010609060101010101" pitchFamily="49" charset="-122"/>
              </a:rPr>
              <a:t>命令执行</a:t>
            </a:r>
            <a:endParaRPr lang="zh-CN" sz="4800" dirty="0">
              <a:solidFill>
                <a:schemeClr val="accent1">
                  <a:lumMod val="75000"/>
                </a:schemeClr>
              </a:solidFill>
              <a:latin typeface="黑体" panose="02010609060101010101" pitchFamily="49" charset="-122"/>
              <a:ea typeface="黑体" panose="02010609060101010101" pitchFamily="49"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远程代码执行</a:t>
            </a:r>
            <a:r>
              <a:rPr lang="en-US" altLang="zh-CN">
                <a:sym typeface="+mn-ea"/>
              </a:rPr>
              <a:t> - call_user_func</a:t>
            </a:r>
            <a:r>
              <a:rPr lang="zh-CN" altLang="en-US">
                <a:sym typeface="+mn-ea"/>
              </a:rPr>
              <a:t>函数</a:t>
            </a:r>
            <a:endParaRPr lang="zh-CN" altLang="en-US"/>
          </a:p>
        </p:txBody>
      </p:sp>
      <p:sp>
        <p:nvSpPr>
          <p:cNvPr id="3" name="内容占位符 2"/>
          <p:cNvSpPr>
            <a:spLocks noGrp="1"/>
          </p:cNvSpPr>
          <p:nvPr>
            <p:ph idx="1"/>
          </p:nvPr>
        </p:nvSpPr>
        <p:spPr/>
        <p:txBody>
          <a:bodyPr>
            <a:normAutofit/>
          </a:bodyPr>
          <a:p>
            <a:pPr marL="0" indent="0">
              <a:buNone/>
            </a:pPr>
            <a:r>
              <a:rPr lang="en-US" altLang="zh-CN" sz="2400"/>
              <a:t>call_user_func(callable $callback [, mixed $parameter [, mixed $......]])</a:t>
            </a:r>
            <a:endParaRPr lang="en-US" altLang="zh-CN" sz="2400"/>
          </a:p>
          <a:p>
            <a:pPr marL="0" indent="0">
              <a:buNone/>
            </a:pPr>
            <a:endParaRPr lang="en-US" altLang="zh-CN" sz="2400"/>
          </a:p>
          <a:p>
            <a:pPr marL="0" indent="0">
              <a:buNone/>
            </a:pPr>
            <a:r>
              <a:rPr lang="zh-CN" altLang="en-US" sz="2400"/>
              <a:t>第一个参数</a:t>
            </a:r>
            <a:r>
              <a:rPr lang="en-US" altLang="zh-CN" sz="2400"/>
              <a:t>callback</a:t>
            </a:r>
            <a:r>
              <a:rPr lang="zh-CN" altLang="en-US" sz="2400"/>
              <a:t>是被调用的回调函数，其余参数是回调函数的参数。把第一个参数作为回调函数调用。</a:t>
            </a:r>
            <a:endParaRPr lang="zh-CN" altLang="en-US" sz="2400"/>
          </a:p>
          <a:p>
            <a:pPr marL="0" indent="0">
              <a:buNone/>
            </a:pPr>
            <a:endParaRPr lang="zh-CN" altLang="en-US" sz="2400"/>
          </a:p>
          <a:p>
            <a:pPr marL="0" indent="0">
              <a:buNone/>
            </a:pPr>
            <a:r>
              <a:rPr lang="en-US" altLang="zh-CN" sz="2400"/>
              <a:t>&lt;?php</a:t>
            </a:r>
            <a:endParaRPr lang="en-US" altLang="zh-CN" sz="2400"/>
          </a:p>
          <a:p>
            <a:pPr marL="0" indent="0">
              <a:buNone/>
            </a:pPr>
            <a:r>
              <a:rPr lang="en-US" altLang="zh-CN" sz="2400"/>
              <a:t>call_user_func(“assert”,$_POST[‘cmd’]);</a:t>
            </a:r>
            <a:endParaRPr lang="en-US" altLang="zh-CN" sz="2400"/>
          </a:p>
          <a:p>
            <a:pPr marL="0" indent="0">
              <a:buNone/>
            </a:pPr>
            <a:r>
              <a:rPr lang="en-US" altLang="zh-CN" sz="2400"/>
              <a:t>//</a:t>
            </a:r>
            <a:r>
              <a:rPr lang="zh-CN" altLang="en-US" sz="2400"/>
              <a:t>传入的参数作为</a:t>
            </a:r>
            <a:r>
              <a:rPr lang="en-US" altLang="zh-CN" sz="2400"/>
              <a:t>assert</a:t>
            </a:r>
            <a:r>
              <a:rPr lang="zh-CN" altLang="en-US" sz="2400"/>
              <a:t>函数的参数</a:t>
            </a:r>
            <a:endParaRPr lang="en-US" altLang="zh-CN" sz="2400"/>
          </a:p>
          <a:p>
            <a:pPr marL="0" indent="0">
              <a:buNone/>
            </a:pPr>
            <a:r>
              <a:rPr lang="en-US" altLang="zh-CN" sz="2400"/>
              <a:t>//cmd=system(whoami)</a:t>
            </a:r>
            <a:endParaRPr lang="en-US" altLang="zh-CN" sz="2400"/>
          </a:p>
          <a:p>
            <a:pPr marL="0" indent="0">
              <a:buNone/>
            </a:pPr>
            <a:r>
              <a:rPr lang="en-US" altLang="zh-CN" sz="2400"/>
              <a:t>?&gt;</a:t>
            </a:r>
            <a:endParaRPr lang="en-US" altLang="zh-CN"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远程代码执行</a:t>
            </a:r>
            <a:r>
              <a:rPr lang="en-US" altLang="zh-CN">
                <a:sym typeface="+mn-ea"/>
              </a:rPr>
              <a:t> - array_filter</a:t>
            </a:r>
            <a:r>
              <a:rPr lang="zh-CN" altLang="en-US">
                <a:sym typeface="+mn-ea"/>
              </a:rPr>
              <a:t>函数</a:t>
            </a:r>
            <a:endParaRPr lang="zh-CN" altLang="en-US"/>
          </a:p>
        </p:txBody>
      </p:sp>
      <p:sp>
        <p:nvSpPr>
          <p:cNvPr id="3" name="内容占位符 2"/>
          <p:cNvSpPr>
            <a:spLocks noGrp="1"/>
          </p:cNvSpPr>
          <p:nvPr>
            <p:ph idx="1"/>
          </p:nvPr>
        </p:nvSpPr>
        <p:spPr/>
        <p:txBody>
          <a:bodyPr/>
          <a:p>
            <a:pPr marL="0" indent="0">
              <a:buNone/>
            </a:pPr>
            <a:r>
              <a:rPr lang="en-US" altLang="zh-CN" sz="1800"/>
              <a:t>array_filter(array $array [, callable $callback [, int $flag = 0]])</a:t>
            </a:r>
            <a:endParaRPr lang="en-US" altLang="zh-CN" sz="1800"/>
          </a:p>
          <a:p>
            <a:pPr marL="0" indent="0">
              <a:buNone/>
            </a:pPr>
            <a:endParaRPr lang="en-US" altLang="zh-CN" sz="1800"/>
          </a:p>
          <a:p>
            <a:pPr marL="0" indent="0">
              <a:buNone/>
            </a:pPr>
            <a:r>
              <a:rPr lang="zh-CN" altLang="en-US" sz="1800"/>
              <a:t>用回调函数过滤数组中的单元依次将</a:t>
            </a:r>
            <a:r>
              <a:rPr lang="en-US" altLang="zh-CN" sz="1800"/>
              <a:t>array</a:t>
            </a:r>
            <a:r>
              <a:rPr lang="zh-CN" altLang="en-US" sz="1800"/>
              <a:t>数组中的每个值传递到</a:t>
            </a:r>
            <a:r>
              <a:rPr lang="en-US" altLang="zh-CN" sz="1800"/>
              <a:t>callback</a:t>
            </a:r>
            <a:r>
              <a:rPr lang="zh-CN" altLang="en-US" sz="1800"/>
              <a:t>函数。</a:t>
            </a:r>
            <a:endParaRPr lang="zh-CN" altLang="en-US" sz="1800"/>
          </a:p>
          <a:p>
            <a:pPr marL="0" indent="0">
              <a:buNone/>
            </a:pPr>
            <a:r>
              <a:rPr lang="en-US" altLang="zh-CN" sz="1800"/>
              <a:t>&lt;?php</a:t>
            </a:r>
            <a:endParaRPr lang="en-US" altLang="zh-CN" sz="1800"/>
          </a:p>
          <a:p>
            <a:pPr marL="0" indent="0">
              <a:buNone/>
            </a:pPr>
            <a:r>
              <a:rPr lang="en-US" altLang="zh-CN" sz="1800"/>
              <a:t>$cmd=$_POST[‘cmd’];</a:t>
            </a:r>
            <a:endParaRPr lang="en-US" altLang="zh-CN" sz="1800"/>
          </a:p>
          <a:p>
            <a:pPr marL="0" indent="0">
              <a:buNone/>
            </a:pPr>
            <a:r>
              <a:rPr lang="en-US" altLang="zh-CN" sz="1800"/>
              <a:t>$array1=array($cmd);</a:t>
            </a:r>
            <a:endParaRPr lang="en-US" altLang="zh-CN" sz="1800"/>
          </a:p>
          <a:p>
            <a:pPr marL="0" indent="0">
              <a:buNone/>
            </a:pPr>
            <a:r>
              <a:rPr lang="en-US" altLang="zh-CN" sz="1800"/>
              <a:t>$func=$_GET[‘func’];</a:t>
            </a:r>
            <a:endParaRPr lang="en-US" altLang="zh-CN" sz="1800"/>
          </a:p>
          <a:p>
            <a:pPr marL="0" indent="0">
              <a:buNone/>
            </a:pPr>
            <a:r>
              <a:rPr lang="en-US" altLang="zh-CN" sz="1800"/>
              <a:t>array_filter($array1,$func);</a:t>
            </a:r>
            <a:endParaRPr lang="en-US" altLang="zh-CN" sz="1800"/>
          </a:p>
          <a:p>
            <a:pPr marL="0" indent="0">
              <a:buNone/>
            </a:pPr>
            <a:r>
              <a:rPr lang="en-US" altLang="zh-CN" sz="1800"/>
              <a:t>//</a:t>
            </a:r>
            <a:r>
              <a:rPr lang="zh-CN" altLang="en-US" sz="1800"/>
              <a:t>用回调函数过滤数组中的元素：</a:t>
            </a:r>
            <a:r>
              <a:rPr lang="en-US" altLang="zh-CN" sz="1800"/>
              <a:t>array_filter(</a:t>
            </a:r>
            <a:r>
              <a:rPr lang="zh-CN" altLang="en-US" sz="1800"/>
              <a:t>数组</a:t>
            </a:r>
            <a:r>
              <a:rPr lang="en-US" altLang="zh-CN" sz="1800"/>
              <a:t>,</a:t>
            </a:r>
            <a:r>
              <a:rPr lang="zh-CN" altLang="en-US" sz="1800"/>
              <a:t>函数</a:t>
            </a:r>
            <a:r>
              <a:rPr lang="en-US" altLang="zh-CN" sz="1800"/>
              <a:t>)</a:t>
            </a:r>
            <a:endParaRPr lang="en-US" altLang="zh-CN" sz="1800"/>
          </a:p>
          <a:p>
            <a:pPr marL="0" indent="0">
              <a:buNone/>
            </a:pPr>
            <a:r>
              <a:rPr lang="en-US" altLang="zh-CN" sz="1800"/>
              <a:t>//?func=system</a:t>
            </a:r>
            <a:endParaRPr lang="en-US" altLang="zh-CN" sz="1800"/>
          </a:p>
          <a:p>
            <a:pPr marL="0" indent="0">
              <a:buNone/>
            </a:pPr>
            <a:r>
              <a:rPr lang="en-US" altLang="zh-CN" sz="1800"/>
              <a:t>//cmd=whoami</a:t>
            </a:r>
            <a:endParaRPr lang="en-US" altLang="zh-CN" sz="1800"/>
          </a:p>
          <a:p>
            <a:pPr marL="0" indent="0">
              <a:buNone/>
            </a:pPr>
            <a:r>
              <a:rPr lang="en-US" altLang="zh-CN" sz="1800"/>
              <a:t>?&gt;</a:t>
            </a:r>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远程代码执行</a:t>
            </a:r>
            <a:r>
              <a:rPr lang="en-US" altLang="zh-CN">
                <a:sym typeface="+mn-ea"/>
              </a:rPr>
              <a:t> - </a:t>
            </a:r>
            <a:r>
              <a:rPr lang="zh-CN" altLang="en-US">
                <a:sym typeface="+mn-ea"/>
              </a:rPr>
              <a:t>双引号</a:t>
            </a:r>
            <a:endParaRPr lang="zh-CN" altLang="en-US">
              <a:sym typeface="+mn-ea"/>
            </a:endParaRPr>
          </a:p>
        </p:txBody>
      </p:sp>
      <p:sp>
        <p:nvSpPr>
          <p:cNvPr id="3" name="内容占位符 2"/>
          <p:cNvSpPr>
            <a:spLocks noGrp="1"/>
          </p:cNvSpPr>
          <p:nvPr>
            <p:ph idx="1"/>
          </p:nvPr>
        </p:nvSpPr>
        <p:spPr/>
        <p:txBody>
          <a:bodyPr>
            <a:normAutofit/>
          </a:bodyPr>
          <a:p>
            <a:pPr marL="0" indent="0">
              <a:buNone/>
            </a:pPr>
            <a:r>
              <a:rPr lang="en-US" altLang="zh-CN" sz="2800"/>
              <a:t>&lt;?php</a:t>
            </a:r>
            <a:endParaRPr lang="en-US" altLang="zh-CN" sz="2800"/>
          </a:p>
          <a:p>
            <a:pPr marL="0" indent="0">
              <a:buNone/>
            </a:pPr>
            <a:r>
              <a:rPr lang="en-US" altLang="zh-CN" sz="2800"/>
              <a:t>//echo “phpinfo()”;</a:t>
            </a:r>
            <a:endParaRPr lang="en-US" altLang="zh-CN" sz="2800"/>
          </a:p>
          <a:p>
            <a:pPr marL="0" indent="0">
              <a:buNone/>
            </a:pPr>
            <a:r>
              <a:rPr lang="en-US" altLang="zh-CN" sz="2800"/>
              <a:t>echo “{${phpinfo()}}”;</a:t>
            </a:r>
            <a:endParaRPr lang="en-US" altLang="zh-CN" sz="2800"/>
          </a:p>
          <a:p>
            <a:pPr marL="0" indent="0">
              <a:buNone/>
            </a:pPr>
            <a:r>
              <a:rPr lang="en-US" altLang="zh-CN" sz="2800"/>
              <a:t>?&gt;</a:t>
            </a:r>
            <a:endParaRPr lang="en-US" altLang="zh-CN" sz="2800"/>
          </a:p>
          <a:p>
            <a:pPr marL="0" indent="0">
              <a:buNone/>
            </a:pPr>
            <a:endParaRPr lang="en-US" altLang="zh-CN" sz="2800"/>
          </a:p>
          <a:p>
            <a:pPr marL="0" indent="0">
              <a:buNone/>
            </a:pPr>
            <a:r>
              <a:rPr lang="zh-CN" altLang="en-US" sz="2800"/>
              <a:t>在</a:t>
            </a:r>
            <a:r>
              <a:rPr lang="en-US" altLang="zh-CN" sz="2800"/>
              <a:t>PHP</a:t>
            </a:r>
            <a:r>
              <a:rPr lang="zh-CN" altLang="en-US" sz="2800"/>
              <a:t>中，双引号里面如果包含有变量，</a:t>
            </a:r>
            <a:r>
              <a:rPr lang="en-US" altLang="zh-CN" sz="2800"/>
              <a:t>PHP</a:t>
            </a:r>
            <a:r>
              <a:rPr lang="zh-CN" altLang="en-US" sz="2800"/>
              <a:t>解析器会将其替换为变量解释后的结果。</a:t>
            </a:r>
            <a:endParaRPr lang="zh-CN" altLang="en-US" sz="2800"/>
          </a:p>
          <a:p>
            <a:pPr marL="0" indent="0">
              <a:buNone/>
            </a:pPr>
            <a:r>
              <a:rPr lang="zh-CN" altLang="en-US" sz="2800"/>
              <a:t>单引号中的变量不会被处理，双引号中的函数不会被执行和替换。</a:t>
            </a:r>
            <a:endParaRPr lang="zh-CN"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远程系统命令执行</a:t>
            </a:r>
            <a:endParaRPr lang="zh-CN" altLang="en-US"/>
          </a:p>
        </p:txBody>
      </p:sp>
      <p:sp>
        <p:nvSpPr>
          <p:cNvPr id="3" name="内容占位符 2"/>
          <p:cNvSpPr>
            <a:spLocks noGrp="1"/>
          </p:cNvSpPr>
          <p:nvPr>
            <p:ph idx="1"/>
          </p:nvPr>
        </p:nvSpPr>
        <p:spPr/>
        <p:txBody>
          <a:bodyPr>
            <a:noAutofit/>
          </a:bodyPr>
          <a:p>
            <a:pPr marL="0" indent="457200">
              <a:lnSpc>
                <a:spcPct val="150000"/>
              </a:lnSpc>
              <a:buNone/>
            </a:pPr>
            <a:r>
              <a:rPr lang="zh-CN" altLang="en-US" sz="2000"/>
              <a:t>一般出现这种漏洞，是因为应用系统从设计上需要给用户提供指定的远程命令操作的接口，比如我们常见的路由器、防火墙、入侵检测等设备的</a:t>
            </a:r>
            <a:r>
              <a:rPr lang="en-US" altLang="zh-CN" sz="2000"/>
              <a:t>WEB</a:t>
            </a:r>
            <a:r>
              <a:rPr lang="zh-CN" altLang="en-US" sz="2000"/>
              <a:t>管理界面上，一般会给用户提供一个</a:t>
            </a:r>
            <a:r>
              <a:rPr lang="en-US" altLang="zh-CN" sz="2000"/>
              <a:t>ping</a:t>
            </a:r>
            <a:r>
              <a:rPr lang="zh-CN" altLang="en-US" sz="2000"/>
              <a:t>操作的</a:t>
            </a:r>
            <a:r>
              <a:rPr lang="en-US" altLang="zh-CN" sz="2000"/>
              <a:t>WEB</a:t>
            </a:r>
            <a:r>
              <a:rPr lang="zh-CN" altLang="en-US" sz="2000"/>
              <a:t>界面，用户从</a:t>
            </a:r>
            <a:r>
              <a:rPr lang="en-US" altLang="zh-CN" sz="2000"/>
              <a:t>WEB</a:t>
            </a:r>
            <a:r>
              <a:rPr lang="zh-CN" altLang="en-US" sz="2000"/>
              <a:t>界面输入目标</a:t>
            </a:r>
            <a:r>
              <a:rPr lang="en-US" altLang="zh-CN" sz="2000"/>
              <a:t>IP</a:t>
            </a:r>
            <a:r>
              <a:rPr lang="zh-CN" altLang="en-US" sz="2000"/>
              <a:t>，提交后，后台会对该</a:t>
            </a:r>
            <a:r>
              <a:rPr lang="en-US" altLang="zh-CN" sz="2000"/>
              <a:t>IP</a:t>
            </a:r>
            <a:r>
              <a:rPr lang="zh-CN" altLang="en-US" sz="2000"/>
              <a:t>地址进行一次</a:t>
            </a:r>
            <a:r>
              <a:rPr lang="en-US" altLang="zh-CN" sz="2000"/>
              <a:t>ping</a:t>
            </a:r>
            <a:r>
              <a:rPr lang="zh-CN" altLang="en-US" sz="2000"/>
              <a:t>测试，并返回测试结果。而如果，设计者在完成该功能时，没有做严格的安全控制，则可能会导致攻击者通过该接口提交恶意命令，让后台进行执行，从而获得后台服务器权限。</a:t>
            </a:r>
            <a:endParaRPr lang="zh-CN" altLang="en-US" sz="2000"/>
          </a:p>
          <a:p>
            <a:pPr marL="0" indent="457200">
              <a:lnSpc>
                <a:spcPct val="150000"/>
              </a:lnSpc>
              <a:buNone/>
            </a:pPr>
            <a:r>
              <a:rPr lang="zh-CN" altLang="en-US" sz="2000"/>
              <a:t>利用</a:t>
            </a:r>
            <a:r>
              <a:rPr lang="en-US" altLang="zh-CN" sz="2000"/>
              <a:t>PHP</a:t>
            </a:r>
            <a:r>
              <a:rPr lang="zh-CN" altLang="en-US" sz="2000"/>
              <a:t>的系统命令执行函数来调用系统命令并执行，这类函数有</a:t>
            </a:r>
            <a:r>
              <a:rPr lang="en-US" altLang="zh-CN" sz="2000"/>
              <a:t>system()</a:t>
            </a:r>
            <a:r>
              <a:rPr lang="zh-CN" altLang="en-US" sz="2000"/>
              <a:t>、</a:t>
            </a:r>
            <a:r>
              <a:rPr lang="en-US" altLang="zh-CN" sz="2000"/>
              <a:t>exec()</a:t>
            </a:r>
            <a:r>
              <a:rPr lang="zh-CN" altLang="en-US" sz="2000"/>
              <a:t>、</a:t>
            </a:r>
            <a:r>
              <a:rPr lang="en-US" altLang="zh-CN" sz="2000"/>
              <a:t>shell_exec()</a:t>
            </a:r>
            <a:r>
              <a:rPr lang="zh-CN" altLang="en-US" sz="2000"/>
              <a:t>、</a:t>
            </a:r>
            <a:r>
              <a:rPr lang="en-US" altLang="zh-CN" sz="2000"/>
              <a:t>passthru()</a:t>
            </a:r>
            <a:r>
              <a:rPr lang="zh-CN" altLang="en-US" sz="2000"/>
              <a:t>、</a:t>
            </a:r>
            <a:r>
              <a:rPr lang="en-US" altLang="zh-CN" sz="2000"/>
              <a:t>penti_exec()</a:t>
            </a:r>
            <a:r>
              <a:rPr lang="zh-CN" altLang="en-US" sz="2000"/>
              <a:t>、</a:t>
            </a:r>
            <a:r>
              <a:rPr lang="en-US" altLang="zh-CN" sz="2000"/>
              <a:t>popen()</a:t>
            </a:r>
            <a:r>
              <a:rPr lang="zh-CN" altLang="en-US" sz="2000"/>
              <a:t>、</a:t>
            </a:r>
            <a:r>
              <a:rPr lang="en-US" altLang="zh-CN" sz="2000"/>
              <a:t>proc_pen()</a:t>
            </a:r>
            <a:r>
              <a:rPr lang="zh-CN" altLang="en-US" sz="2000"/>
              <a:t>等，此外还有反引号命令执行，这种方式实际上是调用</a:t>
            </a:r>
            <a:r>
              <a:rPr lang="en-US" altLang="zh-CN" sz="2000"/>
              <a:t>shell_exec()</a:t>
            </a:r>
            <a:r>
              <a:rPr lang="zh-CN" altLang="en-US" sz="2000"/>
              <a:t>函数来执行。</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远程系统命令执行</a:t>
            </a:r>
            <a:endParaRPr lang="zh-CN" altLang="en-US"/>
          </a:p>
        </p:txBody>
      </p:sp>
      <p:sp>
        <p:nvSpPr>
          <p:cNvPr id="3" name="内容占位符 2"/>
          <p:cNvSpPr>
            <a:spLocks noGrp="1"/>
          </p:cNvSpPr>
          <p:nvPr>
            <p:ph idx="1"/>
          </p:nvPr>
        </p:nvSpPr>
        <p:spPr/>
        <p:txBody>
          <a:bodyPr>
            <a:normAutofit/>
          </a:bodyPr>
          <a:p>
            <a:pPr marL="0" indent="0">
              <a:buNone/>
            </a:pPr>
            <a:r>
              <a:rPr lang="en-US" altLang="zh-CN" sz="2800"/>
              <a:t>system()</a:t>
            </a:r>
            <a:r>
              <a:rPr lang="zh-CN" altLang="en-US" sz="2800"/>
              <a:t>：执行外部程序，并且显示输出</a:t>
            </a:r>
            <a:endParaRPr lang="zh-CN" altLang="en-US" sz="2800"/>
          </a:p>
          <a:p>
            <a:pPr marL="0" indent="0">
              <a:buNone/>
            </a:pPr>
            <a:r>
              <a:rPr lang="en-US" altLang="zh-CN" sz="2800"/>
              <a:t>exec()</a:t>
            </a:r>
            <a:r>
              <a:rPr lang="zh-CN" altLang="en-US" sz="2800"/>
              <a:t>：执行一个外部程序</a:t>
            </a:r>
            <a:endParaRPr lang="zh-CN" altLang="en-US" sz="2800"/>
          </a:p>
          <a:p>
            <a:pPr marL="0" indent="0">
              <a:buNone/>
            </a:pPr>
            <a:r>
              <a:rPr lang="en-US" altLang="zh-CN" sz="2800"/>
              <a:t>shell_exec()</a:t>
            </a:r>
            <a:r>
              <a:rPr lang="zh-CN" altLang="en-US" sz="2800"/>
              <a:t>：通过</a:t>
            </a:r>
            <a:r>
              <a:rPr lang="en-US" altLang="zh-CN" sz="2800"/>
              <a:t>shell</a:t>
            </a:r>
            <a:r>
              <a:rPr lang="zh-CN" altLang="en-US" sz="2800"/>
              <a:t>环境执行命令，并且将完整的输出以字符串的方式返回。</a:t>
            </a:r>
            <a:endParaRPr lang="zh-CN" altLang="en-US" sz="2800"/>
          </a:p>
          <a:p>
            <a:pPr marL="0" indent="0">
              <a:buNone/>
            </a:pPr>
            <a:r>
              <a:rPr lang="en-US" altLang="zh-CN" sz="2800"/>
              <a:t>passthru()</a:t>
            </a:r>
            <a:r>
              <a:rPr lang="zh-CN" altLang="en-US" sz="2800"/>
              <a:t>：执行</a:t>
            </a:r>
            <a:r>
              <a:rPr lang="en-US" altLang="zh-CN" sz="2800"/>
              <a:t>unix</a:t>
            </a:r>
            <a:r>
              <a:rPr lang="zh-CN" altLang="en-US" sz="2800"/>
              <a:t>系统命令并且显示原始输出</a:t>
            </a:r>
            <a:endParaRPr lang="zh-CN" altLang="en-US" sz="2800"/>
          </a:p>
          <a:p>
            <a:pPr marL="0" indent="0">
              <a:buNone/>
            </a:pPr>
            <a:r>
              <a:rPr lang="en-US" altLang="zh-CN" sz="2800"/>
              <a:t>pcntl_exec()</a:t>
            </a:r>
            <a:r>
              <a:rPr lang="zh-CN" altLang="en-US" sz="2800"/>
              <a:t>：在当前进程空间执行指定程序</a:t>
            </a:r>
            <a:endParaRPr lang="zh-CN" altLang="en-US" sz="2800"/>
          </a:p>
          <a:p>
            <a:pPr marL="0" indent="0">
              <a:buNone/>
            </a:pPr>
            <a:r>
              <a:rPr lang="en-US" altLang="zh-CN" sz="2800"/>
              <a:t>popen()</a:t>
            </a:r>
            <a:r>
              <a:rPr lang="zh-CN" altLang="en-US" sz="2800"/>
              <a:t>：打开进程文件指针</a:t>
            </a:r>
            <a:endParaRPr lang="zh-CN" altLang="en-US" sz="2800"/>
          </a:p>
          <a:p>
            <a:pPr marL="0" indent="0">
              <a:buNone/>
            </a:pPr>
            <a:r>
              <a:rPr lang="en-US" altLang="zh-CN" sz="2800"/>
              <a:t>prox_open()</a:t>
            </a:r>
            <a:r>
              <a:rPr lang="zh-CN" altLang="en-US" sz="2800"/>
              <a:t>：执行一个命令，并且打开用来输入</a:t>
            </a:r>
            <a:r>
              <a:rPr lang="en-US" altLang="zh-CN" sz="2800"/>
              <a:t>/</a:t>
            </a:r>
            <a:r>
              <a:rPr lang="zh-CN" altLang="en-US" sz="2800"/>
              <a:t>输出的文件指针</a:t>
            </a:r>
            <a:endParaRPr lang="zh-CN" altLang="en-US" sz="2800"/>
          </a:p>
          <a:p>
            <a:pPr marL="0" indent="0">
              <a:buNone/>
            </a:pPr>
            <a:endParaRPr lang="zh-CN"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远程系统命令执行</a:t>
            </a:r>
            <a:r>
              <a:rPr lang="en-US" altLang="zh-CN"/>
              <a:t> - exec</a:t>
            </a:r>
            <a:r>
              <a:rPr lang="zh-CN" altLang="en-US"/>
              <a:t>函数</a:t>
            </a:r>
            <a:endParaRPr lang="zh-CN" altLang="en-US"/>
          </a:p>
        </p:txBody>
      </p:sp>
      <p:sp>
        <p:nvSpPr>
          <p:cNvPr id="3" name="内容占位符 2"/>
          <p:cNvSpPr>
            <a:spLocks noGrp="1"/>
          </p:cNvSpPr>
          <p:nvPr>
            <p:ph idx="1"/>
          </p:nvPr>
        </p:nvSpPr>
        <p:spPr/>
        <p:txBody>
          <a:bodyPr/>
          <a:p>
            <a:pPr marL="0" indent="0">
              <a:buNone/>
            </a:pPr>
            <a:r>
              <a:rPr lang="en-US" altLang="zh-CN"/>
              <a:t>exec(string $command [, array &amp;$output [, int &amp;$return_var]])</a:t>
            </a:r>
            <a:endParaRPr lang="en-US" altLang="zh-CN"/>
          </a:p>
          <a:p>
            <a:pPr marL="0" indent="0">
              <a:buNone/>
            </a:pPr>
            <a:endParaRPr lang="en-US" altLang="zh-CN"/>
          </a:p>
          <a:p>
            <a:pPr marL="0" indent="0">
              <a:buNone/>
            </a:pPr>
            <a:r>
              <a:rPr lang="zh-CN" altLang="en-US"/>
              <a:t>执行一个外部程序，</a:t>
            </a:r>
            <a:r>
              <a:rPr lang="en-US" altLang="zh-CN"/>
              <a:t>exec()</a:t>
            </a:r>
            <a:r>
              <a:rPr lang="zh-CN" altLang="en-US"/>
              <a:t>执行</a:t>
            </a:r>
            <a:r>
              <a:rPr lang="en-US" altLang="zh-CN"/>
              <a:t>command</a:t>
            </a:r>
            <a:r>
              <a:rPr lang="zh-CN" altLang="en-US"/>
              <a:t>参数所指定的命令。</a:t>
            </a:r>
            <a:endParaRPr lang="zh-CN" altLang="en-US"/>
          </a:p>
          <a:p>
            <a:pPr marL="0" indent="0">
              <a:buNone/>
            </a:pPr>
            <a:endParaRPr lang="zh-CN" altLang="en-US"/>
          </a:p>
          <a:p>
            <a:pPr marL="0" indent="0">
              <a:buNone/>
            </a:pPr>
            <a:r>
              <a:rPr lang="en-US" altLang="zh-CN"/>
              <a:t>exec</a:t>
            </a:r>
            <a:r>
              <a:rPr lang="zh-CN" altLang="en-US"/>
              <a:t>执行系统外部命令时不会输出结果，而是返回结果的最后一行。如果想要得到结果，可以使用第二个参数，让其输出到指定的数组。此数组一个记录代表输出的一行。</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远程系统命令执行</a:t>
            </a:r>
            <a:r>
              <a:rPr lang="en-US" altLang="zh-CN">
                <a:sym typeface="+mn-ea"/>
              </a:rPr>
              <a:t> - system</a:t>
            </a:r>
            <a:r>
              <a:rPr lang="zh-CN" altLang="en-US">
                <a:sym typeface="+mn-ea"/>
              </a:rPr>
              <a:t>函数</a:t>
            </a:r>
            <a:endParaRPr lang="zh-CN" altLang="en-US"/>
          </a:p>
        </p:txBody>
      </p:sp>
      <p:sp>
        <p:nvSpPr>
          <p:cNvPr id="3" name="内容占位符 2"/>
          <p:cNvSpPr>
            <a:spLocks noGrp="1"/>
          </p:cNvSpPr>
          <p:nvPr>
            <p:ph idx="1"/>
          </p:nvPr>
        </p:nvSpPr>
        <p:spPr/>
        <p:txBody>
          <a:bodyPr/>
          <a:p>
            <a:pPr marL="0" indent="0">
              <a:buNone/>
            </a:pPr>
            <a:r>
              <a:rPr lang="en-US" altLang="zh-CN"/>
              <a:t>system(string $command [, init &amp;$return_var])</a:t>
            </a:r>
            <a:endParaRPr lang="en-US" altLang="zh-CN"/>
          </a:p>
          <a:p>
            <a:pPr marL="0" indent="0">
              <a:buNone/>
            </a:pPr>
            <a:endParaRPr lang="en-US" altLang="zh-CN"/>
          </a:p>
          <a:p>
            <a:pPr marL="0" indent="0">
              <a:buNone/>
            </a:pPr>
            <a:r>
              <a:rPr lang="zh-CN" altLang="en-US"/>
              <a:t>函数执行</a:t>
            </a:r>
            <a:r>
              <a:rPr lang="en-US" altLang="zh-CN"/>
              <a:t>command</a:t>
            </a:r>
            <a:r>
              <a:rPr lang="zh-CN" altLang="en-US"/>
              <a:t>参数所指定的命令，并且输出执行结果。</a:t>
            </a:r>
            <a:endParaRPr lang="zh-CN" altLang="en-US"/>
          </a:p>
          <a:p>
            <a:pPr marL="0" indent="0">
              <a:buNone/>
            </a:pPr>
            <a:endParaRPr lang="zh-CN" altLang="en-US"/>
          </a:p>
          <a:p>
            <a:pPr marL="0" indent="0">
              <a:buNone/>
            </a:pPr>
            <a:r>
              <a:rPr lang="en-US" altLang="zh-CN"/>
              <a:t>system</a:t>
            </a:r>
            <a:r>
              <a:rPr lang="zh-CN" altLang="en-US"/>
              <a:t>和</a:t>
            </a:r>
            <a:r>
              <a:rPr lang="en-US" altLang="zh-CN"/>
              <a:t>exec</a:t>
            </a:r>
            <a:r>
              <a:rPr lang="zh-CN" altLang="en-US"/>
              <a:t>的区别在于，</a:t>
            </a:r>
            <a:r>
              <a:rPr lang="en-US" altLang="zh-CN"/>
              <a:t>system</a:t>
            </a:r>
            <a:r>
              <a:rPr lang="zh-CN" altLang="en-US"/>
              <a:t>在执行系统外部命令时，直接将结果输出到浏览器，如果执行命令成功则返回</a:t>
            </a:r>
            <a:r>
              <a:rPr lang="en-US" altLang="zh-CN"/>
              <a:t>true</a:t>
            </a:r>
            <a:r>
              <a:rPr lang="zh-CN" altLang="en-US"/>
              <a:t>，否则返回</a:t>
            </a:r>
            <a:r>
              <a:rPr lang="en-US" altLang="zh-CN"/>
              <a:t>false</a:t>
            </a:r>
            <a:r>
              <a:rPr lang="zh-CN" altLang="en-US"/>
              <a:t>。</a:t>
            </a:r>
            <a:r>
              <a:rPr lang="en-US" altLang="zh-CN"/>
              <a:t>                                      </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远程系统命令执行</a:t>
            </a:r>
            <a:r>
              <a:rPr lang="en-US" altLang="zh-CN">
                <a:sym typeface="+mn-ea"/>
              </a:rPr>
              <a:t> - passthru</a:t>
            </a:r>
            <a:r>
              <a:rPr lang="zh-CN" altLang="en-US">
                <a:sym typeface="+mn-ea"/>
              </a:rPr>
              <a:t>函数</a:t>
            </a:r>
            <a:endParaRPr lang="zh-CN" altLang="en-US"/>
          </a:p>
        </p:txBody>
      </p:sp>
      <p:sp>
        <p:nvSpPr>
          <p:cNvPr id="3" name="内容占位符 2"/>
          <p:cNvSpPr>
            <a:spLocks noGrp="1"/>
          </p:cNvSpPr>
          <p:nvPr>
            <p:ph idx="1"/>
          </p:nvPr>
        </p:nvSpPr>
        <p:spPr/>
        <p:txBody>
          <a:bodyPr>
            <a:normAutofit/>
          </a:bodyPr>
          <a:p>
            <a:pPr marL="0" indent="0">
              <a:buNone/>
            </a:pPr>
            <a:r>
              <a:rPr lang="en-US" altLang="zh-CN" sz="2400"/>
              <a:t>passthru(string $command [, int &amp;$return_var])</a:t>
            </a:r>
            <a:endParaRPr lang="en-US" altLang="zh-CN" sz="2400"/>
          </a:p>
          <a:p>
            <a:pPr marL="0" indent="0">
              <a:buNone/>
            </a:pPr>
            <a:endParaRPr lang="en-US" altLang="zh-CN" sz="2400"/>
          </a:p>
          <a:p>
            <a:pPr marL="0" indent="0">
              <a:buNone/>
            </a:pPr>
            <a:r>
              <a:rPr lang="zh-CN" altLang="en-US" sz="2400"/>
              <a:t>执行外部程序并且显示原始输出，同</a:t>
            </a:r>
            <a:r>
              <a:rPr lang="en-US" altLang="zh-CN" sz="2400"/>
              <a:t>exec()</a:t>
            </a:r>
            <a:r>
              <a:rPr lang="zh-CN" altLang="en-US" sz="2400"/>
              <a:t>函数类似，</a:t>
            </a:r>
            <a:r>
              <a:rPr lang="en-US" altLang="zh-CN" sz="2400"/>
              <a:t>passthru()</a:t>
            </a:r>
            <a:r>
              <a:rPr lang="zh-CN" altLang="en-US" sz="2400"/>
              <a:t>函数也是用来执行外部命令</a:t>
            </a:r>
            <a:r>
              <a:rPr lang="en-US" altLang="zh-CN" sz="2400"/>
              <a:t>(command)</a:t>
            </a:r>
            <a:r>
              <a:rPr lang="zh-CN" altLang="en-US" sz="2400"/>
              <a:t>的。</a:t>
            </a:r>
            <a:endParaRPr lang="zh-CN" altLang="en-US" sz="2400"/>
          </a:p>
          <a:p>
            <a:pPr marL="0" indent="0">
              <a:buNone/>
            </a:pPr>
            <a:endParaRPr lang="zh-CN" altLang="en-US" sz="2400"/>
          </a:p>
          <a:p>
            <a:pPr marL="0" indent="0">
              <a:buNone/>
            </a:pPr>
            <a:r>
              <a:rPr lang="zh-CN" altLang="en-US" sz="2400"/>
              <a:t>当所执行的命令输出二进制数据，并且需要直接传送到浏览器的时候，需要用此函数来替代</a:t>
            </a:r>
            <a:r>
              <a:rPr lang="en-US" altLang="zh-CN" sz="2400"/>
              <a:t>exec()</a:t>
            </a:r>
            <a:r>
              <a:rPr lang="zh-CN" altLang="en-US" sz="2400"/>
              <a:t>或</a:t>
            </a:r>
            <a:r>
              <a:rPr lang="en-US" altLang="zh-CN" sz="2400"/>
              <a:t>system()</a:t>
            </a:r>
            <a:r>
              <a:rPr lang="zh-CN" altLang="en-US" sz="2400"/>
              <a:t>函数。</a:t>
            </a:r>
            <a:endParaRPr lang="zh-CN" altLang="en-US" sz="2400"/>
          </a:p>
          <a:p>
            <a:pPr marL="0" indent="0">
              <a:buNone/>
            </a:pPr>
            <a:endParaRPr lang="zh-CN" altLang="en-US" sz="2400"/>
          </a:p>
          <a:p>
            <a:pPr marL="0" indent="0">
              <a:buNone/>
            </a:pPr>
            <a:r>
              <a:rPr lang="en-US" altLang="zh-CN" sz="2400"/>
              <a:t>passthru</a:t>
            </a:r>
            <a:r>
              <a:rPr lang="zh-CN" altLang="en-US" sz="2400"/>
              <a:t>和</a:t>
            </a:r>
            <a:r>
              <a:rPr lang="en-US" altLang="zh-CN" sz="2400"/>
              <a:t>system</a:t>
            </a:r>
            <a:r>
              <a:rPr lang="zh-CN" altLang="en-US" sz="2400"/>
              <a:t>的区别：</a:t>
            </a:r>
            <a:r>
              <a:rPr lang="en-US" altLang="zh-CN" sz="2400"/>
              <a:t>passthru</a:t>
            </a:r>
            <a:r>
              <a:rPr lang="zh-CN" altLang="en-US" sz="2400"/>
              <a:t>直接将结果输出到浏览器，不返回任何值，且其可以输出二进制，比如图像数据。第二个参数可选，是状态码。</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远程系统命令执行</a:t>
            </a:r>
            <a:r>
              <a:rPr lang="en-US" altLang="zh-CN">
                <a:sym typeface="+mn-ea"/>
              </a:rPr>
              <a:t> - shell_exec</a:t>
            </a:r>
            <a:r>
              <a:rPr lang="zh-CN" altLang="en-US">
                <a:sym typeface="+mn-ea"/>
              </a:rPr>
              <a:t>函数</a:t>
            </a:r>
            <a:endParaRPr lang="zh-CN" altLang="en-US"/>
          </a:p>
        </p:txBody>
      </p:sp>
      <p:sp>
        <p:nvSpPr>
          <p:cNvPr id="3" name="内容占位符 2"/>
          <p:cNvSpPr>
            <a:spLocks noGrp="1"/>
          </p:cNvSpPr>
          <p:nvPr>
            <p:ph idx="1"/>
          </p:nvPr>
        </p:nvSpPr>
        <p:spPr/>
        <p:txBody>
          <a:bodyPr>
            <a:normAutofit lnSpcReduction="10000"/>
          </a:bodyPr>
          <a:p>
            <a:pPr marL="0" indent="0">
              <a:buNone/>
            </a:pPr>
            <a:r>
              <a:rPr lang="en-US" altLang="zh-CN" sz="2800"/>
              <a:t>shell_exec(string $cmd)</a:t>
            </a:r>
            <a:endParaRPr lang="en-US" altLang="zh-CN" sz="2800"/>
          </a:p>
          <a:p>
            <a:pPr marL="0" indent="0">
              <a:buNone/>
            </a:pPr>
            <a:endParaRPr lang="en-US" altLang="zh-CN" sz="2800"/>
          </a:p>
          <a:p>
            <a:pPr marL="0" indent="0">
              <a:buNone/>
            </a:pPr>
            <a:r>
              <a:rPr lang="zh-CN" altLang="en-US" sz="2800"/>
              <a:t>通过</a:t>
            </a:r>
            <a:r>
              <a:rPr lang="en-US" altLang="zh-CN" sz="2800"/>
              <a:t>shell</a:t>
            </a:r>
            <a:r>
              <a:rPr lang="zh-CN" altLang="en-US" sz="2800"/>
              <a:t>环境执行命令，并且将完整的输出以字符串的方式返回。</a:t>
            </a:r>
            <a:endParaRPr lang="zh-CN" altLang="en-US" sz="2800"/>
          </a:p>
          <a:p>
            <a:pPr marL="0" indent="0">
              <a:buNone/>
            </a:pPr>
            <a:endParaRPr lang="zh-CN" altLang="en-US" sz="2800"/>
          </a:p>
          <a:p>
            <a:pPr marL="0" indent="0">
              <a:buNone/>
            </a:pPr>
            <a:r>
              <a:rPr lang="zh-CN" altLang="en-US" sz="2800"/>
              <a:t>本函数同执行操作符</a:t>
            </a:r>
            <a:r>
              <a:rPr lang="en-US" altLang="zh-CN" sz="2800"/>
              <a:t>(‘)</a:t>
            </a:r>
            <a:endParaRPr lang="en-US" altLang="zh-CN" sz="2800"/>
          </a:p>
          <a:p>
            <a:pPr marL="0" indent="0">
              <a:buNone/>
            </a:pPr>
            <a:endParaRPr lang="en-US" altLang="zh-CN" sz="2800"/>
          </a:p>
          <a:p>
            <a:pPr marL="0" indent="0">
              <a:buNone/>
            </a:pPr>
            <a:r>
              <a:rPr lang="en-US" altLang="zh-CN" sz="2800"/>
              <a:t>&lt;?php</a:t>
            </a:r>
            <a:endParaRPr lang="en-US" altLang="zh-CN" sz="2800"/>
          </a:p>
          <a:p>
            <a:pPr marL="0" indent="0">
              <a:buNone/>
            </a:pPr>
            <a:r>
              <a:rPr lang="en-US" altLang="zh-CN" sz="2800"/>
              <a:t>$output=shell_exec(‘ipconfig’);</a:t>
            </a:r>
            <a:endParaRPr lang="en-US" altLang="zh-CN" sz="2800"/>
          </a:p>
          <a:p>
            <a:pPr marL="0" indent="0">
              <a:buNone/>
            </a:pPr>
            <a:r>
              <a:rPr lang="en-US" altLang="zh-CN" sz="2800"/>
              <a:t>echo “&lt;pre&gt;$output&lt;/pre&gt;”;</a:t>
            </a:r>
            <a:endParaRPr lang="en-US" altLang="zh-CN" sz="2800"/>
          </a:p>
          <a:p>
            <a:pPr marL="0" indent="0">
              <a:buNone/>
            </a:pPr>
            <a:r>
              <a:rPr lang="en-US" altLang="zh-CN" sz="2800"/>
              <a:t>?&gt;</a:t>
            </a:r>
            <a:endParaRPr lang="en-US" altLang="zh-CN"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远程系统命令执行</a:t>
            </a:r>
            <a:endParaRPr lang="zh-CN" altLang="en-US"/>
          </a:p>
        </p:txBody>
      </p:sp>
      <p:sp>
        <p:nvSpPr>
          <p:cNvPr id="3" name="内容占位符 2"/>
          <p:cNvSpPr>
            <a:spLocks noGrp="1"/>
          </p:cNvSpPr>
          <p:nvPr>
            <p:ph idx="1"/>
          </p:nvPr>
        </p:nvSpPr>
        <p:spPr/>
        <p:txBody>
          <a:bodyPr/>
          <a:p>
            <a:pPr marL="0" indent="0">
              <a:buNone/>
            </a:pPr>
            <a:r>
              <a:rPr lang="zh-CN" altLang="en-US" sz="2800"/>
              <a:t>命令执行常用特殊字符</a:t>
            </a:r>
            <a:endParaRPr lang="zh-CN" altLang="en-US" sz="2800"/>
          </a:p>
          <a:p>
            <a:pPr marL="0" indent="0">
              <a:buNone/>
            </a:pPr>
            <a:endParaRPr lang="zh-CN" altLang="en-US" sz="2800"/>
          </a:p>
          <a:p>
            <a:pPr marL="0" indent="0">
              <a:buNone/>
            </a:pPr>
            <a:r>
              <a:rPr lang="en-US" altLang="zh-CN" sz="2800"/>
              <a:t>cmd1|cmd2</a:t>
            </a:r>
            <a:r>
              <a:rPr lang="zh-CN" altLang="en-US" sz="2800"/>
              <a:t>：无论</a:t>
            </a:r>
            <a:r>
              <a:rPr lang="en-US" altLang="zh-CN" sz="2800"/>
              <a:t>cmd1</a:t>
            </a:r>
            <a:r>
              <a:rPr lang="zh-CN" altLang="en-US" sz="2800"/>
              <a:t>是否执行成功，</a:t>
            </a:r>
            <a:r>
              <a:rPr lang="en-US" altLang="zh-CN" sz="2800"/>
              <a:t>cmd2</a:t>
            </a:r>
            <a:r>
              <a:rPr lang="zh-CN" altLang="en-US" sz="2800"/>
              <a:t>将被执行</a:t>
            </a:r>
            <a:endParaRPr lang="en-US" altLang="zh-CN" sz="2800"/>
          </a:p>
          <a:p>
            <a:pPr marL="0" indent="0">
              <a:buNone/>
            </a:pPr>
            <a:r>
              <a:rPr lang="en-US" altLang="zh-CN" sz="2800"/>
              <a:t>cmd1;cmd2</a:t>
            </a:r>
            <a:r>
              <a:rPr lang="zh-CN" altLang="en-US" sz="2800"/>
              <a:t>：无论</a:t>
            </a:r>
            <a:r>
              <a:rPr lang="en-US" altLang="zh-CN" sz="2800"/>
              <a:t>cmd1</a:t>
            </a:r>
            <a:r>
              <a:rPr lang="zh-CN" altLang="en-US" sz="2800"/>
              <a:t>是否执行成功，</a:t>
            </a:r>
            <a:r>
              <a:rPr lang="en-US" altLang="zh-CN" sz="2800"/>
              <a:t>cmd2</a:t>
            </a:r>
            <a:r>
              <a:rPr lang="zh-CN" altLang="en-US" sz="2800"/>
              <a:t>将被执行</a:t>
            </a:r>
            <a:endParaRPr lang="en-US" altLang="zh-CN" sz="2800"/>
          </a:p>
          <a:p>
            <a:pPr marL="0" indent="0">
              <a:buNone/>
            </a:pPr>
            <a:r>
              <a:rPr lang="en-US" altLang="zh-CN" sz="2800"/>
              <a:t>cmd1||cmd2</a:t>
            </a:r>
            <a:r>
              <a:rPr lang="zh-CN" altLang="en-US" sz="2800"/>
              <a:t>：仅在</a:t>
            </a:r>
            <a:r>
              <a:rPr lang="en-US" altLang="zh-CN" sz="2800"/>
              <a:t>cmd1</a:t>
            </a:r>
            <a:r>
              <a:rPr lang="zh-CN" altLang="en-US" sz="2800"/>
              <a:t>执行失败时才执行</a:t>
            </a:r>
            <a:r>
              <a:rPr lang="en-US" altLang="zh-CN" sz="2800"/>
              <a:t>cmd2</a:t>
            </a:r>
            <a:endParaRPr lang="en-US" altLang="zh-CN" sz="2800"/>
          </a:p>
          <a:p>
            <a:pPr marL="0" indent="0">
              <a:buNone/>
            </a:pPr>
            <a:r>
              <a:rPr lang="en-US" altLang="zh-CN" sz="2800"/>
              <a:t>cmd1&amp;&amp;cmd2</a:t>
            </a:r>
            <a:r>
              <a:rPr lang="zh-CN" altLang="en-US" sz="2800"/>
              <a:t>：仅在</a:t>
            </a:r>
            <a:r>
              <a:rPr lang="en-US" altLang="zh-CN" sz="2800"/>
              <a:t>cmd1</a:t>
            </a:r>
            <a:r>
              <a:rPr lang="zh-CN" altLang="en-US" sz="2800"/>
              <a:t>执行成功后才执行</a:t>
            </a:r>
            <a:endParaRPr lang="en-US" altLang="zh-CN" sz="2800"/>
          </a:p>
          <a:p>
            <a:pPr marL="0" indent="0">
              <a:buNone/>
            </a:pPr>
            <a:r>
              <a:rPr lang="en-US" altLang="zh-CN" sz="2800"/>
              <a:t>cmd2$(cmd)</a:t>
            </a:r>
            <a:r>
              <a:rPr lang="zh-CN" altLang="en-US" sz="2800"/>
              <a:t>：</a:t>
            </a:r>
            <a:r>
              <a:rPr lang="en-US" altLang="zh-CN" sz="2800"/>
              <a:t>echo $(whoami) </a:t>
            </a:r>
            <a:r>
              <a:rPr lang="zh-CN" altLang="en-US" sz="2800"/>
              <a:t>或者</a:t>
            </a:r>
            <a:r>
              <a:rPr lang="en-US" altLang="zh-CN" sz="2800"/>
              <a:t> $(touch resr.sh;echo ‘ls’ &gt; test.sh)</a:t>
            </a:r>
            <a:endParaRPr lang="en-US" altLang="zh-CN" sz="2800"/>
          </a:p>
          <a:p>
            <a:pPr marL="0" indent="0">
              <a:buNone/>
            </a:pPr>
            <a:r>
              <a:rPr lang="en-US" altLang="zh-CN" sz="2800"/>
              <a:t>‘cmd’</a:t>
            </a:r>
            <a:r>
              <a:rPr lang="zh-CN" altLang="en-US" sz="2800"/>
              <a:t>：用于执行特定命令，如</a:t>
            </a:r>
            <a:r>
              <a:rPr lang="en-US" altLang="zh-CN" sz="2800"/>
              <a:t>’whoami’</a:t>
            </a:r>
            <a:endParaRPr lang="en-US" altLang="zh-CN" sz="2800"/>
          </a:p>
          <a:p>
            <a:pPr marL="0" indent="0">
              <a:buNone/>
            </a:pPr>
            <a:endParaRPr lang="en-US" altLang="zh-CN"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命令执行简介</a:t>
            </a:r>
            <a:endParaRPr lang="en-US" altLang="zh-CN"/>
          </a:p>
        </p:txBody>
      </p:sp>
      <p:sp>
        <p:nvSpPr>
          <p:cNvPr id="3" name="内容占位符 2"/>
          <p:cNvSpPr>
            <a:spLocks noGrp="1"/>
          </p:cNvSpPr>
          <p:nvPr>
            <p:ph idx="1"/>
          </p:nvPr>
        </p:nvSpPr>
        <p:spPr/>
        <p:txBody>
          <a:bodyPr/>
          <a:p>
            <a:r>
              <a:rPr lang="zh-CN" altLang="en-US"/>
              <a:t>命令执行漏洞产生原因</a:t>
            </a:r>
            <a:endParaRPr lang="zh-CN" altLang="en-US"/>
          </a:p>
          <a:p>
            <a:pPr marL="0" indent="457200">
              <a:buNone/>
            </a:pPr>
            <a:r>
              <a:rPr lang="zh-CN" altLang="en-US"/>
              <a:t>应用未对用户输入做严格的检查过滤，导致用户输入的参数被当成命令来执行。</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命令执行漏洞利用</a:t>
            </a:r>
            <a:endParaRPr lang="zh-CN" altLang="en-US"/>
          </a:p>
        </p:txBody>
      </p:sp>
      <p:sp>
        <p:nvSpPr>
          <p:cNvPr id="3" name="内容占位符 2"/>
          <p:cNvSpPr>
            <a:spLocks noGrp="1"/>
          </p:cNvSpPr>
          <p:nvPr>
            <p:ph idx="1"/>
          </p:nvPr>
        </p:nvSpPr>
        <p:spPr/>
        <p:txBody>
          <a:bodyPr/>
          <a:p>
            <a:pPr marL="0" indent="0">
              <a:buNone/>
            </a:pP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命令执行简介</a:t>
            </a:r>
            <a:endParaRPr lang="zh-CN" altLang="en-US"/>
          </a:p>
        </p:txBody>
      </p:sp>
      <p:sp>
        <p:nvSpPr>
          <p:cNvPr id="3" name="内容占位符 2"/>
          <p:cNvSpPr>
            <a:spLocks noGrp="1"/>
          </p:cNvSpPr>
          <p:nvPr>
            <p:ph idx="1"/>
          </p:nvPr>
        </p:nvSpPr>
        <p:spPr/>
        <p:txBody>
          <a:bodyPr/>
          <a:p>
            <a:r>
              <a:rPr lang="zh-CN" altLang="en-US"/>
              <a:t>命令执行漏洞的危害</a:t>
            </a:r>
            <a:endParaRPr lang="zh-CN" altLang="en-US"/>
          </a:p>
          <a:p>
            <a:pPr lvl="1"/>
            <a:r>
              <a:rPr lang="zh-CN" altLang="en-US"/>
              <a:t>继承</a:t>
            </a:r>
            <a:r>
              <a:rPr lang="en-US" altLang="zh-CN"/>
              <a:t>Web</a:t>
            </a:r>
            <a:r>
              <a:rPr lang="zh-CN" altLang="en-US"/>
              <a:t>服务程序的权限去执行系统命令或读写文件</a:t>
            </a:r>
            <a:endParaRPr lang="zh-CN" altLang="en-US"/>
          </a:p>
          <a:p>
            <a:pPr lvl="1"/>
            <a:r>
              <a:rPr lang="zh-CN" altLang="en-US"/>
              <a:t>反弹</a:t>
            </a:r>
            <a:r>
              <a:rPr lang="en-US" altLang="zh-CN"/>
              <a:t>shell</a:t>
            </a:r>
            <a:r>
              <a:rPr lang="zh-CN" altLang="en-US"/>
              <a:t>，获得目标服务器的权限</a:t>
            </a:r>
            <a:endParaRPr lang="zh-CN" altLang="en-US"/>
          </a:p>
          <a:p>
            <a:pPr lvl="1"/>
            <a:r>
              <a:rPr lang="zh-CN" altLang="en-US"/>
              <a:t>进一步内网渗透</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命令执行简介</a:t>
            </a:r>
            <a:endParaRPr lang="zh-CN" altLang="en-US"/>
          </a:p>
        </p:txBody>
      </p:sp>
      <p:sp>
        <p:nvSpPr>
          <p:cNvPr id="3" name="内容占位符 2"/>
          <p:cNvSpPr>
            <a:spLocks noGrp="1"/>
          </p:cNvSpPr>
          <p:nvPr>
            <p:ph idx="1"/>
          </p:nvPr>
        </p:nvSpPr>
        <p:spPr/>
        <p:txBody>
          <a:bodyPr/>
          <a:p>
            <a:r>
              <a:rPr lang="zh-CN" altLang="en-US"/>
              <a:t>远程代码执行</a:t>
            </a:r>
            <a:endParaRPr lang="zh-CN" altLang="en-US"/>
          </a:p>
          <a:p>
            <a:pPr marL="0" indent="457200">
              <a:buNone/>
            </a:pPr>
            <a:r>
              <a:rPr lang="zh-CN" altLang="en-US"/>
              <a:t>因为业务需求，在</a:t>
            </a:r>
            <a:r>
              <a:rPr lang="en-US" altLang="zh-CN"/>
              <a:t>PHP</a:t>
            </a:r>
            <a:r>
              <a:rPr lang="zh-CN" altLang="en-US"/>
              <a:t>中有时需要调用一些执行命令的函数，如：</a:t>
            </a:r>
            <a:r>
              <a:rPr lang="en-US" altLang="zh-CN"/>
              <a:t>eval()</a:t>
            </a:r>
            <a:r>
              <a:rPr lang="zh-CN" altLang="en-US"/>
              <a:t>、</a:t>
            </a:r>
            <a:r>
              <a:rPr lang="en-US" altLang="zh-CN"/>
              <a:t>assert()</a:t>
            </a:r>
            <a:r>
              <a:rPr lang="zh-CN" altLang="en-US"/>
              <a:t>、</a:t>
            </a:r>
            <a:r>
              <a:rPr lang="en-US" altLang="zh-CN"/>
              <a:t>preg_replace()</a:t>
            </a:r>
            <a:r>
              <a:rPr lang="zh-CN" altLang="en-US"/>
              <a:t>、</a:t>
            </a:r>
            <a:r>
              <a:rPr lang="en-US" altLang="zh-CN"/>
              <a:t>create_function()</a:t>
            </a:r>
            <a:r>
              <a:rPr lang="zh-CN" altLang="en-US"/>
              <a:t>等。如果存在一个使用这些函数且未对可被用户控制的参数进行检查过滤的页面，那么这个页面就肯呢个存在远程代码执行漏洞。</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远程代码执行</a:t>
            </a:r>
            <a:r>
              <a:rPr lang="en-US" altLang="zh-CN"/>
              <a:t> - eval</a:t>
            </a:r>
            <a:r>
              <a:rPr lang="zh-CN" altLang="en-US"/>
              <a:t>函数</a:t>
            </a:r>
            <a:endParaRPr lang="zh-CN" altLang="en-US"/>
          </a:p>
        </p:txBody>
      </p:sp>
      <p:sp>
        <p:nvSpPr>
          <p:cNvPr id="3" name="内容占位符 2"/>
          <p:cNvSpPr>
            <a:spLocks noGrp="1"/>
          </p:cNvSpPr>
          <p:nvPr>
            <p:ph idx="1"/>
          </p:nvPr>
        </p:nvSpPr>
        <p:spPr/>
        <p:txBody>
          <a:bodyPr>
            <a:normAutofit lnSpcReduction="10000"/>
          </a:bodyPr>
          <a:p>
            <a:pPr marL="0" indent="0">
              <a:buNone/>
            </a:pPr>
            <a:r>
              <a:rPr lang="en-US" altLang="zh-CN"/>
              <a:t>eval(string $code)</a:t>
            </a:r>
            <a:endParaRPr lang="en-US" altLang="zh-CN"/>
          </a:p>
          <a:p>
            <a:pPr marL="0" indent="0">
              <a:buNone/>
            </a:pPr>
            <a:r>
              <a:rPr lang="zh-CN" altLang="en-US"/>
              <a:t>把字符串</a:t>
            </a:r>
            <a:r>
              <a:rPr lang="en-US" altLang="zh-CN"/>
              <a:t>code</a:t>
            </a:r>
            <a:r>
              <a:rPr lang="zh-CN" altLang="en-US"/>
              <a:t>作为</a:t>
            </a:r>
            <a:r>
              <a:rPr lang="en-US" altLang="zh-CN"/>
              <a:t>PHP</a:t>
            </a:r>
            <a:r>
              <a:rPr lang="zh-CN" altLang="en-US"/>
              <a:t>代码执行</a:t>
            </a:r>
            <a:endParaRPr lang="zh-CN" altLang="en-US"/>
          </a:p>
          <a:p>
            <a:pPr marL="0" indent="0">
              <a:buNone/>
            </a:pPr>
            <a:r>
              <a:rPr lang="en-US" altLang="zh-CN"/>
              <a:t>&lt;?php @eval($_POST[‘cmd’]);?&gt;</a:t>
            </a:r>
            <a:endParaRPr lang="en-US" altLang="zh-CN"/>
          </a:p>
          <a:p>
            <a:pPr marL="0" indent="0">
              <a:buNone/>
            </a:pPr>
            <a:endParaRPr lang="en-US" altLang="zh-CN"/>
          </a:p>
          <a:p>
            <a:pPr marL="0" indent="0">
              <a:buNone/>
            </a:pPr>
            <a:r>
              <a:rPr lang="zh-CN" altLang="en-US"/>
              <a:t>注意：</a:t>
            </a:r>
            <a:endParaRPr lang="zh-CN" altLang="en-US"/>
          </a:p>
          <a:p>
            <a:pPr marL="0" indent="0">
              <a:buNone/>
            </a:pPr>
            <a:r>
              <a:rPr lang="en-US" altLang="zh-CN"/>
              <a:t>eval()</a:t>
            </a:r>
            <a:r>
              <a:rPr lang="zh-CN" altLang="en-US"/>
              <a:t>函数传入的参数必须为</a:t>
            </a:r>
            <a:r>
              <a:rPr lang="en-US" altLang="zh-CN"/>
              <a:t>PHP</a:t>
            </a:r>
            <a:r>
              <a:rPr lang="zh-CN" altLang="en-US"/>
              <a:t>代码，即要以分号结尾</a:t>
            </a:r>
            <a:endParaRPr lang="zh-CN" altLang="en-US"/>
          </a:p>
          <a:p>
            <a:pPr marL="0" indent="0">
              <a:buNone/>
            </a:pPr>
            <a:r>
              <a:rPr lang="zh-CN" altLang="en-US"/>
              <a:t>函数</a:t>
            </a:r>
            <a:r>
              <a:rPr lang="en-US" altLang="zh-CN"/>
              <a:t>eval()</a:t>
            </a:r>
            <a:r>
              <a:rPr lang="zh-CN" altLang="en-US"/>
              <a:t>语言结构是非常危险的，因为它允许执行任意</a:t>
            </a:r>
            <a:r>
              <a:rPr lang="en-US" altLang="zh-CN"/>
              <a:t>PHP</a:t>
            </a:r>
            <a:r>
              <a:rPr lang="zh-CN" altLang="en-US"/>
              <a:t>代码。不要允许传入任何由用户提供的、未经完整验证过的数据。</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远程代码执行</a:t>
            </a:r>
            <a:r>
              <a:rPr lang="en-US" altLang="zh-CN"/>
              <a:t> - assert</a:t>
            </a:r>
            <a:r>
              <a:rPr lang="zh-CN" altLang="en-US"/>
              <a:t>函数</a:t>
            </a:r>
            <a:endParaRPr lang="zh-CN" altLang="en-US"/>
          </a:p>
        </p:txBody>
      </p:sp>
      <p:sp>
        <p:nvSpPr>
          <p:cNvPr id="3" name="内容占位符 2"/>
          <p:cNvSpPr>
            <a:spLocks noGrp="1"/>
          </p:cNvSpPr>
          <p:nvPr>
            <p:ph idx="1"/>
          </p:nvPr>
        </p:nvSpPr>
        <p:spPr/>
        <p:txBody>
          <a:bodyPr>
            <a:normAutofit lnSpcReduction="10000"/>
          </a:bodyPr>
          <a:p>
            <a:pPr marL="0" indent="0">
              <a:buNone/>
            </a:pPr>
            <a:r>
              <a:rPr lang="en-US" altLang="zh-CN"/>
              <a:t>assert(mixed $assertion [,string $description])</a:t>
            </a:r>
            <a:endParaRPr lang="en-US" altLang="zh-CN"/>
          </a:p>
          <a:p>
            <a:pPr marL="0" indent="0">
              <a:buNone/>
            </a:pPr>
            <a:r>
              <a:rPr lang="zh-CN" altLang="en-US"/>
              <a:t>检查一个断言是否为</a:t>
            </a:r>
            <a:r>
              <a:rPr lang="en-US" altLang="zh-CN"/>
              <a:t>FALSE</a:t>
            </a:r>
            <a:r>
              <a:rPr lang="zh-CN" altLang="en-US"/>
              <a:t>，如果</a:t>
            </a:r>
            <a:r>
              <a:rPr lang="en-US" altLang="zh-CN"/>
              <a:t>assertion</a:t>
            </a:r>
            <a:r>
              <a:rPr lang="zh-CN" altLang="en-US"/>
              <a:t>是字符串，它将会被</a:t>
            </a:r>
            <a:r>
              <a:rPr lang="en-US" altLang="zh-CN"/>
              <a:t>assert()</a:t>
            </a:r>
            <a:r>
              <a:rPr lang="zh-CN" altLang="en-US"/>
              <a:t>当作</a:t>
            </a:r>
            <a:r>
              <a:rPr lang="en-US" altLang="zh-CN"/>
              <a:t>PHP</a:t>
            </a:r>
            <a:r>
              <a:rPr lang="zh-CN" altLang="en-US"/>
              <a:t>代码来执行。</a:t>
            </a:r>
            <a:endParaRPr lang="zh-CN" altLang="en-US"/>
          </a:p>
          <a:p>
            <a:pPr marL="0" indent="0">
              <a:buNone/>
            </a:pPr>
            <a:r>
              <a:rPr lang="en-US" altLang="zh-CN"/>
              <a:t>&lt;?php @assert($_POST[‘cmd’])?&gt;</a:t>
            </a:r>
            <a:endParaRPr lang="en-US" altLang="zh-CN"/>
          </a:p>
          <a:p>
            <a:pPr marL="0" indent="0">
              <a:buNone/>
            </a:pPr>
            <a:endParaRPr lang="en-US" altLang="zh-CN"/>
          </a:p>
          <a:p>
            <a:pPr marL="0" indent="0">
              <a:buNone/>
            </a:pPr>
            <a:r>
              <a:rPr lang="zh-CN" altLang="en-US"/>
              <a:t>注意：</a:t>
            </a:r>
            <a:endParaRPr lang="zh-CN" altLang="en-US"/>
          </a:p>
          <a:p>
            <a:pPr marL="0" indent="0">
              <a:buNone/>
            </a:pPr>
            <a:r>
              <a:rPr lang="en-US" altLang="zh-CN"/>
              <a:t>assert()</a:t>
            </a:r>
            <a:r>
              <a:rPr lang="zh-CN" altLang="en-US"/>
              <a:t>函数是直接将传入的参数当成</a:t>
            </a:r>
            <a:r>
              <a:rPr lang="en-US" altLang="zh-CN"/>
              <a:t>PHP</a:t>
            </a:r>
            <a:r>
              <a:rPr lang="zh-CN" altLang="en-US"/>
              <a:t>代码执行，不需要以分号结尾。</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远程代码执行</a:t>
            </a:r>
            <a:r>
              <a:rPr lang="en-US" altLang="zh-CN"/>
              <a:t> - preg_replace</a:t>
            </a:r>
            <a:r>
              <a:rPr lang="zh-CN" altLang="en-US"/>
              <a:t>函数</a:t>
            </a:r>
            <a:endParaRPr lang="zh-CN" altLang="en-US"/>
          </a:p>
        </p:txBody>
      </p:sp>
      <p:sp>
        <p:nvSpPr>
          <p:cNvPr id="3" name="内容占位符 2"/>
          <p:cNvSpPr>
            <a:spLocks noGrp="1"/>
          </p:cNvSpPr>
          <p:nvPr>
            <p:ph idx="1"/>
          </p:nvPr>
        </p:nvSpPr>
        <p:spPr/>
        <p:txBody>
          <a:bodyPr>
            <a:normAutofit/>
          </a:bodyPr>
          <a:p>
            <a:pPr marL="0" indent="0">
              <a:buNone/>
            </a:pPr>
            <a:r>
              <a:rPr lang="en-US" altLang="zh-CN" sz="2000"/>
              <a:t>preg_replace(mixed $pattern , mixed $replacement , mixed $subject [,int $limit] = -1 [,int &amp;$count])</a:t>
            </a:r>
            <a:endParaRPr lang="en-US" altLang="zh-CN" sz="2000"/>
          </a:p>
          <a:p>
            <a:pPr marL="0" indent="0">
              <a:buNone/>
            </a:pPr>
            <a:r>
              <a:rPr lang="zh-CN" altLang="en-US" sz="2000"/>
              <a:t>执行一个正则表达式的搜索和替换，搜索</a:t>
            </a:r>
            <a:r>
              <a:rPr lang="en-US" altLang="zh-CN" sz="2000"/>
              <a:t>subject</a:t>
            </a:r>
            <a:r>
              <a:rPr lang="zh-CN" altLang="en-US" sz="2000"/>
              <a:t>中匹配</a:t>
            </a:r>
            <a:r>
              <a:rPr lang="en-US" altLang="zh-CN" sz="2000"/>
              <a:t>pattern</a:t>
            </a:r>
            <a:r>
              <a:rPr lang="zh-CN" altLang="en-US" sz="2000"/>
              <a:t>的部分，以</a:t>
            </a:r>
            <a:r>
              <a:rPr lang="en-US" altLang="zh-CN" sz="2000"/>
              <a:t>replacement</a:t>
            </a:r>
            <a:r>
              <a:rPr lang="zh-CN" altLang="en-US" sz="2000"/>
              <a:t>进行替换。</a:t>
            </a:r>
            <a:endParaRPr lang="zh-CN" altLang="en-US" sz="2000"/>
          </a:p>
          <a:p>
            <a:pPr marL="0" indent="0">
              <a:buNone/>
            </a:pPr>
            <a:r>
              <a:rPr lang="en-US" altLang="zh-CN" sz="2000"/>
              <a:t>&lt;?php preg_replace(“/test/e”,$_POST[“cmd”],”test”);?&gt;</a:t>
            </a:r>
            <a:endParaRPr lang="en-US" altLang="zh-CN" sz="2000"/>
          </a:p>
          <a:p>
            <a:pPr marL="0" indent="0">
              <a:buNone/>
            </a:pPr>
            <a:r>
              <a:rPr lang="en-US" altLang="zh-CN" sz="2000"/>
              <a:t>preg_replace(‘</a:t>
            </a:r>
            <a:r>
              <a:rPr lang="zh-CN" altLang="en-US" sz="2000"/>
              <a:t>正则规则</a:t>
            </a:r>
            <a:r>
              <a:rPr lang="en-US" altLang="zh-CN" sz="2000"/>
              <a:t>’,’</a:t>
            </a:r>
            <a:r>
              <a:rPr lang="zh-CN" altLang="en-US" sz="2000"/>
              <a:t>替换字符</a:t>
            </a:r>
            <a:r>
              <a:rPr lang="en-US" altLang="zh-CN" sz="2000"/>
              <a:t>’,’</a:t>
            </a:r>
            <a:r>
              <a:rPr lang="zh-CN" altLang="en-US" sz="2000"/>
              <a:t>目标字符</a:t>
            </a:r>
            <a:r>
              <a:rPr lang="en-US" altLang="zh-CN" sz="2000"/>
              <a:t>’)</a:t>
            </a:r>
            <a:endParaRPr lang="en-US" altLang="zh-CN" sz="2000"/>
          </a:p>
          <a:p>
            <a:pPr marL="0" indent="0">
              <a:buNone/>
            </a:pPr>
            <a:endParaRPr lang="en-US" altLang="zh-CN" sz="2000"/>
          </a:p>
          <a:p>
            <a:pPr marL="0" indent="0">
              <a:buNone/>
            </a:pPr>
            <a:endParaRPr lang="en-US" altLang="zh-CN" sz="2000"/>
          </a:p>
          <a:p>
            <a:pPr marL="0" indent="0">
              <a:buNone/>
            </a:pPr>
            <a:endParaRPr lang="en-US" altLang="zh-CN" sz="2000"/>
          </a:p>
          <a:p>
            <a:pPr marL="0" indent="0">
              <a:buNone/>
            </a:pPr>
            <a:r>
              <a:rPr lang="en-US" altLang="zh-CN" sz="2000"/>
              <a:t>PCRE</a:t>
            </a:r>
            <a:r>
              <a:rPr lang="zh-CN" altLang="en-US" sz="2000"/>
              <a:t>修饰符</a:t>
            </a:r>
            <a:r>
              <a:rPr lang="en-US" altLang="zh-CN" sz="2000"/>
              <a:t>e : preg_replace()</a:t>
            </a:r>
            <a:r>
              <a:rPr lang="zh-CN" altLang="en-US" sz="2000"/>
              <a:t>在进行了对替换字符串的后巷引用替换之后，讲替换后的字符串作为</a:t>
            </a:r>
            <a:r>
              <a:rPr lang="en-US" altLang="zh-CN" sz="2000"/>
              <a:t>php</a:t>
            </a:r>
            <a:r>
              <a:rPr lang="zh-CN" altLang="en-US" sz="2000"/>
              <a:t>代码评估执行</a:t>
            </a:r>
            <a:r>
              <a:rPr lang="en-US" altLang="zh-CN" sz="2000"/>
              <a:t>(eval</a:t>
            </a:r>
            <a:r>
              <a:rPr lang="zh-CN" altLang="en-US" sz="2000"/>
              <a:t>函数方式</a:t>
            </a:r>
            <a:r>
              <a:rPr lang="en-US" altLang="zh-CN" sz="2000"/>
              <a:t>)</a:t>
            </a:r>
            <a:r>
              <a:rPr lang="zh-CN" altLang="en-US" sz="2000"/>
              <a:t>，并使用执行结果作为实际参与替换的字符串。</a:t>
            </a:r>
            <a:endParaRPr lang="zh-CN" altLang="en-US" sz="2000"/>
          </a:p>
        </p:txBody>
      </p:sp>
      <p:graphicFrame>
        <p:nvGraphicFramePr>
          <p:cNvPr id="5" name="表格 4"/>
          <p:cNvGraphicFramePr/>
          <p:nvPr/>
        </p:nvGraphicFramePr>
        <p:xfrm>
          <a:off x="1919605" y="3213100"/>
          <a:ext cx="8533130" cy="1127760"/>
        </p:xfrm>
        <a:graphic>
          <a:graphicData uri="http://schemas.openxmlformats.org/drawingml/2006/table">
            <a:tbl>
              <a:tblPr firstRow="1" bandRow="1">
                <a:tableStyleId>{5C22544A-7EE6-4342-B048-85BDC9FD1C3A}</a:tableStyleId>
              </a:tblPr>
              <a:tblGrid>
                <a:gridCol w="705485"/>
                <a:gridCol w="7827645"/>
              </a:tblGrid>
              <a:tr h="0">
                <a:tc>
                  <a:txBody>
                    <a:bodyPr/>
                    <a:p>
                      <a:pPr>
                        <a:buNone/>
                      </a:pPr>
                      <a:r>
                        <a:rPr lang="zh-CN" altLang="en-US"/>
                        <a:t>版本</a:t>
                      </a:r>
                      <a:endParaRPr lang="zh-CN" altLang="en-US"/>
                    </a:p>
                  </a:txBody>
                  <a:tcPr/>
                </a:tc>
                <a:tc>
                  <a:txBody>
                    <a:bodyPr/>
                    <a:p>
                      <a:pPr>
                        <a:buNone/>
                      </a:pPr>
                      <a:r>
                        <a:rPr lang="zh-CN" altLang="en-US"/>
                        <a:t>说明</a:t>
                      </a:r>
                      <a:endParaRPr lang="zh-CN" altLang="en-US"/>
                    </a:p>
                  </a:txBody>
                  <a:tcPr/>
                </a:tc>
              </a:tr>
              <a:tr h="381000">
                <a:tc>
                  <a:txBody>
                    <a:bodyPr/>
                    <a:p>
                      <a:pPr>
                        <a:buNone/>
                      </a:pPr>
                      <a:r>
                        <a:rPr lang="en-US" altLang="zh-CN"/>
                        <a:t>7.0.0</a:t>
                      </a:r>
                      <a:endParaRPr lang="en-US" altLang="zh-CN"/>
                    </a:p>
                  </a:txBody>
                  <a:tcPr/>
                </a:tc>
                <a:tc>
                  <a:txBody>
                    <a:bodyPr/>
                    <a:p>
                      <a:pPr>
                        <a:buNone/>
                      </a:pPr>
                      <a:r>
                        <a:rPr lang="zh-CN" altLang="en-US"/>
                        <a:t>不再支持</a:t>
                      </a:r>
                      <a:r>
                        <a:rPr lang="en-US" altLang="zh-CN"/>
                        <a:t>/e</a:t>
                      </a:r>
                      <a:r>
                        <a:rPr lang="zh-CN" altLang="en-US"/>
                        <a:t>修饰符。请用</a:t>
                      </a:r>
                      <a:r>
                        <a:rPr lang="en-US" altLang="zh-CN"/>
                        <a:t>preg_replace_callback()</a:t>
                      </a:r>
                      <a:r>
                        <a:rPr lang="zh-CN" altLang="en-US"/>
                        <a:t>代替。</a:t>
                      </a:r>
                      <a:endParaRPr lang="zh-CN" altLang="en-US"/>
                    </a:p>
                  </a:txBody>
                  <a:tcPr/>
                </a:tc>
              </a:tr>
              <a:tr h="381000">
                <a:tc>
                  <a:txBody>
                    <a:bodyPr/>
                    <a:p>
                      <a:pPr>
                        <a:buNone/>
                      </a:pPr>
                      <a:r>
                        <a:rPr lang="en-US" altLang="zh-CN"/>
                        <a:t>5.5.0</a:t>
                      </a:r>
                      <a:endParaRPr lang="en-US" altLang="zh-CN"/>
                    </a:p>
                  </a:txBody>
                  <a:tcPr/>
                </a:tc>
                <a:tc>
                  <a:txBody>
                    <a:bodyPr/>
                    <a:p>
                      <a:pPr>
                        <a:buNone/>
                      </a:pPr>
                      <a:r>
                        <a:rPr lang="en-US" altLang="zh-CN"/>
                        <a:t>/e</a:t>
                      </a:r>
                      <a:r>
                        <a:rPr lang="zh-CN" altLang="en-US"/>
                        <a:t>修饰符已经被弃用了。使用</a:t>
                      </a:r>
                      <a:r>
                        <a:rPr lang="en-US" altLang="zh-CN"/>
                        <a:t>preg_replace_callback()</a:t>
                      </a:r>
                      <a:r>
                        <a:rPr lang="zh-CN" altLang="en-US"/>
                        <a:t>代替。</a:t>
                      </a:r>
                      <a:endParaRPr lang="zh-CN" alt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远程代码执行</a:t>
            </a:r>
            <a:r>
              <a:rPr lang="en-US" altLang="zh-CN">
                <a:sym typeface="+mn-ea"/>
              </a:rPr>
              <a:t> - array_map</a:t>
            </a:r>
            <a:r>
              <a:rPr lang="zh-CN" altLang="en-US">
                <a:sym typeface="+mn-ea"/>
              </a:rPr>
              <a:t>函数</a:t>
            </a:r>
            <a:endParaRPr lang="zh-CN" altLang="en-US"/>
          </a:p>
        </p:txBody>
      </p:sp>
      <p:sp>
        <p:nvSpPr>
          <p:cNvPr id="3" name="内容占位符 2"/>
          <p:cNvSpPr>
            <a:spLocks noGrp="1"/>
          </p:cNvSpPr>
          <p:nvPr>
            <p:ph idx="1"/>
          </p:nvPr>
        </p:nvSpPr>
        <p:spPr/>
        <p:txBody>
          <a:bodyPr>
            <a:noAutofit/>
          </a:bodyPr>
          <a:p>
            <a:pPr marL="0" indent="0">
              <a:buNone/>
            </a:pPr>
            <a:r>
              <a:rPr lang="en-US" altLang="zh-CN" sz="2000"/>
              <a:t>array_map(callable $callback , array $array1 [, array $......])</a:t>
            </a:r>
            <a:endParaRPr lang="en-US" altLang="zh-CN" sz="2000"/>
          </a:p>
          <a:p>
            <a:pPr marL="0" indent="0">
              <a:buNone/>
            </a:pPr>
            <a:endParaRPr lang="en-US" altLang="zh-CN" sz="2000"/>
          </a:p>
          <a:p>
            <a:pPr marL="0" indent="0">
              <a:buNone/>
            </a:pPr>
            <a:r>
              <a:rPr lang="en-US" altLang="zh-CN" sz="2000"/>
              <a:t>array_map() : </a:t>
            </a:r>
            <a:r>
              <a:rPr lang="zh-CN" altLang="en-US" sz="2000"/>
              <a:t>返回数组，是为</a:t>
            </a:r>
            <a:r>
              <a:rPr lang="en-US" altLang="zh-CN" sz="2000"/>
              <a:t>array1</a:t>
            </a:r>
            <a:r>
              <a:rPr lang="zh-CN" altLang="en-US" sz="2000"/>
              <a:t>每个元素应用</a:t>
            </a:r>
            <a:r>
              <a:rPr lang="en-US" altLang="zh-CN" sz="2000"/>
              <a:t>callback</a:t>
            </a:r>
            <a:r>
              <a:rPr lang="zh-CN" altLang="en-US" sz="2000"/>
              <a:t>函数之后的数组。</a:t>
            </a:r>
            <a:r>
              <a:rPr lang="en-US" altLang="zh-CN" sz="2000"/>
              <a:t>callback</a:t>
            </a:r>
            <a:r>
              <a:rPr lang="zh-CN" altLang="en-US" sz="2000"/>
              <a:t>函数形参的数量和传给</a:t>
            </a:r>
            <a:r>
              <a:rPr lang="en-US" altLang="zh-CN" sz="2000"/>
              <a:t>array_map()</a:t>
            </a:r>
            <a:r>
              <a:rPr lang="zh-CN" altLang="en-US" sz="2000"/>
              <a:t>数组数量，两者必须一样。为数组的每个元素应用回调函数。</a:t>
            </a:r>
            <a:endParaRPr lang="zh-CN" altLang="en-US" sz="2000"/>
          </a:p>
          <a:p>
            <a:pPr marL="0" indent="0">
              <a:buNone/>
            </a:pPr>
            <a:endParaRPr lang="zh-CN" altLang="en-US" sz="2000"/>
          </a:p>
          <a:p>
            <a:pPr marL="0" indent="0">
              <a:buNone/>
            </a:pPr>
            <a:r>
              <a:rPr lang="en-US" altLang="zh-CN" sz="2000"/>
              <a:t>&lt;?php</a:t>
            </a:r>
            <a:endParaRPr lang="en-US" altLang="zh-CN" sz="2000"/>
          </a:p>
          <a:p>
            <a:pPr marL="0" indent="0">
              <a:buNone/>
            </a:pPr>
            <a:r>
              <a:rPr lang="en-US" altLang="zh-CN" sz="2000"/>
              <a:t>$func=$_GET[‘func’];</a:t>
            </a:r>
            <a:endParaRPr lang="en-US" altLang="zh-CN" sz="2000"/>
          </a:p>
          <a:p>
            <a:pPr marL="0" indent="0">
              <a:buNone/>
            </a:pPr>
            <a:r>
              <a:rPr lang="en-US" altLang="zh-CN" sz="2000"/>
              <a:t>$cmd=$_POST[‘cmd’];</a:t>
            </a:r>
            <a:endParaRPr lang="en-US" altLang="zh-CN" sz="2000"/>
          </a:p>
          <a:p>
            <a:pPr marL="0" indent="0">
              <a:buNone/>
            </a:pPr>
            <a:r>
              <a:rPr lang="en-US" altLang="zh-CN" sz="2000"/>
              <a:t>$array[0]=$cmd;</a:t>
            </a:r>
            <a:endParaRPr lang="en-US" altLang="zh-CN" sz="2000"/>
          </a:p>
          <a:p>
            <a:pPr marL="0" indent="0">
              <a:buNone/>
            </a:pPr>
            <a:r>
              <a:rPr lang="en-US" altLang="zh-CN" sz="2000"/>
              <a:t>$new_array=array_map($func,$array);</a:t>
            </a:r>
            <a:endParaRPr lang="en-US" altLang="zh-CN" sz="2000"/>
          </a:p>
          <a:p>
            <a:pPr marL="0" indent="0">
              <a:buNone/>
            </a:pPr>
            <a:r>
              <a:rPr lang="en-US" altLang="zh-CN" sz="2000"/>
              <a:t>echo $new_array;</a:t>
            </a:r>
            <a:endParaRPr lang="en-US" altLang="zh-CN" sz="2000"/>
          </a:p>
          <a:p>
            <a:pPr marL="0" indent="0">
              <a:buNone/>
            </a:pPr>
            <a:r>
              <a:rPr lang="en-US" altLang="zh-CN" sz="2000"/>
              <a:t>?&gt;</a:t>
            </a:r>
            <a:endParaRPr lang="en-US" altLang="zh-CN"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远程代码执行</a:t>
            </a:r>
            <a:r>
              <a:rPr lang="en-US" altLang="zh-CN">
                <a:sym typeface="+mn-ea"/>
              </a:rPr>
              <a:t> - create_function</a:t>
            </a:r>
            <a:r>
              <a:rPr lang="zh-CN" altLang="en-US">
                <a:sym typeface="+mn-ea"/>
              </a:rPr>
              <a:t>函数</a:t>
            </a:r>
            <a:endParaRPr lang="zh-CN" altLang="en-US"/>
          </a:p>
        </p:txBody>
      </p:sp>
      <p:sp>
        <p:nvSpPr>
          <p:cNvPr id="3" name="内容占位符 2"/>
          <p:cNvSpPr>
            <a:spLocks noGrp="1"/>
          </p:cNvSpPr>
          <p:nvPr>
            <p:ph idx="1"/>
          </p:nvPr>
        </p:nvSpPr>
        <p:spPr/>
        <p:txBody>
          <a:bodyPr>
            <a:normAutofit/>
          </a:bodyPr>
          <a:p>
            <a:pPr marL="0" indent="0">
              <a:buNone/>
            </a:pPr>
            <a:r>
              <a:rPr lang="en-US" altLang="zh-CN" sz="2400"/>
              <a:t>create_function(string $args , string $code)</a:t>
            </a:r>
            <a:endParaRPr lang="en-US" altLang="zh-CN" sz="2400"/>
          </a:p>
          <a:p>
            <a:pPr marL="0" indent="0">
              <a:buNone/>
            </a:pPr>
            <a:r>
              <a:rPr lang="zh-CN" altLang="en-US" sz="2400"/>
              <a:t>从传递的参数创建一个匿名函数，并为其返回唯一的名称。</a:t>
            </a:r>
            <a:endParaRPr lang="zh-CN" altLang="en-US" sz="2400"/>
          </a:p>
          <a:p>
            <a:pPr marL="0" indent="0">
              <a:buNone/>
            </a:pPr>
            <a:endParaRPr lang="zh-CN" altLang="en-US" sz="2400"/>
          </a:p>
          <a:p>
            <a:pPr marL="0" indent="0">
              <a:buNone/>
            </a:pPr>
            <a:r>
              <a:rPr lang="zh-CN" altLang="en-US" sz="2400"/>
              <a:t>通常这些参数将作为单引号分割的字符串传递。使用单引号的原因是为了保护变量名不被解析，否则使用双引号，就需要转义变量名，例如</a:t>
            </a:r>
            <a:r>
              <a:rPr lang="en-US" altLang="zh-CN" sz="2400"/>
              <a:t>\$avar</a:t>
            </a:r>
            <a:r>
              <a:rPr lang="zh-CN" altLang="en-US" sz="2400"/>
              <a:t>。</a:t>
            </a:r>
            <a:endParaRPr lang="zh-CN" altLang="en-US" sz="2400"/>
          </a:p>
          <a:p>
            <a:pPr marL="0" indent="0">
              <a:buNone/>
            </a:pPr>
            <a:endParaRPr lang="zh-CN" altLang="en-US" sz="2400"/>
          </a:p>
          <a:p>
            <a:pPr marL="0" indent="0">
              <a:buNone/>
            </a:pPr>
            <a:r>
              <a:rPr lang="en-US" altLang="zh-CN" sz="2400"/>
              <a:t>&lt;?php</a:t>
            </a:r>
            <a:endParaRPr lang="en-US" altLang="zh-CN" sz="2400"/>
          </a:p>
          <a:p>
            <a:pPr marL="0" indent="0">
              <a:buNone/>
            </a:pPr>
            <a:r>
              <a:rPr lang="en-US" altLang="zh-CN" sz="2400"/>
              <a:t>$func = create_function(‘’,$_POST[‘cmd’]);</a:t>
            </a:r>
            <a:endParaRPr lang="en-US" altLang="zh-CN" sz="2400"/>
          </a:p>
          <a:p>
            <a:pPr marL="0" indent="0">
              <a:buNone/>
            </a:pPr>
            <a:r>
              <a:rPr lang="en-US" altLang="zh-CN" sz="2400"/>
              <a:t>$func();</a:t>
            </a:r>
            <a:endParaRPr lang="en-US" altLang="zh-CN" sz="2400"/>
          </a:p>
          <a:p>
            <a:pPr marL="0" indent="0">
              <a:buNone/>
            </a:pPr>
            <a:r>
              <a:rPr lang="en-US" altLang="zh-CN" sz="2400"/>
              <a:t>?&gt;</a:t>
            </a:r>
            <a:endParaRPr lang="en-US" altLang="zh-CN" sz="2400"/>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PP_MARK_KEY" val="261e2dca-833b-4d2c-b3be-0e1d7fc3a61c"/>
  <p:tag name="COMMONDATA" val="eyJoZGlkIjoiOTJmMjU0YjkxYmJkNmRhZDFlY2ViMDcwNDc0MTFhOTIifQ=="/>
  <p:tag name="commondata" val="eyJoZGlkIjoiMDEwNDIxMzdhYzU4YjM2M2E2NTk5ODEyM2U4ODg5MjMifQ=="/>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3844</Words>
  <Application>WPS 演示</Application>
  <PresentationFormat>宽屏</PresentationFormat>
  <Paragraphs>193</Paragraphs>
  <Slides>20</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黑体</vt:lpstr>
      <vt:lpstr>微软雅黑</vt:lpstr>
      <vt:lpstr>Arial Unicode MS</vt:lpstr>
      <vt:lpstr>等线 Light</vt:lpstr>
      <vt:lpstr>Calibri Light</vt:lpstr>
      <vt:lpstr>等线</vt:lpstr>
      <vt:lpstr>Calibri</vt:lpstr>
      <vt:lpstr>默认设计模板</vt:lpstr>
      <vt:lpstr>命令执行</vt:lpstr>
      <vt:lpstr>命令执行简介</vt:lpstr>
      <vt:lpstr>命令执行简介</vt:lpstr>
      <vt:lpstr>命令执行简介</vt:lpstr>
      <vt:lpstr>远程代码执行 - eval函数</vt:lpstr>
      <vt:lpstr>远程代码执行 - assert函数</vt:lpstr>
      <vt:lpstr>远程代码执行 - preg_replace函数</vt:lpstr>
      <vt:lpstr>远程代码执行 - array_map函数</vt:lpstr>
      <vt:lpstr>远程代码执行 - create_function函数</vt:lpstr>
      <vt:lpstr>远程代码执行 - call_user_func函数</vt:lpstr>
      <vt:lpstr>远程代码执行 - array_filter函数</vt:lpstr>
      <vt:lpstr>远程代码执行 - 双引号</vt:lpstr>
      <vt:lpstr>远程系统命令执行</vt:lpstr>
      <vt:lpstr>远程系统命令执行</vt:lpstr>
      <vt:lpstr>远程系统命令执行 - exec函数</vt:lpstr>
      <vt:lpstr>远程系统命令执行 - system函数</vt:lpstr>
      <vt:lpstr>远程系统命令执行 - passthru函数</vt:lpstr>
      <vt:lpstr>远程系统命令执行 - shell_exec函数</vt:lpstr>
      <vt:lpstr>远程系统命令执行</vt:lpstr>
      <vt:lpstr>命令执行漏洞利用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PPT课程标题</dc:title>
  <dc:creator>Administrator</dc:creator>
  <cp:lastModifiedBy>一枚木木夕</cp:lastModifiedBy>
  <cp:revision>291</cp:revision>
  <dcterms:created xsi:type="dcterms:W3CDTF">2012-06-06T01:30:00Z</dcterms:created>
  <dcterms:modified xsi:type="dcterms:W3CDTF">2024-09-02T23:32:35Z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2052-12.1.0.17827</vt:lpwstr>
  </property>
  <property fmtid="{D5CDD505-2E9C-101B-9397-08002B2CF9AE}" pid="3" name="ICV">
    <vt:lpwstr>E7CA9CB11F16413E9620898F42CD7FFB</vt:lpwstr>
  </property>
</Properties>
</file>