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6" r:id="rId3"/>
    <p:sldId id="260" r:id="rId5"/>
    <p:sldId id="261" r:id="rId6"/>
    <p:sldId id="263" r:id="rId7"/>
    <p:sldId id="264" r:id="rId8"/>
    <p:sldId id="265" r:id="rId9"/>
    <p:sldId id="266" r:id="rId10"/>
    <p:sldId id="267" r:id="rId11"/>
    <p:sldId id="292" r:id="rId12"/>
    <p:sldId id="293" r:id="rId13"/>
    <p:sldId id="294"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79" r:id="rId28"/>
    <p:sldId id="283" r:id="rId29"/>
    <p:sldId id="284" r:id="rId30"/>
    <p:sldId id="285" r:id="rId31"/>
    <p:sldId id="286" r:id="rId32"/>
    <p:sldId id="287" r:id="rId33"/>
    <p:sldId id="289" r:id="rId34"/>
    <p:sldId id="288" r:id="rId35"/>
    <p:sldId id="290" r:id="rId36"/>
  </p:sldIdLst>
  <p:sldSz cx="12192000" cy="6858000"/>
  <p:notesSz cx="6858000" cy="9144000"/>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ASUS"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3F88"/>
    <a:srgbClr val="333333"/>
    <a:srgbClr val="0B4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084"/>
  </p:normalViewPr>
  <p:slideViewPr>
    <p:cSldViewPr showGuides="1">
      <p:cViewPr varScale="1">
        <p:scale>
          <a:sx n="92" d="100"/>
          <a:sy n="92" d="100"/>
        </p:scale>
        <p:origin x="106" y="67"/>
      </p:cViewPr>
      <p:guideLst>
        <p:guide orient="horz" pos="2367"/>
        <p:guide pos="3840"/>
      </p:guideLst>
    </p:cSldViewPr>
  </p:slideViewPr>
  <p:outlineViewPr>
    <p:cViewPr>
      <p:scale>
        <a:sx n="33" d="100"/>
        <a:sy n="33" d="100"/>
      </p:scale>
      <p:origin x="0" y="-2094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FFB25B91-0E21-43A0-99BF-C68B11572A2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8D12C492-2B8C-43C6-A74C-4A410CC2D6D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C53E681-7DAD-43E1-B03D-9E59A72F1C7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xfrm>
            <a:off x="685800" y="1143000"/>
            <a:ext cx="5486400" cy="3086100"/>
          </a:xfrm>
          <a:ln>
            <a:solidFill>
              <a:srgbClr val="000000"/>
            </a:solidFill>
          </a:ln>
        </p:spPr>
      </p:sp>
      <p:sp>
        <p:nvSpPr>
          <p:cNvPr id="18434" name="文本占位符 2"/>
          <p:cNvSpPr>
            <a:spLocks noGrp="1"/>
          </p:cNvSpPr>
          <p:nvPr>
            <p:ph type="body"/>
          </p:nvPr>
        </p:nvSpPr>
        <p:spPr>
          <a:noFill/>
          <a:ln>
            <a:noFill/>
          </a:ln>
        </p:spPr>
        <p:txBody>
          <a:bodyPr lIns="91440" tIns="45720" rIns="91440" bIns="45720" anchor="t"/>
          <a:lstStyle/>
          <a:p>
            <a:pPr lvl="0"/>
            <a:endParaRPr lang="zh-CN" altLang="en-US" dirty="0"/>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838201" y="1340768"/>
            <a:ext cx="5150396" cy="4836195"/>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8" name="Content Placeholder 2"/>
          <p:cNvSpPr>
            <a:spLocks noGrp="1"/>
          </p:cNvSpPr>
          <p:nvPr>
            <p:ph idx="10"/>
          </p:nvPr>
        </p:nvSpPr>
        <p:spPr>
          <a:xfrm>
            <a:off x="6203404" y="1340768"/>
            <a:ext cx="5150396" cy="48361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矩形 3"/>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9372600" y="6172200"/>
            <a:ext cx="2819400"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5282"/>
            <a:ext cx="10515600" cy="83162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6" name="Slide Number Placeholder 5"/>
          <p:cNvSpPr>
            <a:spLocks noGrp="1"/>
          </p:cNvSpPr>
          <p:nvPr>
            <p:ph type="sldNum" sz="quarter" idx="4"/>
          </p:nvPr>
        </p:nvSpPr>
        <p:spPr>
          <a:xfrm>
            <a:off x="4724400" y="6381328"/>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p:cNvSpPr>
          <p:nvPr>
            <p:ph type="ctrTitle"/>
          </p:nvPr>
        </p:nvSpPr>
        <p:spPr>
          <a:xfrm>
            <a:off x="2209800" y="3446890"/>
            <a:ext cx="7772400" cy="795337"/>
          </a:xfrm>
        </p:spPr>
        <p:txBody>
          <a:bodyPr vert="horz" wrap="square" lIns="91440" tIns="45720" rIns="91440" bIns="45720" anchor="ctr">
            <a:normAutofit fontScale="90000"/>
          </a:bodyPr>
          <a:lstStyle/>
          <a:p>
            <a:pPr eaLnBrk="1" hangingPunct="1">
              <a:buClrTx/>
              <a:buSzTx/>
              <a:buFontTx/>
            </a:pPr>
            <a:r>
              <a:rPr lang="en-US" altLang="zh-CN" sz="4800" dirty="0">
                <a:solidFill>
                  <a:schemeClr val="accent1">
                    <a:lumMod val="75000"/>
                  </a:schemeClr>
                </a:solidFill>
                <a:latin typeface="OPPOSans B" panose="00020600040101010101" charset="-122"/>
                <a:ea typeface="OPPOSans B" panose="00020600040101010101" charset="-122"/>
                <a:cs typeface="OPPOSans B" panose="00020600040101010101" charset="-122"/>
              </a:rPr>
              <a:t>SSRF</a:t>
            </a:r>
            <a:r>
              <a:rPr lang="zh-CN" altLang="en-US" sz="4800" dirty="0">
                <a:solidFill>
                  <a:schemeClr val="accent1">
                    <a:lumMod val="75000"/>
                  </a:schemeClr>
                </a:solidFill>
                <a:latin typeface="OPPOSans B" panose="00020600040101010101" charset="-122"/>
                <a:ea typeface="OPPOSans B" panose="00020600040101010101" charset="-122"/>
                <a:cs typeface="OPPOSans B" panose="00020600040101010101" charset="-122"/>
              </a:rPr>
              <a:t>服务器端请求伪造</a:t>
            </a:r>
            <a:endParaRPr lang="zh-CN" altLang="en-US" sz="4800" dirty="0">
              <a:solidFill>
                <a:schemeClr val="accent1">
                  <a:lumMod val="75000"/>
                </a:schemeClr>
              </a:solidFill>
              <a:latin typeface="OPPOSans B" panose="00020600040101010101" charset="-122"/>
              <a:ea typeface="OPPOSans B" panose="00020600040101010101" charset="-122"/>
              <a:cs typeface="OPPOSans B" panose="0002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sym typeface="+mn-ea"/>
              </a:rPr>
              <a:t>fopen()	</a:t>
            </a: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可以打开文件或者 URL</a:t>
            </a:r>
            <a:endParaRPr lang="zh-CN" altLang="en-US" sz="2400">
              <a:latin typeface="OPPOSans B" panose="00020600040101010101" charset="-122"/>
              <a:ea typeface="OPPOSans B" panose="00020600040101010101" charset="-122"/>
            </a:endParaRPr>
          </a:p>
        </p:txBody>
      </p:sp>
      <p:pic>
        <p:nvPicPr>
          <p:cNvPr id="4" name="图片 3"/>
          <p:cNvPicPr>
            <a:picLocks noChangeAspect="1"/>
          </p:cNvPicPr>
          <p:nvPr/>
        </p:nvPicPr>
        <p:blipFill>
          <a:blip r:embed="rId1"/>
          <a:stretch>
            <a:fillRect/>
          </a:stretch>
        </p:blipFill>
        <p:spPr>
          <a:xfrm>
            <a:off x="2720340" y="2205355"/>
            <a:ext cx="6751320" cy="2081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sym typeface="+mn-ea"/>
              </a:rPr>
              <a:t>readfile()</a:t>
            </a:r>
            <a:r>
              <a:rPr lang="en-US" altLang="zh-CN" sz="2400">
                <a:latin typeface="OPPOSans B" panose="00020600040101010101" charset="-122"/>
                <a:ea typeface="OPPOSans B" panose="00020600040101010101" charset="-122"/>
                <a:sym typeface="+mn-ea"/>
              </a:rPr>
              <a:t>	</a:t>
            </a: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从指定的文件中读取内容，并将内容输出到输出缓冲区</a:t>
            </a:r>
            <a:endParaRPr lang="zh-CN" altLang="en-US" sz="2400">
              <a:latin typeface="OPPOSans B" panose="00020600040101010101" charset="-122"/>
              <a:ea typeface="OPPOSans B" panose="00020600040101010101" charset="-122"/>
            </a:endParaRPr>
          </a:p>
        </p:txBody>
      </p:sp>
      <p:pic>
        <p:nvPicPr>
          <p:cNvPr id="6" name="图片 5"/>
          <p:cNvPicPr>
            <a:picLocks noChangeAspect="1"/>
          </p:cNvPicPr>
          <p:nvPr/>
        </p:nvPicPr>
        <p:blipFill>
          <a:blip r:embed="rId1"/>
          <a:stretch>
            <a:fillRect/>
          </a:stretch>
        </p:blipFill>
        <p:spPr>
          <a:xfrm>
            <a:off x="4028440" y="1917065"/>
            <a:ext cx="4135755" cy="2008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危害</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a:lnSpc>
                <a:spcPct val="100000"/>
              </a:lnSpc>
            </a:pPr>
            <a:r>
              <a:rPr lang="zh-CN" altLang="en-US" sz="2400">
                <a:latin typeface="OPPOSans B" panose="00020600040101010101" charset="-122"/>
                <a:ea typeface="OPPOSans B" panose="00020600040101010101" charset="-122"/>
              </a:rPr>
              <a:t>可以对服务器所在内网、本地进行端口扫描，获取一些服务的信息等</a:t>
            </a:r>
            <a:endParaRPr lang="zh-CN" altLang="en-US" sz="2400">
              <a:latin typeface="OPPOSans B" panose="00020600040101010101" charset="-122"/>
              <a:ea typeface="OPPOSans B" panose="00020600040101010101" charset="-122"/>
            </a:endParaRPr>
          </a:p>
          <a:p>
            <a:pPr>
              <a:lnSpc>
                <a:spcPct val="100000"/>
              </a:lnSpc>
            </a:pPr>
            <a:r>
              <a:rPr lang="zh-CN" altLang="en-US" sz="2400">
                <a:latin typeface="OPPOSans B" panose="00020600040101010101" charset="-122"/>
                <a:ea typeface="OPPOSans B" panose="00020600040101010101" charset="-122"/>
              </a:rPr>
              <a:t>目标网站本地敏感数据的读取</a:t>
            </a:r>
            <a:endParaRPr lang="zh-CN" altLang="en-US" sz="2400">
              <a:latin typeface="OPPOSans B" panose="00020600040101010101" charset="-122"/>
              <a:ea typeface="OPPOSans B" panose="00020600040101010101" charset="-122"/>
            </a:endParaRPr>
          </a:p>
          <a:p>
            <a:pPr>
              <a:lnSpc>
                <a:spcPct val="100000"/>
              </a:lnSpc>
            </a:pPr>
            <a:r>
              <a:rPr lang="zh-CN" altLang="en-US" sz="2400">
                <a:latin typeface="OPPOSans B" panose="00020600040101010101" charset="-122"/>
                <a:ea typeface="OPPOSans B" panose="00020600040101010101" charset="-122"/>
              </a:rPr>
              <a:t>内外网主机应用程序漏洞的利用</a:t>
            </a:r>
            <a:endParaRPr lang="zh-CN" altLang="en-US" sz="2400">
              <a:latin typeface="OPPOSans B" panose="00020600040101010101" charset="-122"/>
              <a:ea typeface="OPPOSans B" panose="00020600040101010101" charset="-122"/>
            </a:endParaRPr>
          </a:p>
          <a:p>
            <a:pPr>
              <a:lnSpc>
                <a:spcPct val="100000"/>
              </a:lnSpc>
            </a:pPr>
            <a:r>
              <a:rPr lang="zh-CN" altLang="en-US" sz="2400">
                <a:latin typeface="OPPOSans B" panose="00020600040101010101" charset="-122"/>
                <a:ea typeface="OPPOSans B" panose="00020600040101010101" charset="-122"/>
              </a:rPr>
              <a:t>内外网</a:t>
            </a:r>
            <a:r>
              <a:rPr lang="en-US" altLang="zh-CN" sz="2400">
                <a:latin typeface="OPPOSans B" panose="00020600040101010101" charset="-122"/>
                <a:ea typeface="OPPOSans B" panose="00020600040101010101" charset="-122"/>
              </a:rPr>
              <a:t>Web</a:t>
            </a:r>
            <a:r>
              <a:rPr lang="zh-CN" altLang="en-US" sz="2400">
                <a:latin typeface="OPPOSans B" panose="00020600040101010101" charset="-122"/>
                <a:ea typeface="OPPOSans B" panose="00020600040101010101" charset="-122"/>
              </a:rPr>
              <a:t>站点漏洞的利用</a:t>
            </a:r>
            <a:endParaRPr lang="zh-CN" altLang="en-US" sz="2400">
              <a:latin typeface="OPPOSans B" panose="00020600040101010101" charset="-122"/>
              <a:ea typeface="OPPOSans B" panose="00020600040101010101" charset="-122"/>
            </a:endParaRPr>
          </a:p>
          <a:p>
            <a:pPr>
              <a:lnSpc>
                <a:spcPct val="100000"/>
              </a:lnSpc>
            </a:pPr>
            <a:endParaRPr lang="zh-CN" altLang="en-US" sz="2400">
              <a:latin typeface="OPPOSans B" panose="00020600040101010101" charset="-122"/>
              <a:ea typeface="OPPOSans B" panose="0002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a:xfrm>
            <a:off x="838200" y="1166495"/>
            <a:ext cx="10515600" cy="5356860"/>
          </a:xfrm>
        </p:spPr>
        <p:txBody>
          <a:bodyPr>
            <a:normAutofit lnSpcReduction="20000"/>
          </a:bodyPr>
          <a:p>
            <a:pPr marL="0" indent="0">
              <a:buNone/>
            </a:pPr>
            <a:r>
              <a:rPr lang="zh-CN" altLang="en-US" sz="2400">
                <a:latin typeface="OPPOSans B" panose="00020600040101010101" charset="-122"/>
                <a:ea typeface="OPPOSans B" panose="00020600040101010101" charset="-122"/>
              </a:rPr>
              <a:t>一、从</a:t>
            </a:r>
            <a:r>
              <a:rPr lang="en-US" altLang="zh-CN" sz="2400">
                <a:latin typeface="OPPOSans B" panose="00020600040101010101" charset="-122"/>
                <a:ea typeface="OPPOSans B" panose="00020600040101010101" charset="-122"/>
              </a:rPr>
              <a:t>WEB</a:t>
            </a:r>
            <a:r>
              <a:rPr lang="zh-CN" altLang="en-US" sz="2400">
                <a:latin typeface="OPPOSans B" panose="00020600040101010101" charset="-122"/>
                <a:ea typeface="OPPOSans B" panose="00020600040101010101" charset="-122"/>
              </a:rPr>
              <a:t>功能上寻找</a:t>
            </a:r>
            <a:endParaRPr lang="zh-CN" altLang="en-US" sz="24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1</a:t>
            </a:r>
            <a:r>
              <a:rPr lang="zh-CN" altLang="en-US" sz="1800">
                <a:latin typeface="OPPOSans B" panose="00020600040101010101" charset="-122"/>
                <a:ea typeface="OPPOSans B" panose="00020600040101010101" charset="-122"/>
                <a:sym typeface="+mn-ea"/>
              </a:rPr>
              <a:t>）分享</a:t>
            </a:r>
            <a:endParaRPr lang="zh-CN" altLang="en-US" sz="1800">
              <a:latin typeface="OPPOSans B" panose="00020600040101010101" charset="-122"/>
              <a:ea typeface="OPPOSans B" panose="00020600040101010101" charset="-122"/>
              <a:sym typeface="+mn-ea"/>
            </a:endParaRPr>
          </a:p>
          <a:p>
            <a:pPr marL="0" indent="0">
              <a:buNone/>
            </a:pPr>
            <a:r>
              <a:rPr lang="zh-CN" altLang="en-US" sz="1800">
                <a:latin typeface="OPPOSans B" panose="00020600040101010101" charset="-122"/>
                <a:ea typeface="OPPOSans B" panose="00020600040101010101" charset="-122"/>
                <a:sym typeface="+mn-ea"/>
              </a:rPr>
              <a:t>一些分享应用中，为了更好的提供用户体验，</a:t>
            </a:r>
            <a:r>
              <a:rPr lang="en-US" altLang="zh-CN" sz="1800">
                <a:latin typeface="OPPOSans B" panose="00020600040101010101" charset="-122"/>
                <a:ea typeface="OPPOSans B" panose="00020600040101010101" charset="-122"/>
                <a:sym typeface="+mn-ea"/>
              </a:rPr>
              <a:t>Web</a:t>
            </a:r>
            <a:r>
              <a:rPr lang="zh-CN" altLang="en-US" sz="1800">
                <a:latin typeface="OPPOSans B" panose="00020600040101010101" charset="-122"/>
                <a:ea typeface="OPPOSans B" panose="00020600040101010101" charset="-122"/>
                <a:sym typeface="+mn-ea"/>
              </a:rPr>
              <a:t>应用在分享功能中，通常会获取目标地址网页中的</a:t>
            </a:r>
            <a:endParaRPr lang="zh-CN" altLang="en-US" sz="1800">
              <a:latin typeface="OPPOSans B" panose="00020600040101010101" charset="-122"/>
              <a:ea typeface="OPPOSans B" panose="00020600040101010101" charset="-122"/>
              <a:sym typeface="+mn-ea"/>
            </a:endParaRPr>
          </a:p>
          <a:p>
            <a:pPr marL="0" indent="0">
              <a:buNone/>
            </a:pPr>
            <a:r>
              <a:rPr lang="en-US" altLang="zh-CN" sz="1800">
                <a:latin typeface="OPPOSans B" panose="00020600040101010101" charset="-122"/>
                <a:ea typeface="OPPOSans B" panose="00020600040101010101" charset="-122"/>
                <a:sym typeface="+mn-ea"/>
              </a:rPr>
              <a:t>&lt;title&gt;&lt;/title&gt;</a:t>
            </a:r>
            <a:r>
              <a:rPr lang="zh-CN" altLang="en-US" sz="1800">
                <a:latin typeface="OPPOSans B" panose="00020600040101010101" charset="-122"/>
                <a:ea typeface="OPPOSans B" panose="00020600040101010101" charset="-122"/>
                <a:sym typeface="+mn-ea"/>
              </a:rPr>
              <a:t>标签的文本内容作为显示以提供更好的用户体验。如果在此功能中没有对目标地址的范</a:t>
            </a:r>
            <a:endParaRPr lang="zh-CN" altLang="en-US" sz="1800">
              <a:latin typeface="OPPOSans B" panose="00020600040101010101" charset="-122"/>
              <a:ea typeface="OPPOSans B" panose="00020600040101010101" charset="-122"/>
              <a:sym typeface="+mn-ea"/>
            </a:endParaRPr>
          </a:p>
          <a:p>
            <a:pPr marL="0" indent="0">
              <a:buNone/>
            </a:pPr>
            <a:r>
              <a:rPr lang="zh-CN" altLang="en-US" sz="1800">
                <a:latin typeface="OPPOSans B" panose="00020600040101010101" charset="-122"/>
                <a:ea typeface="OPPOSans B" panose="00020600040101010101" charset="-122"/>
                <a:sym typeface="+mn-ea"/>
              </a:rPr>
              <a:t>围做过滤与限制则就存在着</a:t>
            </a:r>
            <a:r>
              <a:rPr lang="en-US" altLang="zh-CN" sz="1800">
                <a:latin typeface="OPPOSans B" panose="00020600040101010101" charset="-122"/>
                <a:ea typeface="OPPOSans B" panose="00020600040101010101" charset="-122"/>
                <a:sym typeface="+mn-ea"/>
              </a:rPr>
              <a:t>SSRF</a:t>
            </a:r>
            <a:r>
              <a:rPr lang="zh-CN" altLang="en-US" sz="1800">
                <a:latin typeface="OPPOSans B" panose="00020600040101010101" charset="-122"/>
                <a:ea typeface="OPPOSans B" panose="00020600040101010101" charset="-122"/>
                <a:sym typeface="+mn-ea"/>
              </a:rPr>
              <a:t>漏洞。</a:t>
            </a:r>
            <a:endParaRPr lang="zh-CN" altLang="en-US"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                                                                                            </a:t>
            </a:r>
            <a:endParaRPr lang="en-US" altLang="zh-CN"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                                                                                       http://widget.renren.com/*****?</a:t>
            </a:r>
            <a:endParaRPr lang="en-US" altLang="zh-CN"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                                                                                       resourceUrl=https://www.sobug.com</a:t>
            </a:r>
            <a:endParaRPr lang="en-US" altLang="zh-CN"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                          </a:t>
            </a:r>
            <a:endParaRPr lang="en-US" altLang="zh-CN"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sym typeface="+mn-ea"/>
              </a:rPr>
              <a:t>                                                                                       </a:t>
            </a:r>
            <a:r>
              <a:rPr lang="zh-CN" altLang="en-US" sz="1800">
                <a:latin typeface="OPPOSans B" panose="00020600040101010101" charset="-122"/>
                <a:ea typeface="OPPOSans B" panose="00020600040101010101" charset="-122"/>
                <a:sym typeface="+mn-ea"/>
              </a:rPr>
              <a:t>通过目标</a:t>
            </a:r>
            <a:r>
              <a:rPr lang="en-US" altLang="zh-CN" sz="1800">
                <a:latin typeface="OPPOSans B" panose="00020600040101010101" charset="-122"/>
                <a:ea typeface="OPPOSans B" panose="00020600040101010101" charset="-122"/>
                <a:sym typeface="+mn-ea"/>
              </a:rPr>
              <a:t>URL</a:t>
            </a:r>
            <a:r>
              <a:rPr lang="zh-CN" altLang="en-US" sz="1800">
                <a:latin typeface="OPPOSans B" panose="00020600040101010101" charset="-122"/>
                <a:ea typeface="OPPOSans B" panose="00020600040101010101" charset="-122"/>
                <a:sym typeface="+mn-ea"/>
              </a:rPr>
              <a:t>地址获取了</a:t>
            </a:r>
            <a:r>
              <a:rPr lang="en-US" altLang="zh-CN" sz="1800">
                <a:latin typeface="OPPOSans B" panose="00020600040101010101" charset="-122"/>
                <a:ea typeface="OPPOSans B" panose="00020600040101010101" charset="-122"/>
                <a:sym typeface="+mn-ea"/>
              </a:rPr>
              <a:t>title</a:t>
            </a:r>
            <a:r>
              <a:rPr lang="zh-CN" altLang="en-US" sz="1800">
                <a:latin typeface="OPPOSans B" panose="00020600040101010101" charset="-122"/>
                <a:ea typeface="OPPOSans B" panose="00020600040101010101" charset="-122"/>
                <a:sym typeface="+mn-ea"/>
              </a:rPr>
              <a:t>标签和相关文</a:t>
            </a: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sym typeface="+mn-ea"/>
              </a:rPr>
              <a:t> </a:t>
            </a:r>
            <a:r>
              <a:rPr lang="en-US" altLang="zh-CN" sz="1800">
                <a:latin typeface="OPPOSans B" panose="00020600040101010101" charset="-122"/>
                <a:ea typeface="OPPOSans B" panose="00020600040101010101" charset="-122"/>
                <a:sym typeface="+mn-ea"/>
              </a:rPr>
              <a:t>                                                                                      </a:t>
            </a:r>
            <a:r>
              <a:rPr lang="zh-CN" altLang="en-US" sz="1800">
                <a:latin typeface="OPPOSans B" panose="00020600040101010101" charset="-122"/>
                <a:ea typeface="OPPOSans B" panose="00020600040101010101" charset="-122"/>
                <a:sym typeface="+mn-ea"/>
              </a:rPr>
              <a:t>本内容。而如果在此功能中没有对目标地址</a:t>
            </a: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sym typeface="+mn-ea"/>
              </a:rPr>
              <a:t> </a:t>
            </a:r>
            <a:r>
              <a:rPr lang="en-US" altLang="zh-CN" sz="1800">
                <a:latin typeface="OPPOSans B" panose="00020600040101010101" charset="-122"/>
                <a:ea typeface="OPPOSans B" panose="00020600040101010101" charset="-122"/>
                <a:sym typeface="+mn-ea"/>
              </a:rPr>
              <a:t>                                                                                      </a:t>
            </a:r>
            <a:r>
              <a:rPr lang="zh-CN" altLang="en-US" sz="1800">
                <a:latin typeface="OPPOSans B" panose="00020600040101010101" charset="-122"/>
                <a:ea typeface="OPPOSans B" panose="00020600040101010101" charset="-122"/>
                <a:sym typeface="+mn-ea"/>
              </a:rPr>
              <a:t>的范围做过滤与限制则就存在着</a:t>
            </a:r>
            <a:r>
              <a:rPr lang="en-US" altLang="zh-CN" sz="1800">
                <a:latin typeface="OPPOSans B" panose="00020600040101010101" charset="-122"/>
                <a:ea typeface="OPPOSans B" panose="00020600040101010101" charset="-122"/>
                <a:sym typeface="+mn-ea"/>
              </a:rPr>
              <a:t>SSRF</a:t>
            </a:r>
            <a:r>
              <a:rPr lang="zh-CN" altLang="en-US" sz="1800">
                <a:latin typeface="OPPOSans B" panose="00020600040101010101" charset="-122"/>
                <a:ea typeface="OPPOSans B" panose="00020600040101010101" charset="-122"/>
                <a:sym typeface="+mn-ea"/>
              </a:rPr>
              <a:t>漏洞。</a:t>
            </a: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sym typeface="+mn-ea"/>
              </a:rPr>
              <a:t>从国内某漏洞提交平台上提交的</a:t>
            </a:r>
            <a:r>
              <a:rPr lang="en-US" altLang="zh-CN" sz="1800">
                <a:latin typeface="OPPOSans B" panose="00020600040101010101" charset="-122"/>
                <a:ea typeface="OPPOSans B" panose="00020600040101010101" charset="-122"/>
                <a:sym typeface="+mn-ea"/>
              </a:rPr>
              <a:t>SSRF</a:t>
            </a:r>
            <a:r>
              <a:rPr lang="zh-CN" altLang="en-US" sz="1800">
                <a:latin typeface="OPPOSans B" panose="00020600040101010101" charset="-122"/>
                <a:ea typeface="OPPOSans B" panose="00020600040101010101" charset="-122"/>
                <a:sym typeface="+mn-ea"/>
              </a:rPr>
              <a:t>漏洞，可以发现包括淘宝、百度、新浪等国内知名公司都曾被发</a:t>
            </a:r>
            <a:endParaRPr lang="zh-CN" altLang="en-US" sz="1800">
              <a:latin typeface="OPPOSans B" panose="00020600040101010101" charset="-122"/>
              <a:ea typeface="OPPOSans B" panose="00020600040101010101" charset="-122"/>
              <a:sym typeface="+mn-ea"/>
            </a:endParaRPr>
          </a:p>
          <a:p>
            <a:pPr marL="0" indent="0">
              <a:buNone/>
            </a:pPr>
            <a:r>
              <a:rPr lang="zh-CN" altLang="en-US" sz="1800">
                <a:latin typeface="OPPOSans B" panose="00020600040101010101" charset="-122"/>
                <a:ea typeface="OPPOSans B" panose="00020600040101010101" charset="-122"/>
                <a:sym typeface="+mn-ea"/>
              </a:rPr>
              <a:t>现过分享功能上存在</a:t>
            </a:r>
            <a:r>
              <a:rPr lang="en-US" altLang="zh-CN" sz="1800">
                <a:latin typeface="OPPOSans B" panose="00020600040101010101" charset="-122"/>
                <a:ea typeface="OPPOSans B" panose="00020600040101010101" charset="-122"/>
                <a:sym typeface="+mn-ea"/>
              </a:rPr>
              <a:t>SSRF</a:t>
            </a:r>
            <a:r>
              <a:rPr lang="zh-CN" altLang="en-US" sz="1800">
                <a:latin typeface="OPPOSans B" panose="00020600040101010101" charset="-122"/>
                <a:ea typeface="OPPOSans B" panose="00020600040101010101" charset="-122"/>
                <a:sym typeface="+mn-ea"/>
              </a:rPr>
              <a:t>的漏洞问题。</a:t>
            </a: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p:txBody>
      </p:sp>
      <p:pic>
        <p:nvPicPr>
          <p:cNvPr id="5" name="图片 4" descr="SSRF漏洞"/>
          <p:cNvPicPr>
            <a:picLocks noChangeAspect="1"/>
          </p:cNvPicPr>
          <p:nvPr/>
        </p:nvPicPr>
        <p:blipFill>
          <a:blip r:embed="rId1"/>
          <a:stretch>
            <a:fillRect/>
          </a:stretch>
        </p:blipFill>
        <p:spPr>
          <a:xfrm>
            <a:off x="1055370" y="2780665"/>
            <a:ext cx="5202555" cy="2802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1800">
                <a:latin typeface="OPPOSans B" panose="00020600040101010101" charset="-122"/>
                <a:ea typeface="OPPOSans B" panose="00020600040101010101" charset="-122"/>
                <a:cs typeface="OPPOSans B" panose="00020600040101010101" charset="-122"/>
              </a:rPr>
              <a:t>2</a:t>
            </a:r>
            <a:r>
              <a:rPr lang="zh-CN" altLang="en-US" sz="1800">
                <a:latin typeface="OPPOSans B" panose="00020600040101010101" charset="-122"/>
                <a:ea typeface="OPPOSans B" panose="00020600040101010101" charset="-122"/>
                <a:cs typeface="OPPOSans B" panose="00020600040101010101" charset="-122"/>
              </a:rPr>
              <a:t>）在线翻译</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r>
              <a:rPr lang="zh-CN" altLang="en-US" sz="1800">
                <a:latin typeface="OPPOSans B" panose="00020600040101010101" charset="-122"/>
                <a:ea typeface="OPPOSans B" panose="00020600040101010101" charset="-122"/>
                <a:cs typeface="OPPOSans B" panose="00020600040101010101" charset="-122"/>
              </a:rPr>
              <a:t>翻译网站替我们访问需要翻译的站点，然后进行翻译，所以当翻译网站没有对输入的地址做任何过滤时，内网就可以被访问到。</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endParaRPr lang="en-US" altLang="zh-CN" sz="1800">
              <a:latin typeface="OPPOSans B" panose="00020600040101010101" charset="-122"/>
              <a:ea typeface="OPPOSans B" panose="00020600040101010101" charset="-122"/>
              <a:cs typeface="OPPOSans B" panose="00020600040101010101" charset="-122"/>
            </a:endParaRPr>
          </a:p>
          <a:p>
            <a:pPr marL="0" indent="0">
              <a:buNone/>
            </a:pPr>
            <a:r>
              <a:rPr lang="zh-CN" altLang="en-US" sz="1800">
                <a:latin typeface="OPPOSans B" panose="00020600040101010101" charset="-122"/>
                <a:ea typeface="OPPOSans B" panose="00020600040101010101" charset="-122"/>
                <a:cs typeface="OPPOSans B" panose="00020600040101010101" charset="-122"/>
              </a:rPr>
              <a:t>通过</a:t>
            </a:r>
            <a:r>
              <a:rPr lang="en-US" altLang="zh-CN" sz="1800">
                <a:latin typeface="OPPOSans B" panose="00020600040101010101" charset="-122"/>
                <a:ea typeface="OPPOSans B" panose="00020600040101010101" charset="-122"/>
                <a:cs typeface="OPPOSans B" panose="00020600040101010101" charset="-122"/>
              </a:rPr>
              <a:t>URL</a:t>
            </a:r>
            <a:r>
              <a:rPr lang="zh-CN" altLang="en-US" sz="1800">
                <a:latin typeface="OPPOSans B" panose="00020600040101010101" charset="-122"/>
                <a:ea typeface="OPPOSans B" panose="00020600040101010101" charset="-122"/>
                <a:cs typeface="OPPOSans B" panose="00020600040101010101" charset="-122"/>
              </a:rPr>
              <a:t>地址翻译对应文本的内容。</a:t>
            </a:r>
            <a:endParaRPr lang="zh-CN" altLang="en-US" sz="1800">
              <a:latin typeface="OPPOSans B" panose="00020600040101010101" charset="-122"/>
              <a:ea typeface="OPPOSans B" panose="00020600040101010101" charset="-122"/>
              <a:cs typeface="OPPOSans B" panose="00020600040101010101" charset="-122"/>
            </a:endParaRPr>
          </a:p>
        </p:txBody>
      </p:sp>
      <p:pic>
        <p:nvPicPr>
          <p:cNvPr id="4" name="图片 3" descr="SSRF漏洞-2"/>
          <p:cNvPicPr>
            <a:picLocks noChangeAspect="1"/>
          </p:cNvPicPr>
          <p:nvPr/>
        </p:nvPicPr>
        <p:blipFill>
          <a:blip r:embed="rId1"/>
          <a:stretch>
            <a:fillRect/>
          </a:stretch>
        </p:blipFill>
        <p:spPr>
          <a:xfrm>
            <a:off x="3313430" y="3055620"/>
            <a:ext cx="5565140" cy="3121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1800">
                <a:latin typeface="OPPOSans B" panose="00020600040101010101" charset="-122"/>
                <a:ea typeface="OPPOSans B" panose="00020600040101010101" charset="-122"/>
              </a:rPr>
              <a:t>3</a:t>
            </a:r>
            <a:r>
              <a:rPr lang="zh-CN" altLang="en-US" sz="1800">
                <a:latin typeface="OPPOSans B" panose="00020600040101010101" charset="-122"/>
                <a:ea typeface="OPPOSans B" panose="00020600040101010101" charset="-122"/>
              </a:rPr>
              <a:t>）图片加载与下载</a:t>
            </a: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rPr>
              <a:t>加载远程图片地址功能用到的地方很多，很大可能造成</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问题</a:t>
            </a: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rPr>
              <a:t>比如编辑器处，就会有远程文件加载。</a:t>
            </a: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rPr>
              <a:t>某些地方会进行远程加载头像，例如：</a:t>
            </a:r>
            <a:endParaRPr lang="zh-CN" altLang="en-US"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rPr>
              <a:t>http://www.xxx.com/image?</a:t>
            </a:r>
            <a:endParaRPr lang="en-US" altLang="zh-CN" sz="1800">
              <a:latin typeface="OPPOSans B" panose="00020600040101010101" charset="-122"/>
              <a:ea typeface="OPPOSans B" panose="00020600040101010101" charset="-122"/>
            </a:endParaRPr>
          </a:p>
          <a:p>
            <a:pPr marL="0" indent="0">
              <a:buNone/>
            </a:pPr>
            <a:r>
              <a:rPr lang="en-US" altLang="zh-CN" sz="1800">
                <a:latin typeface="OPPOSans B" panose="00020600040101010101" charset="-122"/>
                <a:ea typeface="OPPOSans B" panose="00020600040101010101" charset="-122"/>
              </a:rPr>
              <a:t>url=http://www.image.com/1.jpg</a:t>
            </a:r>
            <a:endParaRPr lang="en-US" altLang="zh-CN" sz="1800">
              <a:latin typeface="OPPOSans B" panose="00020600040101010101" charset="-122"/>
              <a:ea typeface="OPPOSans B" panose="00020600040101010101" charset="-122"/>
            </a:endParaRPr>
          </a:p>
        </p:txBody>
      </p:sp>
      <p:pic>
        <p:nvPicPr>
          <p:cNvPr id="4" name="图片 3" descr="SSRF挖掘"/>
          <p:cNvPicPr>
            <a:picLocks noChangeAspect="1"/>
          </p:cNvPicPr>
          <p:nvPr/>
        </p:nvPicPr>
        <p:blipFill>
          <a:blip r:embed="rId1"/>
          <a:stretch>
            <a:fillRect/>
          </a:stretch>
        </p:blipFill>
        <p:spPr>
          <a:xfrm>
            <a:off x="5690870" y="3429000"/>
            <a:ext cx="5286375" cy="2677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1800">
                <a:latin typeface="OPPOSans B" panose="00020600040101010101" charset="-122"/>
                <a:ea typeface="OPPOSans B" panose="00020600040101010101" charset="-122"/>
                <a:cs typeface="OPPOSans B" panose="00020600040101010101" charset="-122"/>
              </a:rPr>
              <a:t>4</a:t>
            </a:r>
            <a:r>
              <a:rPr lang="zh-CN" altLang="en-US" sz="1800">
                <a:latin typeface="OPPOSans B" panose="00020600040101010101" charset="-122"/>
                <a:ea typeface="OPPOSans B" panose="00020600040101010101" charset="-122"/>
                <a:cs typeface="OPPOSans B" panose="00020600040101010101" charset="-122"/>
              </a:rPr>
              <a:t>）转码服务：通过</a:t>
            </a:r>
            <a:r>
              <a:rPr lang="en-US" altLang="zh-CN" sz="1800">
                <a:latin typeface="OPPOSans B" panose="00020600040101010101" charset="-122"/>
                <a:ea typeface="OPPOSans B" panose="00020600040101010101" charset="-122"/>
                <a:cs typeface="OPPOSans B" panose="00020600040101010101" charset="-122"/>
              </a:rPr>
              <a:t>URL</a:t>
            </a:r>
            <a:r>
              <a:rPr lang="zh-CN" altLang="en-US" sz="1800">
                <a:latin typeface="OPPOSans B" panose="00020600040101010101" charset="-122"/>
                <a:ea typeface="OPPOSans B" panose="00020600040101010101" charset="-122"/>
                <a:cs typeface="OPPOSans B" panose="00020600040101010101" charset="-122"/>
              </a:rPr>
              <a:t>地址把原地址的网页内容调优使其适合手机屏幕浏览</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endParaRPr lang="zh-CN" altLang="en-US" sz="1800">
              <a:latin typeface="OPPOSans B" panose="00020600040101010101" charset="-122"/>
              <a:ea typeface="OPPOSans B" panose="00020600040101010101" charset="-122"/>
              <a:cs typeface="OPPOSans B" panose="00020600040101010101" charset="-122"/>
            </a:endParaRPr>
          </a:p>
          <a:p>
            <a:pPr marL="0" indent="0">
              <a:buNone/>
            </a:pPr>
            <a:r>
              <a:rPr lang="zh-CN" altLang="en-US" sz="1800">
                <a:latin typeface="OPPOSans B" panose="00020600040101010101" charset="-122"/>
                <a:ea typeface="OPPOSans B" panose="00020600040101010101" charset="-122"/>
                <a:cs typeface="OPPOSans B" panose="00020600040101010101" charset="-122"/>
              </a:rPr>
              <a:t>由于手机屏幕大小的关系，直接浏览网页内容的时候会造成许多不便，这时有些网站就通过</a:t>
            </a:r>
            <a:r>
              <a:rPr lang="en-US" altLang="zh-CN" sz="1800">
                <a:latin typeface="OPPOSans B" panose="00020600040101010101" charset="-122"/>
                <a:ea typeface="OPPOSans B" panose="00020600040101010101" charset="-122"/>
                <a:cs typeface="OPPOSans B" panose="00020600040101010101" charset="-122"/>
              </a:rPr>
              <a:t>URL</a:t>
            </a:r>
            <a:r>
              <a:rPr lang="zh-CN" altLang="en-US" sz="1800">
                <a:latin typeface="OPPOSans B" panose="00020600040101010101" charset="-122"/>
                <a:ea typeface="OPPOSans B" panose="00020600040101010101" charset="-122"/>
                <a:cs typeface="OPPOSans B" panose="00020600040101010101" charset="-122"/>
              </a:rPr>
              <a:t>地址把原地址的网页内容调优使其适合手机屏幕浏览的样式。例如百度、腾讯、搜狗等公司都有提供在线转码服务。</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endParaRPr lang="zh-CN" altLang="en-US" sz="1800">
              <a:latin typeface="OPPOSans B" panose="00020600040101010101" charset="-122"/>
              <a:ea typeface="OPPOSans B" panose="00020600040101010101" charset="-122"/>
              <a:cs typeface="OPPOSans B" panose="00020600040101010101" charset="-122"/>
            </a:endParaRPr>
          </a:p>
          <a:p>
            <a:pPr marL="0" indent="0">
              <a:buNone/>
            </a:pPr>
            <a:r>
              <a:rPr lang="en-US" altLang="zh-CN" sz="1800">
                <a:latin typeface="OPPOSans B" panose="00020600040101010101" charset="-122"/>
                <a:ea typeface="OPPOSans B" panose="00020600040101010101" charset="-122"/>
                <a:cs typeface="OPPOSans B" panose="00020600040101010101" charset="-122"/>
              </a:rPr>
              <a:t>5</a:t>
            </a:r>
            <a:r>
              <a:rPr lang="zh-CN" altLang="en-US" sz="1800">
                <a:latin typeface="OPPOSans B" panose="00020600040101010101" charset="-122"/>
                <a:ea typeface="OPPOSans B" panose="00020600040101010101" charset="-122"/>
                <a:cs typeface="OPPOSans B" panose="00020600040101010101" charset="-122"/>
              </a:rPr>
              <a:t>）未公开的</a:t>
            </a:r>
            <a:r>
              <a:rPr lang="en-US" altLang="zh-CN" sz="1800">
                <a:latin typeface="OPPOSans B" panose="00020600040101010101" charset="-122"/>
                <a:ea typeface="OPPOSans B" panose="00020600040101010101" charset="-122"/>
                <a:cs typeface="OPPOSans B" panose="00020600040101010101" charset="-122"/>
              </a:rPr>
              <a:t>API</a:t>
            </a:r>
            <a:r>
              <a:rPr lang="zh-CN" altLang="en-US" sz="1800">
                <a:latin typeface="OPPOSans B" panose="00020600040101010101" charset="-122"/>
                <a:ea typeface="OPPOSans B" panose="00020600040101010101" charset="-122"/>
                <a:cs typeface="OPPOSans B" panose="00020600040101010101" charset="-122"/>
              </a:rPr>
              <a:t>（应用程序编程接口）实现以及其他调用</a:t>
            </a:r>
            <a:r>
              <a:rPr lang="en-US" altLang="zh-CN" sz="1800">
                <a:latin typeface="OPPOSans B" panose="00020600040101010101" charset="-122"/>
                <a:ea typeface="OPPOSans B" panose="00020600040101010101" charset="-122"/>
                <a:cs typeface="OPPOSans B" panose="00020600040101010101" charset="-122"/>
              </a:rPr>
              <a:t>URL</a:t>
            </a:r>
            <a:r>
              <a:rPr lang="zh-CN" altLang="en-US" sz="1800">
                <a:latin typeface="OPPOSans B" panose="00020600040101010101" charset="-122"/>
                <a:ea typeface="OPPOSans B" panose="00020600040101010101" charset="-122"/>
                <a:cs typeface="OPPOSans B" panose="00020600040101010101" charset="-122"/>
              </a:rPr>
              <a:t>的功能等</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endParaRPr lang="zh-CN" altLang="en-US" sz="1800">
              <a:latin typeface="OPPOSans B" panose="00020600040101010101" charset="-122"/>
              <a:ea typeface="OPPOSans B" panose="00020600040101010101" charset="-122"/>
              <a:cs typeface="OPPOSans B" panose="00020600040101010101" charset="-122"/>
            </a:endParaRPr>
          </a:p>
          <a:p>
            <a:pPr marL="0" indent="0">
              <a:buNone/>
            </a:pPr>
            <a:r>
              <a:rPr lang="zh-CN" altLang="en-US" sz="1800">
                <a:latin typeface="OPPOSans B" panose="00020600040101010101" charset="-122"/>
                <a:ea typeface="OPPOSans B" panose="00020600040101010101" charset="-122"/>
                <a:cs typeface="OPPOSans B" panose="00020600040101010101" charset="-122"/>
              </a:rPr>
              <a:t>此处类似的功能有</a:t>
            </a:r>
            <a:r>
              <a:rPr lang="en-US" altLang="zh-CN" sz="1800">
                <a:latin typeface="OPPOSans B" panose="00020600040101010101" charset="-122"/>
                <a:ea typeface="OPPOSans B" panose="00020600040101010101" charset="-122"/>
                <a:cs typeface="OPPOSans B" panose="00020600040101010101" charset="-122"/>
              </a:rPr>
              <a:t>360</a:t>
            </a:r>
            <a:r>
              <a:rPr lang="zh-CN" altLang="en-US" sz="1800">
                <a:latin typeface="OPPOSans B" panose="00020600040101010101" charset="-122"/>
                <a:ea typeface="OPPOSans B" panose="00020600040101010101" charset="-122"/>
                <a:cs typeface="OPPOSans B" panose="00020600040101010101" charset="-122"/>
              </a:rPr>
              <a:t>提供的网站评分，以及有些网站通过应用程序编程接口获取远程地址文件来加载内容。</a:t>
            </a:r>
            <a:endParaRPr lang="zh-CN" altLang="en-US" sz="1800">
              <a:latin typeface="OPPOSans B" panose="00020600040101010101" charset="-122"/>
              <a:ea typeface="OPPOSans B" panose="00020600040101010101" charset="-122"/>
              <a:cs typeface="OPPOSans B" panose="00020600040101010101" charset="-122"/>
            </a:endParaRPr>
          </a:p>
          <a:p>
            <a:pPr marL="0" indent="0">
              <a:buNone/>
            </a:pPr>
            <a:endParaRPr lang="zh-CN" altLang="en-US" sz="1800">
              <a:latin typeface="OPPOSans B" panose="00020600040101010101" charset="-122"/>
              <a:ea typeface="OPPOSans B" panose="00020600040101010101" charset="-122"/>
              <a:cs typeface="OPPOSans B" panose="00020600040101010101" charset="-122"/>
            </a:endParaRPr>
          </a:p>
          <a:p>
            <a:pPr marL="0" indent="0">
              <a:buNone/>
            </a:pPr>
            <a:r>
              <a:rPr lang="en-US" altLang="zh-CN" sz="1800">
                <a:solidFill>
                  <a:srgbClr val="FF0000"/>
                </a:solidFill>
                <a:latin typeface="OPPOSans B" panose="00020600040101010101" charset="-122"/>
                <a:ea typeface="OPPOSans B" panose="00020600040101010101" charset="-122"/>
                <a:cs typeface="OPPOSans B" panose="00020600040101010101" charset="-122"/>
              </a:rPr>
              <a:t>SSRF</a:t>
            </a:r>
            <a:r>
              <a:rPr lang="zh-CN" altLang="en-US" sz="1800">
                <a:solidFill>
                  <a:srgbClr val="FF0000"/>
                </a:solidFill>
                <a:latin typeface="OPPOSans B" panose="00020600040101010101" charset="-122"/>
                <a:ea typeface="OPPOSans B" panose="00020600040101010101" charset="-122"/>
                <a:cs typeface="OPPOSans B" panose="00020600040101010101" charset="-122"/>
              </a:rPr>
              <a:t>通过远程加载来实现攻击</a:t>
            </a:r>
            <a:endParaRPr lang="zh-CN" altLang="en-US" sz="1800">
              <a:solidFill>
                <a:srgbClr val="FF0000"/>
              </a:solidFill>
              <a:latin typeface="OPPOSans B" panose="00020600040101010101" charset="-122"/>
              <a:ea typeface="OPPOSans B" panose="00020600040101010101" charset="-122"/>
              <a:cs typeface="OPPOSans B" panose="00020600040101010101" charset="-122"/>
            </a:endParaRPr>
          </a:p>
          <a:p>
            <a:pPr marL="0" indent="0">
              <a:buNone/>
            </a:pPr>
            <a:r>
              <a:rPr lang="zh-CN" altLang="en-US" sz="1800">
                <a:solidFill>
                  <a:srgbClr val="FF0000"/>
                </a:solidFill>
                <a:latin typeface="OPPOSans B" panose="00020600040101010101" charset="-122"/>
                <a:ea typeface="OPPOSans B" panose="00020600040101010101" charset="-122"/>
                <a:cs typeface="OPPOSans B" panose="00020600040101010101" charset="-122"/>
              </a:rPr>
              <a:t>一切要你输入网址的地方法和可以输入</a:t>
            </a:r>
            <a:r>
              <a:rPr lang="en-US" altLang="zh-CN" sz="1800">
                <a:solidFill>
                  <a:srgbClr val="FF0000"/>
                </a:solidFill>
                <a:latin typeface="OPPOSans B" panose="00020600040101010101" charset="-122"/>
                <a:ea typeface="OPPOSans B" panose="00020600040101010101" charset="-122"/>
                <a:cs typeface="OPPOSans B" panose="00020600040101010101" charset="-122"/>
              </a:rPr>
              <a:t>ip</a:t>
            </a:r>
            <a:r>
              <a:rPr lang="zh-CN" altLang="en-US" sz="1800">
                <a:solidFill>
                  <a:srgbClr val="FF0000"/>
                </a:solidFill>
                <a:latin typeface="OPPOSans B" panose="00020600040101010101" charset="-122"/>
                <a:ea typeface="OPPOSans B" panose="00020600040101010101" charset="-122"/>
                <a:cs typeface="OPPOSans B" panose="00020600040101010101" charset="-122"/>
              </a:rPr>
              <a:t>的地方，都是</a:t>
            </a:r>
            <a:r>
              <a:rPr lang="en-US" altLang="zh-CN" sz="1800">
                <a:solidFill>
                  <a:srgbClr val="FF0000"/>
                </a:solidFill>
                <a:latin typeface="OPPOSans B" panose="00020600040101010101" charset="-122"/>
                <a:ea typeface="OPPOSans B" panose="00020600040101010101" charset="-122"/>
                <a:cs typeface="OPPOSans B" panose="00020600040101010101" charset="-122"/>
              </a:rPr>
              <a:t>SSRF</a:t>
            </a:r>
            <a:r>
              <a:rPr lang="zh-CN" altLang="en-US" sz="1800">
                <a:solidFill>
                  <a:srgbClr val="FF0000"/>
                </a:solidFill>
                <a:latin typeface="OPPOSans B" panose="00020600040101010101" charset="-122"/>
                <a:ea typeface="OPPOSans B" panose="00020600040101010101" charset="-122"/>
                <a:cs typeface="OPPOSans B" panose="00020600040101010101" charset="-122"/>
              </a:rPr>
              <a:t>的天下。</a:t>
            </a:r>
            <a:endParaRPr lang="zh-CN" altLang="en-US" sz="1800">
              <a:solidFill>
                <a:srgbClr val="FF0000"/>
              </a:solidFill>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400">
                <a:latin typeface="OPPOSans B" panose="00020600040101010101" charset="-122"/>
                <a:ea typeface="OPPOSans B" panose="00020600040101010101" charset="-122"/>
              </a:rPr>
              <a:t>二、从</a:t>
            </a:r>
            <a:r>
              <a:rPr lang="en-US" altLang="zh-CN" sz="2400">
                <a:latin typeface="OPPOSans B" panose="00020600040101010101" charset="-122"/>
                <a:ea typeface="OPPOSans B" panose="00020600040101010101" charset="-122"/>
              </a:rPr>
              <a:t>URL</a:t>
            </a:r>
            <a:r>
              <a:rPr lang="zh-CN" altLang="en-US" sz="2400">
                <a:latin typeface="OPPOSans B" panose="00020600040101010101" charset="-122"/>
                <a:ea typeface="OPPOSans B" panose="00020600040101010101" charset="-122"/>
              </a:rPr>
              <a:t>关键字中寻找</a:t>
            </a:r>
            <a:endParaRPr lang="zh-CN" altLang="en-US" sz="24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rPr>
              <a:t>在对功能上存在</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漏洞中</a:t>
            </a:r>
            <a:r>
              <a:rPr lang="en-US" altLang="zh-CN" sz="1800">
                <a:latin typeface="OPPOSans B" panose="00020600040101010101" charset="-122"/>
                <a:ea typeface="OPPOSans B" panose="00020600040101010101" charset="-122"/>
              </a:rPr>
              <a:t>URL</a:t>
            </a:r>
            <a:r>
              <a:rPr lang="zh-CN" altLang="en-US" sz="1800">
                <a:latin typeface="OPPOSans B" panose="00020600040101010101" charset="-122"/>
                <a:ea typeface="OPPOSans B" panose="00020600040101010101" charset="-122"/>
              </a:rPr>
              <a:t>地址的特征观察，通过收集，大致有以下关键字：</a:t>
            </a: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r>
              <a:rPr lang="zh-CN" altLang="en-US" sz="1800">
                <a:latin typeface="OPPOSans B" panose="00020600040101010101" charset="-122"/>
                <a:ea typeface="OPPOSans B" panose="00020600040101010101" charset="-122"/>
              </a:rPr>
              <a:t>如果利用</a:t>
            </a:r>
            <a:r>
              <a:rPr lang="en-US" altLang="zh-CN" sz="1800">
                <a:latin typeface="OPPOSans B" panose="00020600040101010101" charset="-122"/>
                <a:ea typeface="OPPOSans B" panose="00020600040101010101" charset="-122"/>
              </a:rPr>
              <a:t>Google</a:t>
            </a:r>
            <a:r>
              <a:rPr lang="zh-CN" altLang="en-US" sz="1800">
                <a:latin typeface="OPPOSans B" panose="00020600040101010101" charset="-122"/>
                <a:ea typeface="OPPOSans B" panose="00020600040101010101" charset="-122"/>
              </a:rPr>
              <a:t>语法加上这些关键字去寻找</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漏洞，耐心的验证，现在还是可以找到存在的</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漏洞。</a:t>
            </a: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r>
              <a:rPr lang="zh-CN" altLang="en-US" sz="1800">
                <a:solidFill>
                  <a:srgbClr val="FF0000"/>
                </a:solidFill>
                <a:latin typeface="OPPOSans B" panose="00020600040101010101" charset="-122"/>
                <a:ea typeface="OPPOSans B" panose="00020600040101010101" charset="-122"/>
              </a:rPr>
              <a:t>一切要你输入网址的地方和可以输入</a:t>
            </a:r>
            <a:r>
              <a:rPr lang="en-US" altLang="zh-CN" sz="1800">
                <a:solidFill>
                  <a:srgbClr val="FF0000"/>
                </a:solidFill>
                <a:latin typeface="OPPOSans B" panose="00020600040101010101" charset="-122"/>
                <a:ea typeface="OPPOSans B" panose="00020600040101010101" charset="-122"/>
              </a:rPr>
              <a:t>ip</a:t>
            </a:r>
            <a:r>
              <a:rPr lang="zh-CN" altLang="en-US" sz="1800">
                <a:solidFill>
                  <a:srgbClr val="FF0000"/>
                </a:solidFill>
                <a:latin typeface="OPPOSans B" panose="00020600040101010101" charset="-122"/>
                <a:ea typeface="OPPOSans B" panose="00020600040101010101" charset="-122"/>
              </a:rPr>
              <a:t>的地方，都是</a:t>
            </a:r>
            <a:r>
              <a:rPr lang="en-US" altLang="zh-CN" sz="1800">
                <a:solidFill>
                  <a:srgbClr val="FF0000"/>
                </a:solidFill>
                <a:latin typeface="OPPOSans B" panose="00020600040101010101" charset="-122"/>
                <a:ea typeface="OPPOSans B" panose="00020600040101010101" charset="-122"/>
              </a:rPr>
              <a:t>SSRF</a:t>
            </a:r>
            <a:r>
              <a:rPr lang="zh-CN" altLang="en-US" sz="1800">
                <a:solidFill>
                  <a:srgbClr val="FF0000"/>
                </a:solidFill>
                <a:latin typeface="OPPOSans B" panose="00020600040101010101" charset="-122"/>
                <a:ea typeface="OPPOSans B" panose="00020600040101010101" charset="-122"/>
              </a:rPr>
              <a:t>的天下。</a:t>
            </a:r>
            <a:endParaRPr lang="zh-CN" altLang="en-US" sz="1800">
              <a:solidFill>
                <a:srgbClr val="FF0000"/>
              </a:solidFill>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p:txBody>
      </p:sp>
      <p:graphicFrame>
        <p:nvGraphicFramePr>
          <p:cNvPr id="4" name="表格 3"/>
          <p:cNvGraphicFramePr/>
          <p:nvPr>
            <p:custDataLst>
              <p:tags r:id="rId1"/>
            </p:custDataLst>
          </p:nvPr>
        </p:nvGraphicFramePr>
        <p:xfrm>
          <a:off x="955040" y="2272030"/>
          <a:ext cx="10401300" cy="1277620"/>
        </p:xfrm>
        <a:graphic>
          <a:graphicData uri="http://schemas.openxmlformats.org/drawingml/2006/table">
            <a:tbl>
              <a:tblPr firstRow="1" bandRow="1">
                <a:tableStyleId>{5C22544A-7EE6-4342-B048-85BDC9FD1C3A}</a:tableStyleId>
              </a:tblPr>
              <a:tblGrid>
                <a:gridCol w="1485900"/>
                <a:gridCol w="1485900"/>
                <a:gridCol w="1485900"/>
                <a:gridCol w="1485900"/>
                <a:gridCol w="1485900"/>
                <a:gridCol w="1485900"/>
                <a:gridCol w="1485900"/>
              </a:tblGrid>
              <a:tr h="638810">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Share</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wap</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url</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link</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src</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source</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target</a:t>
                      </a:r>
                      <a:endParaRPr lang="en-US" altLang="zh-CN" sz="1800">
                        <a:solidFill>
                          <a:schemeClr val="bg1"/>
                        </a:solidFill>
                        <a:latin typeface="OPPOSans B" panose="00020600040101010101" charset="-122"/>
                        <a:ea typeface="OPPOSans B" panose="00020600040101010101" charset="-122"/>
                      </a:endParaRPr>
                    </a:p>
                  </a:txBody>
                  <a:tcPr/>
                </a:tc>
              </a:tr>
              <a:tr h="638810">
                <a:tc>
                  <a:txBody>
                    <a:bodyPr/>
                    <a:p>
                      <a:pPr algn="ctr">
                        <a:lnSpc>
                          <a:spcPct val="150000"/>
                        </a:lnSpc>
                        <a:buNone/>
                      </a:pPr>
                      <a:r>
                        <a:rPr lang="en-US" altLang="zh-CN" sz="1800" b="1">
                          <a:solidFill>
                            <a:schemeClr val="bg1"/>
                          </a:solidFill>
                          <a:latin typeface="OPPOSans B" panose="00020600040101010101" charset="-122"/>
                          <a:ea typeface="OPPOSans B" panose="00020600040101010101" charset="-122"/>
                        </a:rPr>
                        <a:t>u</a:t>
                      </a:r>
                      <a:endParaRPr lang="en-US" altLang="zh-CN" sz="1800" b="1">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3g</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display</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sourceURL</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imageURL</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r>
                        <a:rPr lang="en-US" altLang="zh-CN" sz="1800">
                          <a:solidFill>
                            <a:schemeClr val="bg1"/>
                          </a:solidFill>
                          <a:latin typeface="OPPOSans B" panose="00020600040101010101" charset="-122"/>
                          <a:ea typeface="OPPOSans B" panose="00020600040101010101" charset="-122"/>
                        </a:rPr>
                        <a:t>domain</a:t>
                      </a:r>
                      <a:endParaRPr lang="en-US" altLang="zh-CN" sz="1800">
                        <a:solidFill>
                          <a:schemeClr val="bg1"/>
                        </a:solidFill>
                        <a:latin typeface="OPPOSans B" panose="00020600040101010101" charset="-122"/>
                        <a:ea typeface="OPPOSans B" panose="00020600040101010101" charset="-122"/>
                      </a:endParaRPr>
                    </a:p>
                  </a:txBody>
                  <a:tcPr/>
                </a:tc>
                <a:tc>
                  <a:txBody>
                    <a:bodyPr/>
                    <a:p>
                      <a:pPr algn="ctr">
                        <a:lnSpc>
                          <a:spcPct val="150000"/>
                        </a:lnSpc>
                        <a:buNone/>
                      </a:pPr>
                      <a:endParaRPr lang="zh-CN" altLang="en-US" sz="1800">
                        <a:solidFill>
                          <a:schemeClr val="bg1"/>
                        </a:solidFill>
                        <a:latin typeface="OPPOSans B" panose="00020600040101010101" charset="-122"/>
                        <a:ea typeface="OPPOSans B" panose="00020600040101010101" charset="-122"/>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漏洞挖掘</a:t>
            </a:r>
            <a:r>
              <a:rPr lang="en-US" altLang="zh-CN" sz="4000">
                <a:latin typeface="OPPOSans B" panose="00020600040101010101" charset="-122"/>
                <a:ea typeface="OPPOSans B" panose="00020600040101010101" charset="-122"/>
                <a:cs typeface="OPPOSans B" panose="00020600040101010101" charset="-122"/>
              </a:rPr>
              <a:t>--</a:t>
            </a:r>
            <a:r>
              <a:rPr lang="zh-CN" altLang="en-US" sz="4000">
                <a:latin typeface="OPPOSans B" panose="00020600040101010101" charset="-122"/>
                <a:ea typeface="OPPOSans B" panose="00020600040101010101" charset="-122"/>
                <a:cs typeface="OPPOSans B" panose="00020600040101010101" charset="-122"/>
              </a:rPr>
              <a:t>总结</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zh-CN" altLang="en-US" sz="1800">
                <a:latin typeface="OPPOSans B" panose="00020600040101010101" charset="-122"/>
                <a:ea typeface="OPPOSans B" panose="00020600040101010101" charset="-122"/>
              </a:rPr>
              <a:t>社交分享功能：获取超链接的标题等内容进行显示。</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转码服务：通过</a:t>
            </a:r>
            <a:r>
              <a:rPr lang="en-US" altLang="zh-CN" sz="1800">
                <a:latin typeface="OPPOSans B" panose="00020600040101010101" charset="-122"/>
                <a:ea typeface="OPPOSans B" panose="00020600040101010101" charset="-122"/>
              </a:rPr>
              <a:t>URL</a:t>
            </a:r>
            <a:r>
              <a:rPr lang="zh-CN" altLang="en-US" sz="1800">
                <a:latin typeface="OPPOSans B" panose="00020600040101010101" charset="-122"/>
                <a:ea typeface="OPPOSans B" panose="00020600040101010101" charset="-122"/>
              </a:rPr>
              <a:t>地址把原地址的网页内容调优使其适合手机屏幕浏览。</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在线翻译：给网址翻译对应网页的内容。</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图片加载</a:t>
            </a:r>
            <a:r>
              <a:rPr lang="en-US" altLang="zh-CN" sz="1800">
                <a:latin typeface="OPPOSans B" panose="00020600040101010101" charset="-122"/>
                <a:ea typeface="OPPOSans B" panose="00020600040101010101" charset="-122"/>
              </a:rPr>
              <a:t>/</a:t>
            </a:r>
            <a:r>
              <a:rPr lang="zh-CN" altLang="en-US" sz="1800">
                <a:latin typeface="OPPOSans B" panose="00020600040101010101" charset="-122"/>
                <a:ea typeface="OPPOSans B" panose="00020600040101010101" charset="-122"/>
              </a:rPr>
              <a:t>下载：例如富文本编辑器中的点击下载图片到本地；通过</a:t>
            </a:r>
            <a:r>
              <a:rPr lang="en-US" altLang="zh-CN" sz="1800">
                <a:latin typeface="OPPOSans B" panose="00020600040101010101" charset="-122"/>
                <a:ea typeface="OPPOSans B" panose="00020600040101010101" charset="-122"/>
              </a:rPr>
              <a:t>URL</a:t>
            </a:r>
            <a:r>
              <a:rPr lang="zh-CN" altLang="en-US" sz="1800">
                <a:latin typeface="OPPOSans B" panose="00020600040101010101" charset="-122"/>
                <a:ea typeface="OPPOSans B" panose="00020600040101010101" charset="-122"/>
              </a:rPr>
              <a:t>地址加载或下载图片。</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云服务厂商：它会远程执行一些命令来判断网站是否存活等，所以如果可以捕获相应的信息，就可以进行</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测试。</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编码处理</a:t>
            </a:r>
            <a:endParaRPr lang="zh-CN" altLang="en-US"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可以利用</a:t>
            </a:r>
            <a:r>
              <a:rPr lang="en-US" altLang="zh-CN" sz="1800">
                <a:latin typeface="OPPOSans B" panose="00020600040101010101" charset="-122"/>
                <a:ea typeface="OPPOSans B" panose="00020600040101010101" charset="-122"/>
              </a:rPr>
              <a:t>Google</a:t>
            </a:r>
            <a:r>
              <a:rPr lang="zh-CN" altLang="en-US" sz="1800">
                <a:latin typeface="OPPOSans B" panose="00020600040101010101" charset="-122"/>
                <a:ea typeface="OPPOSans B" panose="00020600040101010101" charset="-122"/>
              </a:rPr>
              <a:t>语法加上这些关键字去寻找</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漏洞。</a:t>
            </a:r>
            <a:endParaRPr lang="zh-CN" altLang="en-US" sz="1800">
              <a:latin typeface="OPPOSans B" panose="00020600040101010101" charset="-122"/>
              <a:ea typeface="OPPOSans B" panose="00020600040101010101" charset="-122"/>
            </a:endParaRPr>
          </a:p>
          <a:p>
            <a:pPr marL="0" indent="0">
              <a:lnSpc>
                <a:spcPct val="150000"/>
              </a:lnSpc>
              <a:buNone/>
            </a:pPr>
            <a:endParaRPr lang="en-US" altLang="zh-CN" sz="1800">
              <a:latin typeface="OPPOSans B" panose="00020600040101010101" charset="-122"/>
              <a:ea typeface="OPPOSans B" panose="0002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en-US" altLang="zh-CN" sz="2400">
                <a:latin typeface="OPPOSans B" panose="00020600040101010101" charset="-122"/>
                <a:ea typeface="OPPOSans B" panose="00020600040101010101" charset="-122"/>
                <a:cs typeface="OPPOSans B" panose="00020600040101010101" charset="-122"/>
              </a:rPr>
              <a:t>SSRF</a:t>
            </a:r>
            <a:r>
              <a:rPr lang="zh-CN" altLang="en-US" sz="2400">
                <a:latin typeface="OPPOSans B" panose="00020600040101010101" charset="-122"/>
                <a:ea typeface="OPPOSans B" panose="00020600040101010101" charset="-122"/>
                <a:cs typeface="OPPOSans B" panose="00020600040101010101" charset="-122"/>
              </a:rPr>
              <a:t>常用相关协议</a:t>
            </a:r>
            <a:endParaRPr lang="zh-CN" altLang="en-US" sz="24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http:// </a:t>
            </a:r>
            <a:r>
              <a:rPr lang="zh-CN" altLang="en-US" sz="2000">
                <a:latin typeface="OPPOSans B" panose="00020600040101010101" charset="-122"/>
                <a:ea typeface="OPPOSans B" panose="00020600040101010101" charset="-122"/>
                <a:cs typeface="OPPOSans B" panose="00020600040101010101" charset="-122"/>
              </a:rPr>
              <a:t>：探测内网主机存活、端口开放情况</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gopher:// </a:t>
            </a:r>
            <a:r>
              <a:rPr lang="zh-CN" altLang="en-US" sz="2000">
                <a:latin typeface="OPPOSans B" panose="00020600040101010101" charset="-122"/>
                <a:ea typeface="OPPOSans B" panose="00020600040101010101" charset="-122"/>
                <a:cs typeface="OPPOSans B" panose="00020600040101010101" charset="-122"/>
              </a:rPr>
              <a:t>：发送</a:t>
            </a:r>
            <a:r>
              <a:rPr lang="en-US" altLang="zh-CN" sz="2000">
                <a:latin typeface="OPPOSans B" panose="00020600040101010101" charset="-122"/>
                <a:ea typeface="OPPOSans B" panose="00020600040101010101" charset="-122"/>
                <a:cs typeface="OPPOSans B" panose="00020600040101010101" charset="-122"/>
              </a:rPr>
              <a:t>GET</a:t>
            </a:r>
            <a:r>
              <a:rPr lang="zh-CN" altLang="en-US" sz="2000">
                <a:latin typeface="OPPOSans B" panose="00020600040101010101" charset="-122"/>
                <a:ea typeface="OPPOSans B" panose="00020600040101010101" charset="-122"/>
                <a:cs typeface="OPPOSans B" panose="00020600040101010101" charset="-122"/>
              </a:rPr>
              <a:t>或</a:t>
            </a:r>
            <a:r>
              <a:rPr lang="en-US" altLang="zh-CN" sz="2000">
                <a:latin typeface="OPPOSans B" panose="00020600040101010101" charset="-122"/>
                <a:ea typeface="OPPOSans B" panose="00020600040101010101" charset="-122"/>
                <a:cs typeface="OPPOSans B" panose="00020600040101010101" charset="-122"/>
              </a:rPr>
              <a:t>POST</a:t>
            </a:r>
            <a:r>
              <a:rPr lang="zh-CN" altLang="en-US" sz="2000">
                <a:latin typeface="OPPOSans B" panose="00020600040101010101" charset="-122"/>
                <a:ea typeface="OPPOSans B" panose="00020600040101010101" charset="-122"/>
                <a:cs typeface="OPPOSans B" panose="00020600040101010101" charset="-122"/>
              </a:rPr>
              <a:t>请求；攻击内网应用</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dict:// </a:t>
            </a:r>
            <a:r>
              <a:rPr lang="zh-CN" altLang="en-US" sz="2000">
                <a:latin typeface="OPPOSans B" panose="00020600040101010101" charset="-122"/>
                <a:ea typeface="OPPOSans B" panose="00020600040101010101" charset="-122"/>
                <a:cs typeface="OPPOSans B" panose="00020600040101010101" charset="-122"/>
              </a:rPr>
              <a:t>：泄露安装软件版本信息，查看端口，操作内网远程访问等</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file:// </a:t>
            </a:r>
            <a:r>
              <a:rPr lang="zh-CN" altLang="en-US" sz="2000">
                <a:latin typeface="OPPOSans B" panose="00020600040101010101" charset="-122"/>
                <a:ea typeface="OPPOSans B" panose="00020600040101010101" charset="-122"/>
                <a:cs typeface="OPPOSans B" panose="00020600040101010101" charset="-122"/>
              </a:rPr>
              <a:t>：读取本地文件</a:t>
            </a:r>
            <a:endParaRPr lang="en-US" altLang="zh-CN"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OPPOSans B" panose="00020600040101010101" charset="-122"/>
                <a:ea typeface="OPPOSans B" panose="00020600040101010101" charset="-122"/>
                <a:cs typeface="OPPOSans B" panose="00020600040101010101" charset="-122"/>
              </a:rPr>
              <a:t>SSRF</a:t>
            </a:r>
            <a:endParaRPr lang="zh-CN" altLang="en-US" sz="4000" dirty="0">
              <a:latin typeface="OPPOSans B" panose="00020600040101010101" charset="-122"/>
              <a:ea typeface="OPPOSans B" panose="00020600040101010101" charset="-122"/>
              <a:cs typeface="OPPOSans B" panose="00020600040101010101" charset="-122"/>
            </a:endParaRPr>
          </a:p>
        </p:txBody>
      </p:sp>
      <p:sp>
        <p:nvSpPr>
          <p:cNvPr id="4" name="内容占位符 3"/>
          <p:cNvSpPr>
            <a:spLocks noGrp="1"/>
          </p:cNvSpPr>
          <p:nvPr>
            <p:ph idx="1"/>
          </p:nvPr>
        </p:nvSpPr>
        <p:spPr/>
        <p:txBody>
          <a:bodyPr/>
          <a:lstStyle/>
          <a:p>
            <a:pPr marL="0" indent="0">
              <a:lnSpc>
                <a:spcPct val="110000"/>
              </a:lnSpc>
              <a:buFont typeface="+mj-lt"/>
              <a:buNone/>
            </a:pPr>
            <a:r>
              <a:rPr lang="en-US" altLang="zh-CN" sz="2400" dirty="0">
                <a:latin typeface="OPPOSans B" panose="00020600040101010101" charset="-122"/>
                <a:ea typeface="OPPOSans B" panose="00020600040101010101" charset="-122"/>
                <a:cs typeface="OPPOSans B" panose="00020600040101010101" charset="-122"/>
              </a:rPr>
              <a:t>SSRF</a:t>
            </a:r>
            <a:r>
              <a:rPr lang="zh-CN" altLang="en-US" sz="2400" dirty="0">
                <a:latin typeface="OPPOSans B" panose="00020600040101010101" charset="-122"/>
                <a:ea typeface="OPPOSans B" panose="00020600040101010101" charset="-122"/>
                <a:cs typeface="OPPOSans B" panose="00020600040101010101" charset="-122"/>
              </a:rPr>
              <a:t>（</a:t>
            </a:r>
            <a:r>
              <a:rPr lang="en-US" altLang="zh-CN" sz="2400" dirty="0">
                <a:latin typeface="OPPOSans B" panose="00020600040101010101" charset="-122"/>
                <a:ea typeface="OPPOSans B" panose="00020600040101010101" charset="-122"/>
                <a:cs typeface="OPPOSans B" panose="00020600040101010101" charset="-122"/>
              </a:rPr>
              <a:t>Server-Side Request Forgery:</a:t>
            </a:r>
            <a:r>
              <a:rPr lang="zh-CN" altLang="en-US" sz="2400" dirty="0">
                <a:latin typeface="OPPOSans B" panose="00020600040101010101" charset="-122"/>
                <a:ea typeface="OPPOSans B" panose="00020600040101010101" charset="-122"/>
                <a:cs typeface="OPPOSans B" panose="00020600040101010101" charset="-122"/>
              </a:rPr>
              <a:t>服务器端请求伪造）是指攻击者能够从易受攻击的</a:t>
            </a:r>
            <a:r>
              <a:rPr lang="en-US" altLang="zh-CN" sz="2400" dirty="0">
                <a:latin typeface="OPPOSans B" panose="00020600040101010101" charset="-122"/>
                <a:ea typeface="OPPOSans B" panose="00020600040101010101" charset="-122"/>
                <a:cs typeface="OPPOSans B" panose="00020600040101010101" charset="-122"/>
              </a:rPr>
              <a:t>Web</a:t>
            </a:r>
            <a:r>
              <a:rPr lang="zh-CN" altLang="en-US" sz="2400" dirty="0">
                <a:latin typeface="OPPOSans B" panose="00020600040101010101" charset="-122"/>
                <a:ea typeface="OPPOSans B" panose="00020600040101010101" charset="-122"/>
                <a:cs typeface="OPPOSans B" panose="00020600040101010101" charset="-122"/>
              </a:rPr>
              <a:t>应用程序发送精心设计的请求的对其他网站进行攻击。</a:t>
            </a:r>
            <a:endParaRPr lang="zh-CN" altLang="en-US" sz="2400" dirty="0">
              <a:latin typeface="OPPOSans B" panose="00020600040101010101" charset="-122"/>
              <a:ea typeface="OPPOSans B" panose="00020600040101010101" charset="-122"/>
              <a:cs typeface="OPPOSans B" panose="00020600040101010101" charset="-122"/>
            </a:endParaRPr>
          </a:p>
          <a:p>
            <a:pPr marL="0" indent="0">
              <a:lnSpc>
                <a:spcPct val="110000"/>
              </a:lnSpc>
              <a:buFont typeface="+mj-lt"/>
              <a:buNone/>
            </a:pPr>
            <a:r>
              <a:rPr lang="zh-CN" altLang="en-US" sz="2400" dirty="0">
                <a:latin typeface="OPPOSans B" panose="00020600040101010101" charset="-122"/>
                <a:ea typeface="OPPOSans B" panose="00020600040101010101" charset="-122"/>
                <a:cs typeface="OPPOSans B" panose="00020600040101010101" charset="-122"/>
              </a:rPr>
              <a:t>一般情况下，</a:t>
            </a:r>
            <a:r>
              <a:rPr lang="en-US" altLang="zh-CN" sz="2400" dirty="0">
                <a:solidFill>
                  <a:srgbClr val="FF0000"/>
                </a:solidFill>
                <a:latin typeface="OPPOSans B" panose="00020600040101010101" charset="-122"/>
                <a:ea typeface="OPPOSans B" panose="00020600040101010101" charset="-122"/>
                <a:cs typeface="OPPOSans B" panose="00020600040101010101" charset="-122"/>
              </a:rPr>
              <a:t>SSRF</a:t>
            </a:r>
            <a:r>
              <a:rPr lang="zh-CN" altLang="en-US" sz="2400" dirty="0">
                <a:solidFill>
                  <a:srgbClr val="FF0000"/>
                </a:solidFill>
                <a:latin typeface="OPPOSans B" panose="00020600040101010101" charset="-122"/>
                <a:ea typeface="OPPOSans B" panose="00020600040101010101" charset="-122"/>
                <a:cs typeface="OPPOSans B" panose="00020600040101010101" charset="-122"/>
              </a:rPr>
              <a:t>攻击的目标是从外网无法访问的内部系统</a:t>
            </a:r>
            <a:r>
              <a:rPr lang="zh-CN" altLang="en-US" sz="2400" dirty="0">
                <a:latin typeface="OPPOSans B" panose="00020600040101010101" charset="-122"/>
                <a:ea typeface="OPPOSans B" panose="00020600040101010101" charset="-122"/>
                <a:cs typeface="OPPOSans B" panose="00020600040101010101" charset="-122"/>
              </a:rPr>
              <a:t>。</a:t>
            </a:r>
            <a:endParaRPr lang="zh-CN" altLang="en-US" sz="2400" dirty="0">
              <a:latin typeface="OPPOSans B" panose="00020600040101010101" charset="-122"/>
              <a:ea typeface="OPPOSans B" panose="00020600040101010101" charset="-122"/>
              <a:cs typeface="OPPOSans B" panose="00020600040101010101" charset="-122"/>
            </a:endParaRPr>
          </a:p>
          <a:p>
            <a:pPr marL="0" indent="0">
              <a:lnSpc>
                <a:spcPct val="110000"/>
              </a:lnSpc>
              <a:buFont typeface="+mj-lt"/>
              <a:buNone/>
            </a:pPr>
            <a:r>
              <a:rPr lang="zh-CN" altLang="en-US" sz="2400" dirty="0">
                <a:latin typeface="OPPOSans B" panose="00020600040101010101" charset="-122"/>
                <a:ea typeface="OPPOSans B" panose="00020600040101010101" charset="-122"/>
                <a:cs typeface="OPPOSans B" panose="00020600040101010101" charset="-122"/>
              </a:rPr>
              <a:t>利用一个可以发起网络请求的服务，当做跳板来攻击其他服务。</a:t>
            </a:r>
            <a:endParaRPr lang="zh-CN" altLang="en-US" sz="2400" dirty="0">
              <a:latin typeface="OPPOSans B" panose="00020600040101010101" charset="-122"/>
              <a:ea typeface="OPPOSans B" panose="00020600040101010101" charset="-122"/>
              <a:cs typeface="OPPOSans B" panose="00020600040101010101" charset="-122"/>
            </a:endParaRPr>
          </a:p>
          <a:p>
            <a:pPr marL="0" indent="0">
              <a:lnSpc>
                <a:spcPct val="110000"/>
              </a:lnSpc>
              <a:buFont typeface="+mj-lt"/>
              <a:buNone/>
            </a:pPr>
            <a:r>
              <a:rPr lang="zh-CN" altLang="en-US" sz="2400" dirty="0">
                <a:latin typeface="OPPOSans B" panose="00020600040101010101" charset="-122"/>
                <a:ea typeface="OPPOSans B" panose="00020600040101010101" charset="-122"/>
                <a:cs typeface="OPPOSans B" panose="00020600040101010101" charset="-122"/>
              </a:rPr>
              <a:t>简单来说就是：</a:t>
            </a:r>
            <a:endParaRPr lang="zh-CN" altLang="en-US" sz="2400" dirty="0">
              <a:latin typeface="OPPOSans B" panose="00020600040101010101" charset="-122"/>
              <a:ea typeface="OPPOSans B" panose="00020600040101010101" charset="-122"/>
              <a:cs typeface="OPPOSans B" panose="00020600040101010101" charset="-122"/>
            </a:endParaRPr>
          </a:p>
          <a:p>
            <a:pPr marL="0" indent="0">
              <a:lnSpc>
                <a:spcPct val="110000"/>
              </a:lnSpc>
              <a:buFont typeface="+mj-lt"/>
              <a:buNone/>
            </a:pPr>
            <a:r>
              <a:rPr lang="en-US" altLang="zh-CN" sz="2400" dirty="0">
                <a:latin typeface="OPPOSans B" panose="00020600040101010101" charset="-122"/>
                <a:ea typeface="OPPOSans B" panose="00020600040101010101" charset="-122"/>
                <a:cs typeface="OPPOSans B" panose="00020600040101010101" charset="-122"/>
              </a:rPr>
              <a:t>A</a:t>
            </a:r>
            <a:r>
              <a:rPr lang="zh-CN" altLang="en-US" sz="2400" dirty="0">
                <a:latin typeface="OPPOSans B" panose="00020600040101010101" charset="-122"/>
                <a:ea typeface="OPPOSans B" panose="00020600040101010101" charset="-122"/>
                <a:cs typeface="OPPOSans B" panose="00020600040101010101" charset="-122"/>
              </a:rPr>
              <a:t>让</a:t>
            </a:r>
            <a:r>
              <a:rPr lang="en-US" altLang="zh-CN" sz="2400" dirty="0">
                <a:latin typeface="OPPOSans B" panose="00020600040101010101" charset="-122"/>
                <a:ea typeface="OPPOSans B" panose="00020600040101010101" charset="-122"/>
                <a:cs typeface="OPPOSans B" panose="00020600040101010101" charset="-122"/>
              </a:rPr>
              <a:t>B</a:t>
            </a:r>
            <a:r>
              <a:rPr lang="zh-CN" altLang="en-US" sz="2400" dirty="0">
                <a:latin typeface="OPPOSans B" panose="00020600040101010101" charset="-122"/>
                <a:ea typeface="OPPOSans B" panose="00020600040101010101" charset="-122"/>
                <a:cs typeface="OPPOSans B" panose="00020600040101010101" charset="-122"/>
              </a:rPr>
              <a:t>帮忙访问</a:t>
            </a:r>
            <a:r>
              <a:rPr lang="en-US" altLang="zh-CN" sz="2400" dirty="0"/>
              <a:t>C</a:t>
            </a:r>
            <a:endParaRPr lang="en-US" altLang="zh-CN" sz="2400" dirty="0"/>
          </a:p>
        </p:txBody>
      </p:sp>
      <p:pic>
        <p:nvPicPr>
          <p:cNvPr id="5" name="图片 4" descr="中间人"/>
          <p:cNvPicPr>
            <a:picLocks noChangeAspect="1"/>
          </p:cNvPicPr>
          <p:nvPr/>
        </p:nvPicPr>
        <p:blipFill>
          <a:blip r:embed="rId1"/>
          <a:stretch>
            <a:fillRect/>
          </a:stretch>
        </p:blipFill>
        <p:spPr>
          <a:xfrm>
            <a:off x="6826250" y="3230880"/>
            <a:ext cx="3314700" cy="2946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zh-CN" altLang="en-US" sz="2000">
                <a:latin typeface="OPPOSans B" panose="00020600040101010101" charset="-122"/>
                <a:ea typeface="OPPOSans B" panose="00020600040101010101" charset="-122"/>
              </a:rPr>
              <a:t>一、内网访问</a:t>
            </a:r>
            <a:endParaRPr lang="zh-CN" altLang="en-US" sz="20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使用</a:t>
            </a:r>
            <a:r>
              <a:rPr lang="en-US" altLang="zh-CN" sz="1800">
                <a:latin typeface="OPPOSans B" panose="00020600040101010101" charset="-122"/>
                <a:ea typeface="OPPOSans B" panose="00020600040101010101" charset="-122"/>
              </a:rPr>
              <a:t>http</a:t>
            </a:r>
            <a:r>
              <a:rPr lang="zh-CN" altLang="en-US" sz="1800">
                <a:latin typeface="OPPOSans B" panose="00020600040101010101" charset="-122"/>
                <a:ea typeface="OPPOSans B" panose="00020600040101010101" charset="-122"/>
              </a:rPr>
              <a:t>协议对内网的</a:t>
            </a:r>
            <a:r>
              <a:rPr lang="en-US" altLang="zh-CN" sz="1800">
                <a:latin typeface="OPPOSans B" panose="00020600040101010101" charset="-122"/>
                <a:ea typeface="OPPOSans B" panose="00020600040101010101" charset="-122"/>
              </a:rPr>
              <a:t>Web</a:t>
            </a:r>
            <a:r>
              <a:rPr lang="zh-CN" altLang="en-US" sz="1800">
                <a:latin typeface="OPPOSans B" panose="00020600040101010101" charset="-122"/>
                <a:ea typeface="OPPOSans B" panose="00020600040101010101" charset="-122"/>
              </a:rPr>
              <a:t>应用进行访问</a:t>
            </a:r>
            <a:endParaRPr lang="zh-CN" altLang="en-US" sz="1800">
              <a:latin typeface="OPPOSans B" panose="00020600040101010101" charset="-122"/>
              <a:ea typeface="OPPOSans B" panose="00020600040101010101" charset="-122"/>
            </a:endParaRPr>
          </a:p>
          <a:p>
            <a:pPr marL="0" indent="0">
              <a:lnSpc>
                <a:spcPct val="150000"/>
              </a:lnSpc>
              <a:buNone/>
            </a:pPr>
            <a:r>
              <a:rPr lang="en-US" altLang="zh-CN" sz="1800">
                <a:latin typeface="OPPOSans B" panose="00020600040101010101" charset="-122"/>
                <a:ea typeface="OPPOSans B" panose="00020600040101010101" charset="-122"/>
              </a:rPr>
              <a:t>?url=http://127.0.0.1/flag.php</a:t>
            </a:r>
            <a:endParaRPr lang="en-US" altLang="zh-CN" sz="1800">
              <a:latin typeface="OPPOSans B" panose="00020600040101010101" charset="-122"/>
              <a:ea typeface="OPPOSans B" panose="00020600040101010101" charset="-122"/>
            </a:endParaRPr>
          </a:p>
          <a:p>
            <a:pPr marL="0" indent="0">
              <a:lnSpc>
                <a:spcPct val="150000"/>
              </a:lnSpc>
              <a:buNone/>
            </a:pPr>
            <a:r>
              <a:rPr lang="en-US" altLang="zh-CN" sz="1800">
                <a:latin typeface="OPPOSans B" panose="00020600040101010101" charset="-122"/>
                <a:ea typeface="OPPOSans B" panose="00020600040101010101" charset="-122"/>
              </a:rPr>
              <a:t>CTFhub</a:t>
            </a:r>
            <a:r>
              <a:rPr lang="zh-CN" altLang="en-US" sz="1800">
                <a:latin typeface="OPPOSans B" panose="00020600040101010101" charset="-122"/>
                <a:ea typeface="OPPOSans B" panose="00020600040101010101" charset="-122"/>
              </a:rPr>
              <a:t>例题：题目要求访问</a:t>
            </a:r>
            <a:r>
              <a:rPr lang="en-US" altLang="zh-CN" sz="1800">
                <a:latin typeface="OPPOSans B" panose="00020600040101010101" charset="-122"/>
                <a:ea typeface="OPPOSans B" panose="00020600040101010101" charset="-122"/>
              </a:rPr>
              <a:t>127.0.0.1</a:t>
            </a:r>
            <a:r>
              <a:rPr lang="zh-CN" altLang="en-US" sz="1800">
                <a:latin typeface="OPPOSans B" panose="00020600040101010101" charset="-122"/>
                <a:ea typeface="OPPOSans B" panose="00020600040101010101" charset="-122"/>
              </a:rPr>
              <a:t>的</a:t>
            </a:r>
            <a:r>
              <a:rPr lang="en-US" altLang="zh-CN" sz="1800">
                <a:latin typeface="OPPOSans B" panose="00020600040101010101" charset="-122"/>
                <a:ea typeface="OPPOSans B" panose="00020600040101010101" charset="-122"/>
              </a:rPr>
              <a:t>flag.php</a:t>
            </a:r>
            <a:r>
              <a:rPr lang="zh-CN" altLang="en-US" sz="1800">
                <a:latin typeface="OPPOSans B" panose="00020600040101010101" charset="-122"/>
                <a:ea typeface="OPPOSans B" panose="00020600040101010101" charset="-122"/>
              </a:rPr>
              <a:t>，直接拼接进行访问即可得到</a:t>
            </a:r>
            <a:r>
              <a:rPr lang="en-US" altLang="zh-CN" sz="1800">
                <a:latin typeface="OPPOSans B" panose="00020600040101010101" charset="-122"/>
                <a:ea typeface="OPPOSans B" panose="00020600040101010101" charset="-122"/>
              </a:rPr>
              <a:t>flag</a:t>
            </a:r>
            <a:r>
              <a:rPr lang="zh-CN" altLang="en-US" sz="1800">
                <a:latin typeface="OPPOSans B" panose="00020600040101010101" charset="-122"/>
                <a:ea typeface="OPPOSans B" panose="00020600040101010101" charset="-122"/>
              </a:rPr>
              <a:t>。</a:t>
            </a:r>
            <a:endParaRPr lang="zh-CN" altLang="en-US" sz="1800">
              <a:latin typeface="OPPOSans B" panose="00020600040101010101" charset="-122"/>
              <a:ea typeface="OPPOSans B" panose="00020600040101010101" charset="-122"/>
            </a:endParaRPr>
          </a:p>
        </p:txBody>
      </p:sp>
      <p:pic>
        <p:nvPicPr>
          <p:cNvPr id="4" name="图片 3" descr="SSRF利用-2？"/>
          <p:cNvPicPr>
            <a:picLocks noChangeAspect="1"/>
          </p:cNvPicPr>
          <p:nvPr/>
        </p:nvPicPr>
        <p:blipFill>
          <a:blip r:embed="rId1"/>
          <a:stretch>
            <a:fillRect/>
          </a:stretch>
        </p:blipFill>
        <p:spPr>
          <a:xfrm>
            <a:off x="2270125" y="3860800"/>
            <a:ext cx="7651750" cy="2063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normAutofit/>
          </a:bodyPr>
          <a:p>
            <a:pPr marL="0" indent="0">
              <a:buNone/>
            </a:pPr>
            <a:r>
              <a:rPr lang="zh-CN" altLang="en-US" sz="2200">
                <a:latin typeface="OPPOSans B" panose="00020600040101010101" charset="-122"/>
                <a:ea typeface="OPPOSans B" panose="00020600040101010101" charset="-122"/>
              </a:rPr>
              <a:t>二、伪协议读取文件</a:t>
            </a:r>
            <a:endParaRPr lang="zh-CN" altLang="en-US" sz="2200">
              <a:latin typeface="OPPOSans B" panose="00020600040101010101" charset="-122"/>
              <a:ea typeface="OPPOSans B" panose="00020600040101010101" charset="-122"/>
            </a:endParaRPr>
          </a:p>
          <a:p>
            <a:pPr marL="0" indent="0">
              <a:buNone/>
            </a:pPr>
            <a:r>
              <a:rPr lang="en-US" altLang="zh-CN" sz="1600">
                <a:latin typeface="OPPOSans B" panose="00020600040101010101" charset="-122"/>
                <a:ea typeface="OPPOSans B" panose="00020600040101010101" charset="-122"/>
              </a:rPr>
              <a:t>PHP</a:t>
            </a:r>
            <a:r>
              <a:rPr lang="zh-CN" altLang="en-US" sz="1600">
                <a:latin typeface="OPPOSans B" panose="00020600040101010101" charset="-122"/>
                <a:ea typeface="OPPOSans B" panose="00020600040101010101" charset="-122"/>
              </a:rPr>
              <a:t>伪协议</a:t>
            </a:r>
            <a:r>
              <a:rPr lang="en-US" altLang="zh-CN" sz="1600">
                <a:latin typeface="OPPOSans B" panose="00020600040101010101" charset="-122"/>
                <a:ea typeface="OPPOSans B" panose="00020600040101010101" charset="-122"/>
              </a:rPr>
              <a:t>	PHP</a:t>
            </a:r>
            <a:r>
              <a:rPr lang="zh-CN" altLang="en-US" sz="1600">
                <a:latin typeface="OPPOSans B" panose="00020600040101010101" charset="-122"/>
                <a:ea typeface="OPPOSans B" panose="00020600040101010101" charset="-122"/>
              </a:rPr>
              <a:t>支持的伪协议</a:t>
            </a:r>
            <a:endParaRPr lang="zh-CN" altLang="en-US" sz="1600">
              <a:latin typeface="OPPOSans B" panose="00020600040101010101" charset="-122"/>
              <a:ea typeface="OPPOSans B" panose="00020600040101010101" charset="-122"/>
            </a:endParaRPr>
          </a:p>
          <a:p>
            <a:pPr marL="0" indent="0">
              <a:buNone/>
            </a:pPr>
            <a:r>
              <a:rPr lang="en-US" altLang="zh-CN" sz="1200">
                <a:latin typeface="OPPOSans B" panose="00020600040101010101" charset="-122"/>
                <a:ea typeface="OPPOSans B" panose="00020600040101010101" charset="-122"/>
              </a:rPr>
              <a:t>file:// -- </a:t>
            </a:r>
            <a:r>
              <a:rPr lang="zh-CN" altLang="en-US" sz="1200">
                <a:latin typeface="OPPOSans B" panose="00020600040101010101" charset="-122"/>
                <a:ea typeface="OPPOSans B" panose="00020600040101010101" charset="-122"/>
              </a:rPr>
              <a:t>访问本地文件系统</a:t>
            </a:r>
            <a:r>
              <a:rPr lang="en-US" altLang="zh-CN" sz="1200">
                <a:latin typeface="OPPOSans B" panose="00020600040101010101" charset="-122"/>
                <a:ea typeface="OPPOSans B" panose="00020600040101010101" charset="-122"/>
              </a:rPr>
              <a:t>		http:// -- </a:t>
            </a:r>
            <a:r>
              <a:rPr lang="zh-CN" altLang="en-US" sz="1200">
                <a:latin typeface="OPPOSans B" panose="00020600040101010101" charset="-122"/>
                <a:ea typeface="OPPOSans B" panose="00020600040101010101" charset="-122"/>
              </a:rPr>
              <a:t>访问</a:t>
            </a:r>
            <a:r>
              <a:rPr lang="en-US" altLang="zh-CN" sz="1200">
                <a:latin typeface="OPPOSans B" panose="00020600040101010101" charset="-122"/>
                <a:ea typeface="OPPOSans B" panose="00020600040101010101" charset="-122"/>
              </a:rPr>
              <a:t>HTTP(s)</a:t>
            </a:r>
            <a:r>
              <a:rPr lang="zh-CN" altLang="en-US" sz="1200">
                <a:latin typeface="OPPOSans B" panose="00020600040101010101" charset="-122"/>
                <a:ea typeface="OPPOSans B" panose="00020600040101010101" charset="-122"/>
              </a:rPr>
              <a:t>网址</a:t>
            </a:r>
            <a:r>
              <a:rPr lang="en-US" altLang="zh-CN" sz="1200">
                <a:latin typeface="OPPOSans B" panose="00020600040101010101" charset="-122"/>
                <a:ea typeface="OPPOSans B" panose="00020600040101010101" charset="-122"/>
              </a:rPr>
              <a:t>	ftp:// -- </a:t>
            </a:r>
            <a:r>
              <a:rPr lang="zh-CN" altLang="en-US" sz="1200">
                <a:latin typeface="OPPOSans B" panose="00020600040101010101" charset="-122"/>
                <a:ea typeface="OPPOSans B" panose="00020600040101010101" charset="-122"/>
              </a:rPr>
              <a:t>访问</a:t>
            </a:r>
            <a:r>
              <a:rPr lang="en-US" altLang="zh-CN" sz="1200">
                <a:latin typeface="OPPOSans B" panose="00020600040101010101" charset="-122"/>
                <a:ea typeface="OPPOSans B" panose="00020600040101010101" charset="-122"/>
              </a:rPr>
              <a:t>FTP</a:t>
            </a:r>
            <a:r>
              <a:rPr lang="zh-CN" altLang="en-US" sz="1200">
                <a:latin typeface="OPPOSans B" panose="00020600040101010101" charset="-122"/>
                <a:ea typeface="OPPOSans B" panose="00020600040101010101" charset="-122"/>
              </a:rPr>
              <a:t>服务器</a:t>
            </a:r>
            <a:r>
              <a:rPr lang="en-US" altLang="zh-CN" sz="1200">
                <a:latin typeface="OPPOSans B" panose="00020600040101010101" charset="-122"/>
                <a:ea typeface="OPPOSans B" panose="00020600040101010101" charset="-122"/>
              </a:rPr>
              <a:t>		</a:t>
            </a:r>
            <a:endParaRPr lang="en-US" altLang="zh-CN" sz="1200">
              <a:latin typeface="OPPOSans B" panose="00020600040101010101" charset="-122"/>
              <a:ea typeface="OPPOSans B" panose="00020600040101010101" charset="-122"/>
            </a:endParaRPr>
          </a:p>
          <a:p>
            <a:pPr marL="0" indent="0">
              <a:buNone/>
            </a:pPr>
            <a:r>
              <a:rPr lang="en-US" altLang="zh-CN" sz="1200">
                <a:latin typeface="OPPOSans B" panose="00020600040101010101" charset="-122"/>
                <a:ea typeface="OPPOSans B" panose="00020600040101010101" charset="-122"/>
              </a:rPr>
              <a:t>php:// -- </a:t>
            </a:r>
            <a:r>
              <a:rPr lang="zh-CN" altLang="en-US" sz="1200">
                <a:latin typeface="OPPOSans B" panose="00020600040101010101" charset="-122"/>
                <a:ea typeface="OPPOSans B" panose="00020600040101010101" charset="-122"/>
              </a:rPr>
              <a:t>访问各个输入</a:t>
            </a:r>
            <a:r>
              <a:rPr lang="en-US" altLang="zh-CN" sz="1200">
                <a:latin typeface="OPPOSans B" panose="00020600040101010101" charset="-122"/>
                <a:ea typeface="OPPOSans B" panose="00020600040101010101" charset="-122"/>
              </a:rPr>
              <a:t>/</a:t>
            </a:r>
            <a:r>
              <a:rPr lang="zh-CN" altLang="en-US" sz="1200">
                <a:latin typeface="OPPOSans B" panose="00020600040101010101" charset="-122"/>
                <a:ea typeface="OPPOSans B" panose="00020600040101010101" charset="-122"/>
              </a:rPr>
              <a:t>输出流</a:t>
            </a:r>
            <a:r>
              <a:rPr lang="en-US" altLang="zh-CN" sz="1200">
                <a:latin typeface="OPPOSans B" panose="00020600040101010101" charset="-122"/>
                <a:ea typeface="OPPOSans B" panose="00020600040101010101" charset="-122"/>
              </a:rPr>
              <a:t>		zlib:// -- </a:t>
            </a:r>
            <a:r>
              <a:rPr lang="zh-CN" altLang="en-US" sz="1200">
                <a:latin typeface="OPPOSans B" panose="00020600040101010101" charset="-122"/>
                <a:ea typeface="OPPOSans B" panose="00020600040101010101" charset="-122"/>
              </a:rPr>
              <a:t>压缩流</a:t>
            </a:r>
            <a:r>
              <a:rPr lang="en-US" altLang="zh-CN" sz="1200">
                <a:latin typeface="OPPOSans B" panose="00020600040101010101" charset="-122"/>
                <a:ea typeface="OPPOSans B" panose="00020600040101010101" charset="-122"/>
              </a:rPr>
              <a:t>		data:// -- </a:t>
            </a:r>
            <a:r>
              <a:rPr lang="zh-CN" altLang="en-US" sz="1200">
                <a:latin typeface="OPPOSans B" panose="00020600040101010101" charset="-122"/>
                <a:ea typeface="OPPOSans B" panose="00020600040101010101" charset="-122"/>
              </a:rPr>
              <a:t>数据（</a:t>
            </a:r>
            <a:r>
              <a:rPr lang="en-US" altLang="zh-CN" sz="1200">
                <a:latin typeface="OPPOSans B" panose="00020600040101010101" charset="-122"/>
                <a:ea typeface="OPPOSans B" panose="00020600040101010101" charset="-122"/>
              </a:rPr>
              <a:t>RFC 2379</a:t>
            </a:r>
            <a:r>
              <a:rPr lang="zh-CN" altLang="en-US" sz="1200">
                <a:latin typeface="OPPOSans B" panose="00020600040101010101" charset="-122"/>
                <a:ea typeface="OPPOSans B" panose="00020600040101010101" charset="-122"/>
              </a:rPr>
              <a:t>）</a:t>
            </a:r>
            <a:endParaRPr lang="zh-CN" altLang="en-US" sz="1200">
              <a:latin typeface="OPPOSans B" panose="00020600040101010101" charset="-122"/>
              <a:ea typeface="OPPOSans B" panose="00020600040101010101" charset="-122"/>
            </a:endParaRPr>
          </a:p>
          <a:p>
            <a:pPr marL="0" indent="0">
              <a:buNone/>
            </a:pPr>
            <a:r>
              <a:rPr lang="en-US" altLang="zh-CN" sz="1200">
                <a:latin typeface="OPPOSans B" panose="00020600040101010101" charset="-122"/>
                <a:ea typeface="OPPOSans B" panose="00020600040101010101" charset="-122"/>
              </a:rPr>
              <a:t>glob:// -- </a:t>
            </a:r>
            <a:r>
              <a:rPr lang="zh-CN" altLang="en-US" sz="1200">
                <a:latin typeface="OPPOSans B" panose="00020600040101010101" charset="-122"/>
                <a:ea typeface="OPPOSans B" panose="00020600040101010101" charset="-122"/>
              </a:rPr>
              <a:t>查找匹配的文件路径模式</a:t>
            </a:r>
            <a:r>
              <a:rPr lang="en-US" altLang="zh-CN" sz="1200">
                <a:latin typeface="OPPOSans B" panose="00020600040101010101" charset="-122"/>
                <a:ea typeface="OPPOSans B" panose="00020600040101010101" charset="-122"/>
              </a:rPr>
              <a:t>		phar:// -- PHP</a:t>
            </a:r>
            <a:r>
              <a:rPr lang="zh-CN" altLang="en-US" sz="1200">
                <a:latin typeface="OPPOSans B" panose="00020600040101010101" charset="-122"/>
                <a:ea typeface="OPPOSans B" panose="00020600040101010101" charset="-122"/>
              </a:rPr>
              <a:t>归档</a:t>
            </a:r>
            <a:r>
              <a:rPr lang="en-US" altLang="zh-CN" sz="1200">
                <a:latin typeface="OPPOSans B" panose="00020600040101010101" charset="-122"/>
                <a:ea typeface="OPPOSans B" panose="00020600040101010101" charset="-122"/>
              </a:rPr>
              <a:t>		ssh2:// -- Secure Shell 2	</a:t>
            </a:r>
            <a:endParaRPr lang="en-US" altLang="zh-CN" sz="1200">
              <a:latin typeface="OPPOSans B" panose="00020600040101010101" charset="-122"/>
              <a:ea typeface="OPPOSans B" panose="00020600040101010101" charset="-122"/>
            </a:endParaRPr>
          </a:p>
          <a:p>
            <a:pPr marL="0" indent="0">
              <a:buNone/>
            </a:pPr>
            <a:r>
              <a:rPr lang="en-US" altLang="zh-CN" sz="1200">
                <a:latin typeface="OPPOSans B" panose="00020600040101010101" charset="-122"/>
                <a:ea typeface="OPPOSans B" panose="00020600040101010101" charset="-122"/>
              </a:rPr>
              <a:t>rar:// -- RAR			ogg:// -- </a:t>
            </a:r>
            <a:r>
              <a:rPr lang="zh-CN" altLang="en-US" sz="1200">
                <a:latin typeface="OPPOSans B" panose="00020600040101010101" charset="-122"/>
                <a:ea typeface="OPPOSans B" panose="00020600040101010101" charset="-122"/>
              </a:rPr>
              <a:t>音频流</a:t>
            </a:r>
            <a:r>
              <a:rPr lang="en-US" altLang="zh-CN" sz="1200">
                <a:latin typeface="OPPOSans B" panose="00020600040101010101" charset="-122"/>
                <a:ea typeface="OPPOSans B" panose="00020600040101010101" charset="-122"/>
              </a:rPr>
              <a:t>		except:// -- </a:t>
            </a:r>
            <a:r>
              <a:rPr lang="zh-CN" altLang="en-US" sz="1200">
                <a:latin typeface="OPPOSans B" panose="00020600040101010101" charset="-122"/>
                <a:ea typeface="OPPOSans B" panose="00020600040101010101" charset="-122"/>
              </a:rPr>
              <a:t>处理交互式的流</a:t>
            </a:r>
            <a:endParaRPr lang="zh-CN" altLang="en-US" sz="1200">
              <a:latin typeface="OPPOSans B" panose="00020600040101010101" charset="-122"/>
              <a:ea typeface="OPPOSans B" panose="00020600040101010101" charset="-122"/>
            </a:endParaRPr>
          </a:p>
          <a:p>
            <a:pPr marL="0" indent="0">
              <a:buNone/>
            </a:pPr>
            <a:endParaRPr lang="zh-CN" altLang="en-US" sz="1800">
              <a:latin typeface="OPPOSans B" panose="00020600040101010101" charset="-122"/>
              <a:ea typeface="OPPOSans B" panose="00020600040101010101" charset="-122"/>
            </a:endParaRPr>
          </a:p>
          <a:p>
            <a:pPr marL="0" indent="0">
              <a:buNone/>
            </a:pPr>
            <a:r>
              <a:rPr lang="en-US" altLang="zh-CN" sz="1400">
                <a:latin typeface="OPPOSans B" panose="00020600040101010101" charset="-122"/>
                <a:ea typeface="OPPOSans B" panose="00020600040101010101" charset="-122"/>
                <a:sym typeface="+mn-ea"/>
              </a:rPr>
              <a:t>http://127.0.0.1/include.php?file=http://127.0.0.1/phpinfo.txt</a:t>
            </a:r>
            <a:endParaRPr lang="en-US" altLang="zh-CN" sz="1400">
              <a:latin typeface="OPPOSans B" panose="00020600040101010101" charset="-122"/>
              <a:ea typeface="OPPOSans B" panose="00020600040101010101" charset="-122"/>
            </a:endParaRPr>
          </a:p>
          <a:p>
            <a:pPr marL="0" indent="0">
              <a:buNone/>
            </a:pPr>
            <a:endParaRPr lang="en-US" altLang="zh-CN" sz="1400">
              <a:latin typeface="OPPOSans B" panose="00020600040101010101" charset="-122"/>
              <a:ea typeface="OPPOSans B" panose="00020600040101010101" charset="-122"/>
            </a:endParaRPr>
          </a:p>
        </p:txBody>
      </p:sp>
      <p:pic>
        <p:nvPicPr>
          <p:cNvPr id="5" name="图片 4" descr="php伪协议"/>
          <p:cNvPicPr>
            <a:picLocks noChangeAspect="1"/>
          </p:cNvPicPr>
          <p:nvPr/>
        </p:nvPicPr>
        <p:blipFill>
          <a:blip r:embed="rId1"/>
          <a:stretch>
            <a:fillRect/>
          </a:stretch>
        </p:blipFill>
        <p:spPr>
          <a:xfrm>
            <a:off x="3246120" y="4004945"/>
            <a:ext cx="5699760" cy="23825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000">
                <a:latin typeface="OPPOSans B" panose="00020600040101010101" charset="-122"/>
                <a:ea typeface="OPPOSans B" panose="00020600040101010101" charset="-122"/>
              </a:rPr>
              <a:t>三、端口扫描</a:t>
            </a:r>
            <a:endParaRPr lang="zh-CN" altLang="en-US" sz="20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在</a:t>
            </a:r>
            <a:r>
              <a:rPr lang="en-US" altLang="zh-CN" sz="1800">
                <a:latin typeface="OPPOSans B" panose="00020600040101010101" charset="-122"/>
                <a:ea typeface="OPPOSans B" panose="00020600040101010101" charset="-122"/>
              </a:rPr>
              <a:t>SSRF</a:t>
            </a:r>
            <a:r>
              <a:rPr lang="zh-CN" altLang="en-US" sz="1800">
                <a:latin typeface="OPPOSans B" panose="00020600040101010101" charset="-122"/>
                <a:ea typeface="OPPOSans B" panose="00020600040101010101" charset="-122"/>
              </a:rPr>
              <a:t>中，</a:t>
            </a:r>
            <a:r>
              <a:rPr lang="en-US" altLang="zh-CN" sz="1800">
                <a:latin typeface="OPPOSans B" panose="00020600040101010101" charset="-122"/>
                <a:ea typeface="OPPOSans B" panose="00020600040101010101" charset="-122"/>
              </a:rPr>
              <a:t>dict</a:t>
            </a:r>
            <a:r>
              <a:rPr lang="zh-CN" altLang="en-US" sz="1800">
                <a:latin typeface="OPPOSans B" panose="00020600040101010101" charset="-122"/>
                <a:ea typeface="OPPOSans B" panose="00020600040101010101" charset="-122"/>
              </a:rPr>
              <a:t>协议与</a:t>
            </a:r>
            <a:r>
              <a:rPr lang="en-US" altLang="zh-CN" sz="1800">
                <a:latin typeface="OPPOSans B" panose="00020600040101010101" charset="-122"/>
                <a:ea typeface="OPPOSans B" panose="00020600040101010101" charset="-122"/>
              </a:rPr>
              <a:t>http</a:t>
            </a:r>
            <a:r>
              <a:rPr lang="zh-CN" altLang="en-US" sz="1800">
                <a:latin typeface="OPPOSans B" panose="00020600040101010101" charset="-122"/>
                <a:ea typeface="OPPOSans B" panose="00020600040101010101" charset="-122"/>
              </a:rPr>
              <a:t>协议可以用来探测内网主机存活与端口开放情况。</a:t>
            </a:r>
            <a:endParaRPr lang="zh-CN" altLang="en-US" sz="1800">
              <a:latin typeface="OPPOSans B" panose="00020600040101010101" charset="-122"/>
              <a:ea typeface="OPPOSans B" panose="00020600040101010101" charset="-122"/>
            </a:endParaRPr>
          </a:p>
          <a:p>
            <a:pPr marL="0" indent="0">
              <a:lnSpc>
                <a:spcPct val="150000"/>
              </a:lnSpc>
              <a:buNone/>
            </a:pPr>
            <a:r>
              <a:rPr lang="en-US" altLang="zh-CN" sz="1800">
                <a:latin typeface="OPPOSans B" panose="00020600040101010101" charset="-122"/>
                <a:ea typeface="OPPOSans B" panose="00020600040101010101" charset="-122"/>
              </a:rPr>
              <a:t>?url=dict://127.0.0.1:8000</a:t>
            </a:r>
            <a:endParaRPr lang="en-US" altLang="zh-CN" sz="1800">
              <a:latin typeface="OPPOSans B" panose="00020600040101010101" charset="-122"/>
              <a:ea typeface="OPPOSans B" panose="00020600040101010101" charset="-122"/>
            </a:endParaRPr>
          </a:p>
          <a:p>
            <a:pPr marL="0" indent="0">
              <a:lnSpc>
                <a:spcPct val="150000"/>
              </a:lnSpc>
              <a:buNone/>
            </a:pPr>
            <a:r>
              <a:rPr lang="en-US" altLang="zh-CN" sz="1800">
                <a:latin typeface="OPPOSans B" panose="00020600040101010101" charset="-122"/>
                <a:ea typeface="OPPOSans B" panose="00020600040101010101" charset="-122"/>
              </a:rPr>
              <a:t>?url=http://127.0.0.1:8080</a:t>
            </a:r>
            <a:endParaRPr lang="en-US" altLang="zh-CN" sz="1800">
              <a:latin typeface="OPPOSans B" panose="00020600040101010101" charset="-122"/>
              <a:ea typeface="OPPOSans B" panose="00020600040101010101" charset="-122"/>
            </a:endParaRPr>
          </a:p>
          <a:p>
            <a:pPr marL="0" indent="0">
              <a:lnSpc>
                <a:spcPct val="150000"/>
              </a:lnSpc>
              <a:buNone/>
            </a:pPr>
            <a:endParaRPr lang="en-US" altLang="zh-CN" sz="1800">
              <a:latin typeface="OPPOSans B" panose="00020600040101010101" charset="-122"/>
              <a:ea typeface="OPPOSans B" panose="0002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000">
                <a:latin typeface="OPPOSans B" panose="00020600040101010101" charset="-122"/>
                <a:ea typeface="OPPOSans B" panose="00020600040101010101" charset="-122"/>
              </a:rPr>
              <a:t>三、端口扫描</a:t>
            </a:r>
            <a:endParaRPr lang="en-US" altLang="zh-CN"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题目提示端口扫描，抓包，返回的状态码是</a:t>
            </a:r>
            <a:r>
              <a:rPr lang="en-US" altLang="zh-CN" sz="1800">
                <a:latin typeface="OPPOSans B" panose="00020600040101010101" charset="-122"/>
                <a:ea typeface="OPPOSans B" panose="00020600040101010101" charset="-122"/>
              </a:rPr>
              <a:t>200</a:t>
            </a:r>
            <a:endParaRPr lang="en-US" altLang="zh-CN" sz="1800">
              <a:latin typeface="OPPOSans B" panose="00020600040101010101" charset="-122"/>
              <a:ea typeface="OPPOSans B" panose="00020600040101010101" charset="-122"/>
            </a:endParaRPr>
          </a:p>
          <a:p>
            <a:pPr marL="0" indent="0">
              <a:lnSpc>
                <a:spcPct val="150000"/>
              </a:lnSpc>
              <a:buNone/>
            </a:pPr>
            <a:endParaRPr lang="en-US" altLang="zh-CN" sz="1800">
              <a:latin typeface="OPPOSans B" panose="00020600040101010101" charset="-122"/>
              <a:ea typeface="OPPOSans B" panose="00020600040101010101" charset="-122"/>
            </a:endParaRPr>
          </a:p>
        </p:txBody>
      </p:sp>
      <p:pic>
        <p:nvPicPr>
          <p:cNvPr id="4" name="图片 3"/>
          <p:cNvPicPr>
            <a:picLocks noChangeAspect="1"/>
          </p:cNvPicPr>
          <p:nvPr/>
        </p:nvPicPr>
        <p:blipFill>
          <a:blip r:embed="rId1"/>
          <a:stretch>
            <a:fillRect/>
          </a:stretch>
        </p:blipFill>
        <p:spPr>
          <a:xfrm>
            <a:off x="911225" y="2694940"/>
            <a:ext cx="10306685" cy="2155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漏洞利用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000">
                <a:latin typeface="OPPOSans B" panose="00020600040101010101" charset="-122"/>
                <a:ea typeface="OPPOSans B" panose="00020600040101010101" charset="-122"/>
              </a:rPr>
              <a:t>三、端口扫描</a:t>
            </a:r>
            <a:endParaRPr lang="en-US" altLang="zh-CN" sz="1800">
              <a:latin typeface="OPPOSans B" panose="00020600040101010101" charset="-122"/>
              <a:ea typeface="OPPOSans B" panose="00020600040101010101" charset="-122"/>
            </a:endParaRPr>
          </a:p>
          <a:p>
            <a:pPr marL="0" indent="0">
              <a:lnSpc>
                <a:spcPct val="150000"/>
              </a:lnSpc>
              <a:buNone/>
            </a:pPr>
            <a:r>
              <a:rPr lang="zh-CN" altLang="en-US" sz="1800">
                <a:latin typeface="OPPOSans B" panose="00020600040101010101" charset="-122"/>
                <a:ea typeface="OPPOSans B" panose="00020600040101010101" charset="-122"/>
              </a:rPr>
              <a:t>开始攻击，然后访问这个端口，得到</a:t>
            </a:r>
            <a:r>
              <a:rPr lang="en-US" altLang="zh-CN" sz="1800">
                <a:latin typeface="OPPOSans B" panose="00020600040101010101" charset="-122"/>
                <a:ea typeface="OPPOSans B" panose="00020600040101010101" charset="-122"/>
              </a:rPr>
              <a:t>flag</a:t>
            </a:r>
            <a:endParaRPr lang="en-US" altLang="zh-CN" sz="1800">
              <a:latin typeface="OPPOSans B" panose="00020600040101010101" charset="-122"/>
              <a:ea typeface="OPPOSans B" panose="00020600040101010101" charset="-122"/>
            </a:endParaRPr>
          </a:p>
        </p:txBody>
      </p:sp>
      <p:pic>
        <p:nvPicPr>
          <p:cNvPr id="5" name="图片 4"/>
          <p:cNvPicPr>
            <a:picLocks noChangeAspect="1"/>
          </p:cNvPicPr>
          <p:nvPr/>
        </p:nvPicPr>
        <p:blipFill>
          <a:blip r:embed="rId1"/>
          <a:stretch>
            <a:fillRect/>
          </a:stretch>
        </p:blipFill>
        <p:spPr>
          <a:xfrm>
            <a:off x="838200" y="2420620"/>
            <a:ext cx="3920490" cy="1441450"/>
          </a:xfrm>
          <a:prstGeom prst="rect">
            <a:avLst/>
          </a:prstGeom>
        </p:spPr>
      </p:pic>
      <p:pic>
        <p:nvPicPr>
          <p:cNvPr id="6" name="图片 5"/>
          <p:cNvPicPr>
            <a:picLocks noChangeAspect="1"/>
          </p:cNvPicPr>
          <p:nvPr/>
        </p:nvPicPr>
        <p:blipFill>
          <a:blip r:embed="rId2"/>
          <a:stretch>
            <a:fillRect/>
          </a:stretch>
        </p:blipFill>
        <p:spPr>
          <a:xfrm>
            <a:off x="1604645" y="4004945"/>
            <a:ext cx="8982075" cy="20288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具体利用</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000">
                <a:latin typeface="OPPOSans B" panose="00020600040101010101" charset="-122"/>
                <a:ea typeface="OPPOSans B" panose="00020600040101010101" charset="-122"/>
              </a:rPr>
              <a:t>请求不存在的服务器或未开放的端口，会返回以下信息，可以通过返回的状态信息不同，来判断对应端口开放的状态。</a:t>
            </a:r>
            <a:endParaRPr lang="zh-CN" altLang="en-US" sz="2000">
              <a:latin typeface="OPPOSans B" panose="00020600040101010101" charset="-122"/>
              <a:ea typeface="OPPOSans B" panose="00020600040101010101" charset="-122"/>
            </a:endParaRPr>
          </a:p>
          <a:p>
            <a:pPr marL="0" indent="0">
              <a:buNone/>
            </a:pPr>
            <a:r>
              <a:rPr lang="zh-CN" altLang="en-US" sz="2000">
                <a:latin typeface="OPPOSans B" panose="00020600040101010101" charset="-122"/>
                <a:ea typeface="OPPOSans B" panose="00020600040101010101" charset="-122"/>
              </a:rPr>
              <a:t>扩展：进行内网端口探测时，需要知道目标内网网段，如果盲目的去进行网段扫描，会耗费大量的时间，因此在实战挖掘中尽可能发现有可能泄露的内网网段。</a:t>
            </a:r>
            <a:endParaRPr lang="zh-CN" altLang="en-US" sz="2000">
              <a:latin typeface="OPPOSans B" panose="00020600040101010101" charset="-122"/>
              <a:ea typeface="OPPOSans B" panose="00020600040101010101" charset="-122"/>
            </a:endParaRPr>
          </a:p>
        </p:txBody>
      </p:sp>
      <p:pic>
        <p:nvPicPr>
          <p:cNvPr id="4" name="图片 3" descr="D:/工作/网安/0.周辅导/SSRF专题/图片/SSRF利用-4.pngSSRF利用-4"/>
          <p:cNvPicPr>
            <a:picLocks noChangeAspect="1"/>
          </p:cNvPicPr>
          <p:nvPr/>
        </p:nvPicPr>
        <p:blipFill>
          <a:blip r:embed="rId1"/>
          <a:srcRect t="3" b="3"/>
          <a:stretch>
            <a:fillRect/>
          </a:stretch>
        </p:blipFill>
        <p:spPr>
          <a:xfrm>
            <a:off x="1271270" y="3284855"/>
            <a:ext cx="9585960" cy="22199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具体验证</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如果我们请求：</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http://www.****.com/imageURL=http://10.10.10.1/favicon.ico</a:t>
            </a:r>
            <a:endParaRPr lang="en-US" altLang="zh-CN"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而没有内容显示，我们是判断这个点不存在</a:t>
            </a: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漏洞，</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还是</a:t>
            </a:r>
            <a:r>
              <a:rPr lang="en-US" altLang="zh-CN" sz="2000">
                <a:latin typeface="OPPOSans B" panose="00020600040101010101" charset="-122"/>
                <a:ea typeface="OPPOSans B" panose="00020600040101010101" charset="-122"/>
                <a:cs typeface="OPPOSans B" panose="00020600040101010101" charset="-122"/>
              </a:rPr>
              <a:t>http://10.10.10.1/favicon.ico</a:t>
            </a:r>
            <a:r>
              <a:rPr lang="zh-CN" altLang="en-US" sz="2000">
                <a:latin typeface="OPPOSans B" panose="00020600040101010101" charset="-122"/>
                <a:ea typeface="OPPOSans B" panose="00020600040101010101" charset="-122"/>
                <a:cs typeface="OPPOSans B" panose="00020600040101010101" charset="-122"/>
              </a:rPr>
              <a:t>这个地址被过滤了，</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还是</a:t>
            </a:r>
            <a:r>
              <a:rPr lang="en-US" altLang="zh-CN" sz="2000">
                <a:latin typeface="OPPOSans B" panose="00020600040101010101" charset="-122"/>
                <a:ea typeface="OPPOSans B" panose="00020600040101010101" charset="-122"/>
                <a:cs typeface="OPPOSans B" panose="00020600040101010101" charset="-122"/>
              </a:rPr>
              <a:t>http://10.10.10.1/favicon.ico</a:t>
            </a:r>
            <a:r>
              <a:rPr lang="zh-CN" altLang="en-US" sz="2000">
                <a:latin typeface="OPPOSans B" panose="00020600040101010101" charset="-122"/>
                <a:ea typeface="OPPOSans B" panose="00020600040101010101" charset="-122"/>
                <a:cs typeface="OPPOSans B" panose="00020600040101010101" charset="-122"/>
              </a:rPr>
              <a:t>这个地址的图片文件不存在。</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如果我们事先不知道</a:t>
            </a:r>
            <a:r>
              <a:rPr lang="en-US" altLang="zh-CN" sz="2000">
                <a:latin typeface="OPPOSans B" panose="00020600040101010101" charset="-122"/>
                <a:ea typeface="OPPOSans B" panose="00020600040101010101" charset="-122"/>
                <a:cs typeface="OPPOSans B" panose="00020600040101010101" charset="-122"/>
              </a:rPr>
              <a:t>http://10.10.10.1/favicon.ico</a:t>
            </a:r>
            <a:r>
              <a:rPr lang="zh-CN" altLang="en-US" sz="2000">
                <a:latin typeface="OPPOSans B" panose="00020600040101010101" charset="-122"/>
                <a:ea typeface="OPPOSans B" panose="00020600040101010101" charset="-122"/>
                <a:cs typeface="OPPOSans B" panose="00020600040101010101" charset="-122"/>
              </a:rPr>
              <a:t>这个地址的文件是否存在的时候，是判断不出来是哪个原因的，所以我们采用排除法。</a:t>
            </a:r>
            <a:endParaRPr lang="zh-CN" altLang="en-US"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具体验证</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000">
                <a:latin typeface="OPPOSans B" panose="00020600040101010101" charset="-122"/>
                <a:ea typeface="OPPOSans B" panose="00020600040101010101" charset="-122"/>
                <a:cs typeface="OPPOSans B" panose="00020600040101010101" charset="-122"/>
              </a:rPr>
              <a:t>1</a:t>
            </a:r>
            <a:r>
              <a:rPr lang="zh-CN" altLang="en-US" sz="2000">
                <a:latin typeface="OPPOSans B" panose="00020600040101010101" charset="-122"/>
                <a:ea typeface="OPPOSans B" panose="00020600040101010101" charset="-122"/>
                <a:cs typeface="OPPOSans B" panose="00020600040101010101" charset="-122"/>
              </a:rPr>
              <a:t>）基本判断（排除法）</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1800">
                <a:latin typeface="OPPOSans B" panose="00020600040101010101" charset="-122"/>
                <a:ea typeface="OPPOSans B" panose="00020600040101010101" charset="-122"/>
                <a:cs typeface="OPPOSans B" panose="00020600040101010101" charset="-122"/>
              </a:rPr>
              <a:t>http://www.baidu.com/***/service?image=http://www.baidu.com/img/logo.jpg</a:t>
            </a:r>
            <a:endParaRPr lang="en-US" altLang="zh-CN" sz="18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排除法</a:t>
            </a:r>
            <a:r>
              <a:rPr lang="en-US" altLang="zh-CN" sz="2000">
                <a:latin typeface="OPPOSans B" panose="00020600040101010101" charset="-122"/>
                <a:ea typeface="OPPOSans B" panose="00020600040101010101" charset="-122"/>
                <a:cs typeface="OPPOSans B" panose="00020600040101010101" charset="-122"/>
              </a:rPr>
              <a:t>1</a:t>
            </a:r>
            <a:r>
              <a:rPr lang="zh-CN" altLang="en-US" sz="2000">
                <a:latin typeface="OPPOSans B" panose="00020600040101010101" charset="-122"/>
                <a:ea typeface="OPPOSans B" panose="00020600040101010101" charset="-122"/>
                <a:cs typeface="OPPOSans B" panose="00020600040101010101" charset="-122"/>
              </a:rPr>
              <a:t>：</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你可以直接右键图片，在新窗口打开图片，如果浏览器上</a:t>
            </a:r>
            <a:r>
              <a:rPr lang="en-US" altLang="zh-CN" sz="2000">
                <a:latin typeface="OPPOSans B" panose="00020600040101010101" charset="-122"/>
                <a:ea typeface="OPPOSans B" panose="00020600040101010101" charset="-122"/>
                <a:cs typeface="OPPOSans B" panose="00020600040101010101" charset="-122"/>
              </a:rPr>
              <a:t>URL</a:t>
            </a:r>
            <a:r>
              <a:rPr lang="zh-CN" altLang="en-US" sz="2000">
                <a:latin typeface="OPPOSans B" panose="00020600040101010101" charset="-122"/>
                <a:ea typeface="OPPOSans B" panose="00020600040101010101" charset="-122"/>
                <a:cs typeface="OPPOSans B" panose="00020600040101010101" charset="-122"/>
              </a:rPr>
              <a:t>地址栏是</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http://www.baidu.com/img/logo.jpg</a:t>
            </a:r>
            <a:r>
              <a:rPr lang="zh-CN" altLang="en-US" sz="2000">
                <a:latin typeface="OPPOSans B" panose="00020600040101010101" charset="-122"/>
                <a:ea typeface="OPPOSans B" panose="00020600040101010101" charset="-122"/>
                <a:cs typeface="OPPOSans B" panose="00020600040101010101" charset="-122"/>
              </a:rPr>
              <a:t>，说明不存在</a:t>
            </a: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漏洞。</a:t>
            </a:r>
            <a:endParaRPr lang="zh-CN" altLang="en-US" sz="2000">
              <a:latin typeface="OPPOSans B" panose="00020600040101010101" charset="-122"/>
              <a:ea typeface="OPPOSans B" panose="00020600040101010101" charset="-122"/>
              <a:cs typeface="OPPOSans B" panose="00020600040101010101" charset="-122"/>
            </a:endParaRPr>
          </a:p>
        </p:txBody>
      </p:sp>
      <p:pic>
        <p:nvPicPr>
          <p:cNvPr id="5" name="图片 4" descr="SSRF验证"/>
          <p:cNvPicPr>
            <a:picLocks noChangeAspect="1"/>
          </p:cNvPicPr>
          <p:nvPr/>
        </p:nvPicPr>
        <p:blipFill>
          <a:blip r:embed="rId1"/>
          <a:stretch>
            <a:fillRect/>
          </a:stretch>
        </p:blipFill>
        <p:spPr>
          <a:xfrm>
            <a:off x="2768600" y="3789045"/>
            <a:ext cx="6654165" cy="25069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具体验证</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000">
                <a:latin typeface="OPPOSans B" panose="00020600040101010101" charset="-122"/>
                <a:ea typeface="OPPOSans B" panose="00020600040101010101" charset="-122"/>
              </a:rPr>
              <a:t>排除法二：</a:t>
            </a:r>
            <a:endParaRPr lang="zh-CN" altLang="en-US" sz="2000">
              <a:latin typeface="OPPOSans B" panose="00020600040101010101" charset="-122"/>
              <a:ea typeface="OPPOSans B" panose="00020600040101010101" charset="-122"/>
            </a:endParaRPr>
          </a:p>
          <a:p>
            <a:pPr marL="0" indent="0">
              <a:buNone/>
            </a:pPr>
            <a:r>
              <a:rPr lang="zh-CN" altLang="en-US" sz="2000">
                <a:latin typeface="OPPOSans B" panose="00020600040101010101" charset="-122"/>
                <a:ea typeface="OPPOSans B" panose="00020600040101010101" charset="-122"/>
              </a:rPr>
              <a:t>你可以使用</a:t>
            </a:r>
            <a:r>
              <a:rPr lang="en-US" altLang="zh-CN" sz="2000">
                <a:latin typeface="OPPOSans B" panose="00020600040101010101" charset="-122"/>
                <a:ea typeface="OPPOSans B" panose="00020600040101010101" charset="-122"/>
              </a:rPr>
              <a:t>BurpSuite</a:t>
            </a:r>
            <a:r>
              <a:rPr lang="zh-CN" altLang="en-US" sz="2000">
                <a:latin typeface="OPPOSans B" panose="00020600040101010101" charset="-122"/>
                <a:ea typeface="OPPOSans B" panose="00020600040101010101" charset="-122"/>
              </a:rPr>
              <a:t>等抓包工具来判断是否是</a:t>
            </a:r>
            <a:r>
              <a:rPr lang="en-US" altLang="zh-CN" sz="2000">
                <a:latin typeface="OPPOSans B" panose="00020600040101010101" charset="-122"/>
                <a:ea typeface="OPPOSans B" panose="00020600040101010101" charset="-122"/>
              </a:rPr>
              <a:t>SSRF</a:t>
            </a:r>
            <a:r>
              <a:rPr lang="zh-CN" altLang="en-US" sz="2000">
                <a:latin typeface="OPPOSans B" panose="00020600040101010101" charset="-122"/>
                <a:ea typeface="OPPOSans B" panose="00020600040101010101" charset="-122"/>
              </a:rPr>
              <a:t>，首先</a:t>
            </a:r>
            <a:r>
              <a:rPr lang="en-US" altLang="zh-CN" sz="2000">
                <a:latin typeface="OPPOSans B" panose="00020600040101010101" charset="-122"/>
                <a:ea typeface="OPPOSans B" panose="00020600040101010101" charset="-122"/>
              </a:rPr>
              <a:t>SSRF</a:t>
            </a:r>
            <a:r>
              <a:rPr lang="zh-CN" altLang="en-US" sz="2000">
                <a:latin typeface="OPPOSans B" panose="00020600040101010101" charset="-122"/>
                <a:ea typeface="OPPOSans B" panose="00020600040101010101" charset="-122"/>
              </a:rPr>
              <a:t>是由服务端发起的请求，因此在加载图片的时候，是由服务端发起的，所以我们本地浏览器的请求中就不应该存在图片的请求，如果刷新当前页面，有如下请求，则可以判断不是</a:t>
            </a:r>
            <a:r>
              <a:rPr lang="en-US" altLang="zh-CN" sz="2000">
                <a:latin typeface="OPPOSans B" panose="00020600040101010101" charset="-122"/>
                <a:ea typeface="OPPOSans B" panose="00020600040101010101" charset="-122"/>
              </a:rPr>
              <a:t>SSRF</a:t>
            </a:r>
            <a:r>
              <a:rPr lang="zh-CN" altLang="en-US" sz="2000">
                <a:latin typeface="OPPOSans B" panose="00020600040101010101" charset="-122"/>
                <a:ea typeface="OPPOSans B" panose="00020600040101010101" charset="-122"/>
              </a:rPr>
              <a:t>。（前提设置</a:t>
            </a:r>
            <a:r>
              <a:rPr lang="en-US" altLang="zh-CN" sz="2000">
                <a:latin typeface="OPPOSans B" panose="00020600040101010101" charset="-122"/>
                <a:ea typeface="OPPOSans B" panose="00020600040101010101" charset="-122"/>
              </a:rPr>
              <a:t>BurpSuite</a:t>
            </a:r>
            <a:r>
              <a:rPr lang="zh-CN" altLang="en-US" sz="2000">
                <a:latin typeface="OPPOSans B" panose="00020600040101010101" charset="-122"/>
                <a:ea typeface="OPPOSans B" panose="00020600040101010101" charset="-122"/>
              </a:rPr>
              <a:t>截断图片的请求，默认是放行的）</a:t>
            </a:r>
            <a:endParaRPr lang="zh-CN" altLang="en-US" sz="2000">
              <a:latin typeface="OPPOSans B" panose="00020600040101010101" charset="-122"/>
              <a:ea typeface="OPPOSans B" panose="00020600040101010101" charset="-122"/>
            </a:endParaRPr>
          </a:p>
        </p:txBody>
      </p:sp>
      <p:pic>
        <p:nvPicPr>
          <p:cNvPr id="8" name="图片 7"/>
          <p:cNvPicPr>
            <a:picLocks noChangeAspect="1"/>
          </p:cNvPicPr>
          <p:nvPr/>
        </p:nvPicPr>
        <p:blipFill>
          <a:blip r:embed="rId1"/>
          <a:stretch>
            <a:fillRect/>
          </a:stretch>
        </p:blipFill>
        <p:spPr>
          <a:xfrm>
            <a:off x="2324100" y="3068955"/>
            <a:ext cx="7543800" cy="3257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防御</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漏洞形成的原因主要是服务器端所提供的接口中包含了所要请求的内容的</a:t>
            </a:r>
            <a:r>
              <a:rPr lang="en-US" altLang="zh-CN" sz="2000">
                <a:latin typeface="OPPOSans B" panose="00020600040101010101" charset="-122"/>
                <a:ea typeface="OPPOSans B" panose="00020600040101010101" charset="-122"/>
                <a:cs typeface="OPPOSans B" panose="00020600040101010101" charset="-122"/>
              </a:rPr>
              <a:t>URL</a:t>
            </a:r>
            <a:r>
              <a:rPr lang="zh-CN" altLang="en-US" sz="2000">
                <a:latin typeface="OPPOSans B" panose="00020600040101010101" charset="-122"/>
                <a:ea typeface="OPPOSans B" panose="00020600040101010101" charset="-122"/>
                <a:cs typeface="OPPOSans B" panose="00020600040101010101" charset="-122"/>
              </a:rPr>
              <a:t>参数，并且未对客户端所传输过来的</a:t>
            </a:r>
            <a:r>
              <a:rPr lang="en-US" altLang="zh-CN" sz="2000">
                <a:latin typeface="OPPOSans B" panose="00020600040101010101" charset="-122"/>
                <a:ea typeface="OPPOSans B" panose="00020600040101010101" charset="-122"/>
                <a:cs typeface="OPPOSans B" panose="00020600040101010101" charset="-122"/>
              </a:rPr>
              <a:t>URL</a:t>
            </a:r>
            <a:r>
              <a:rPr lang="zh-CN" altLang="en-US" sz="2000">
                <a:latin typeface="OPPOSans B" panose="00020600040101010101" charset="-122"/>
                <a:ea typeface="OPPOSans B" panose="00020600040101010101" charset="-122"/>
                <a:cs typeface="OPPOSans B" panose="00020600040101010101" charset="-122"/>
              </a:rPr>
              <a:t>参数进行过滤。</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一般的防御措施是对</a:t>
            </a:r>
            <a:r>
              <a:rPr lang="en-US" altLang="zh-CN" sz="2000">
                <a:latin typeface="OPPOSans B" panose="00020600040101010101" charset="-122"/>
                <a:ea typeface="OPPOSans B" panose="00020600040101010101" charset="-122"/>
                <a:cs typeface="OPPOSans B" panose="00020600040101010101" charset="-122"/>
              </a:rPr>
              <a:t>URL</a:t>
            </a:r>
            <a:r>
              <a:rPr lang="zh-CN" altLang="en-US" sz="2000">
                <a:latin typeface="OPPOSans B" panose="00020600040101010101" charset="-122"/>
                <a:ea typeface="OPPOSans B" panose="00020600040101010101" charset="-122"/>
                <a:cs typeface="OPPOSans B" panose="00020600040101010101" charset="-122"/>
              </a:rPr>
              <a:t>参数进行过滤，或者使得</a:t>
            </a:r>
            <a:r>
              <a:rPr lang="en-US" altLang="zh-CN" sz="2000">
                <a:latin typeface="OPPOSans B" panose="00020600040101010101" charset="-122"/>
                <a:ea typeface="OPPOSans B" panose="00020600040101010101" charset="-122"/>
                <a:cs typeface="OPPOSans B" panose="00020600040101010101" charset="-122"/>
              </a:rPr>
              <a:t>URL</a:t>
            </a:r>
            <a:r>
              <a:rPr lang="zh-CN" altLang="en-US" sz="2000">
                <a:latin typeface="OPPOSans B" panose="00020600040101010101" charset="-122"/>
                <a:ea typeface="OPPOSans B" panose="00020600040101010101" charset="-122"/>
                <a:cs typeface="OPPOSans B" panose="00020600040101010101" charset="-122"/>
              </a:rPr>
              <a:t>参数用户不可控，但当过滤方法不当时，就存在</a:t>
            </a:r>
            <a:r>
              <a:rPr lang="en-US" altLang="zh-CN" sz="2000">
                <a:latin typeface="OPPOSans B" panose="00020600040101010101" charset="-122"/>
                <a:ea typeface="OPPOSans B" panose="00020600040101010101" charset="-122"/>
                <a:cs typeface="OPPOSans B" panose="00020600040101010101" charset="-122"/>
              </a:rPr>
              <a:t>Bypass</a:t>
            </a:r>
            <a:r>
              <a:rPr lang="zh-CN" altLang="en-US" sz="2000">
                <a:latin typeface="OPPOSans B" panose="00020600040101010101" charset="-122"/>
                <a:ea typeface="OPPOSans B" panose="00020600040101010101" charset="-122"/>
                <a:cs typeface="OPPOSans B" panose="00020600040101010101" charset="-122"/>
              </a:rPr>
              <a:t>的不同方式。</a:t>
            </a:r>
            <a:endParaRPr lang="zh-CN" altLang="en-US"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成因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cs typeface="OPPOSans B" panose="00020600040101010101" charset="-122"/>
              </a:rPr>
              <a:t>SSRF</a:t>
            </a:r>
            <a:r>
              <a:rPr lang="zh-CN" altLang="en-US" sz="2400">
                <a:latin typeface="OPPOSans B" panose="00020600040101010101" charset="-122"/>
                <a:ea typeface="OPPOSans B" panose="00020600040101010101" charset="-122"/>
                <a:cs typeface="OPPOSans B" panose="00020600040101010101" charset="-122"/>
              </a:rPr>
              <a:t>形成的原因大都是由于服务器端提供了从其他服务器应用获取数据的功能且没有对目标地址做过滤和限制。</a:t>
            </a:r>
            <a:r>
              <a:rPr lang="en-US" altLang="zh-CN" sz="2400">
                <a:latin typeface="OPPOSans B" panose="00020600040101010101" charset="-122"/>
                <a:ea typeface="OPPOSans B" panose="00020600040101010101" charset="-122"/>
                <a:cs typeface="OPPOSans B" panose="00020600040101010101" charset="-122"/>
              </a:rPr>
              <a:t>SSRF</a:t>
            </a:r>
            <a:r>
              <a:rPr lang="zh-CN" altLang="en-US" sz="2400">
                <a:latin typeface="OPPOSans B" panose="00020600040101010101" charset="-122"/>
                <a:ea typeface="OPPOSans B" panose="00020600040101010101" charset="-122"/>
                <a:cs typeface="OPPOSans B" panose="00020600040101010101" charset="-122"/>
              </a:rPr>
              <a:t>是利用存在缺陷的</a:t>
            </a:r>
            <a:r>
              <a:rPr lang="en-US" altLang="zh-CN" sz="2400">
                <a:latin typeface="OPPOSans B" panose="00020600040101010101" charset="-122"/>
                <a:ea typeface="OPPOSans B" panose="00020600040101010101" charset="-122"/>
                <a:cs typeface="OPPOSans B" panose="00020600040101010101" charset="-122"/>
              </a:rPr>
              <a:t>WEB</a:t>
            </a:r>
            <a:r>
              <a:rPr lang="zh-CN" altLang="en-US" sz="2400">
                <a:latin typeface="OPPOSans B" panose="00020600040101010101" charset="-122"/>
                <a:ea typeface="OPPOSans B" panose="00020600040101010101" charset="-122"/>
                <a:cs typeface="OPPOSans B" panose="00020600040101010101" charset="-122"/>
              </a:rPr>
              <a:t>应用作为代理去攻击远程和本地的服务器。</a:t>
            </a:r>
            <a:endParaRPr lang="zh-CN" altLang="en-US" sz="2400">
              <a:latin typeface="OPPOSans B" panose="00020600040101010101" charset="-122"/>
              <a:ea typeface="OPPOSans B" panose="00020600040101010101" charset="-122"/>
              <a:cs typeface="OPPOSans B" panose="00020600040101010101" charset="-122"/>
            </a:endParaRPr>
          </a:p>
          <a:p>
            <a:pPr marL="0" indent="0">
              <a:buNone/>
            </a:pPr>
            <a:r>
              <a:rPr lang="zh-CN" altLang="en-US" sz="2400">
                <a:latin typeface="OPPOSans B" panose="00020600040101010101" charset="-122"/>
                <a:ea typeface="OPPOSans B" panose="00020600040101010101" charset="-122"/>
                <a:cs typeface="OPPOSans B" panose="00020600040101010101" charset="-122"/>
              </a:rPr>
              <a:t>也就是说，对于服务器提供服务的其他应用没有对访问进行限制，如果我构造好我的访问包，那我就有可能利用目标服务对他的其他服务器应用进行调用。</a:t>
            </a:r>
            <a:endParaRPr lang="zh-CN" altLang="en-US" sz="2400">
              <a:latin typeface="OPPOSans B" panose="00020600040101010101" charset="-122"/>
              <a:ea typeface="OPPOSans B" panose="00020600040101010101" charset="-122"/>
              <a:cs typeface="OPPOSans B" panose="00020600040101010101" charset="-122"/>
            </a:endParaRPr>
          </a:p>
        </p:txBody>
      </p:sp>
      <p:pic>
        <p:nvPicPr>
          <p:cNvPr id="4" name="图片 3" descr="SSRF原理"/>
          <p:cNvPicPr>
            <a:picLocks noChangeAspect="1"/>
          </p:cNvPicPr>
          <p:nvPr/>
        </p:nvPicPr>
        <p:blipFill>
          <a:blip r:embed="rId1"/>
          <a:stretch>
            <a:fillRect/>
          </a:stretch>
        </p:blipFill>
        <p:spPr>
          <a:xfrm>
            <a:off x="3585845" y="3429000"/>
            <a:ext cx="5016500" cy="28257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防御</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通常由以下</a:t>
            </a:r>
            <a:r>
              <a:rPr lang="en-US" altLang="zh-CN" sz="2000">
                <a:latin typeface="OPPOSans B" panose="00020600040101010101" charset="-122"/>
                <a:ea typeface="OPPOSans B" panose="00020600040101010101" charset="-122"/>
                <a:cs typeface="OPPOSans B" panose="00020600040101010101" charset="-122"/>
              </a:rPr>
              <a:t>5</a:t>
            </a:r>
            <a:r>
              <a:rPr lang="zh-CN" altLang="en-US" sz="2000">
                <a:latin typeface="OPPOSans B" panose="00020600040101010101" charset="-122"/>
                <a:ea typeface="OPPOSans B" panose="00020600040101010101" charset="-122"/>
                <a:cs typeface="OPPOSans B" panose="00020600040101010101" charset="-122"/>
              </a:rPr>
              <a:t>个思路：</a:t>
            </a:r>
            <a:endParaRPr lang="zh-CN" altLang="en-US" sz="2000">
              <a:latin typeface="OPPOSans B" panose="00020600040101010101" charset="-122"/>
              <a:ea typeface="OPPOSans B" panose="00020600040101010101" charset="-122"/>
              <a:cs typeface="OPPOSans B" panose="00020600040101010101" charset="-122"/>
            </a:endParaRPr>
          </a:p>
          <a:p>
            <a:pPr>
              <a:lnSpc>
                <a:spcPct val="150000"/>
              </a:lnSpc>
            </a:pPr>
            <a:r>
              <a:rPr lang="zh-CN" altLang="en-US" sz="2000">
                <a:latin typeface="OPPOSans B" panose="00020600040101010101" charset="-122"/>
                <a:ea typeface="OPPOSans B" panose="00020600040101010101" charset="-122"/>
                <a:cs typeface="OPPOSans B" panose="00020600040101010101" charset="-122"/>
              </a:rPr>
              <a:t>过滤返回信息，验证远程服务器对请求的响应，是比较容易的方法。如果</a:t>
            </a:r>
            <a:r>
              <a:rPr lang="en-US" altLang="zh-CN" sz="2000">
                <a:latin typeface="OPPOSans B" panose="00020600040101010101" charset="-122"/>
                <a:ea typeface="OPPOSans B" panose="00020600040101010101" charset="-122"/>
                <a:cs typeface="OPPOSans B" panose="00020600040101010101" charset="-122"/>
              </a:rPr>
              <a:t>Web</a:t>
            </a:r>
            <a:r>
              <a:rPr lang="zh-CN" altLang="en-US" sz="2000">
                <a:latin typeface="OPPOSans B" panose="00020600040101010101" charset="-122"/>
                <a:ea typeface="OPPOSans B" panose="00020600040101010101" charset="-122"/>
                <a:cs typeface="OPPOSans B" panose="00020600040101010101" charset="-122"/>
              </a:rPr>
              <a:t>应用获取某种类型的文件，那么可以在把返回结果展示给用户之前先验证返回信息是否符合标准。</a:t>
            </a:r>
            <a:endParaRPr lang="zh-CN" altLang="en-US" sz="2000">
              <a:latin typeface="OPPOSans B" panose="00020600040101010101" charset="-122"/>
              <a:ea typeface="OPPOSans B" panose="00020600040101010101" charset="-122"/>
              <a:cs typeface="OPPOSans B" panose="00020600040101010101" charset="-122"/>
            </a:endParaRPr>
          </a:p>
          <a:p>
            <a:pPr>
              <a:lnSpc>
                <a:spcPct val="150000"/>
              </a:lnSpc>
            </a:pPr>
            <a:r>
              <a:rPr lang="zh-CN" altLang="en-US" sz="2000">
                <a:latin typeface="OPPOSans B" panose="00020600040101010101" charset="-122"/>
                <a:ea typeface="OPPOSans B" panose="00020600040101010101" charset="-122"/>
                <a:cs typeface="OPPOSans B" panose="00020600040101010101" charset="-122"/>
              </a:rPr>
              <a:t>统一错误信息，避免用户根据错误信息来判断远程服务端口状态。</a:t>
            </a:r>
            <a:endParaRPr lang="zh-CN" altLang="en-US" sz="2000">
              <a:latin typeface="OPPOSans B" panose="00020600040101010101" charset="-122"/>
              <a:ea typeface="OPPOSans B" panose="00020600040101010101" charset="-122"/>
              <a:cs typeface="OPPOSans B" panose="00020600040101010101" charset="-122"/>
            </a:endParaRPr>
          </a:p>
          <a:p>
            <a:pPr>
              <a:lnSpc>
                <a:spcPct val="150000"/>
              </a:lnSpc>
            </a:pPr>
            <a:r>
              <a:rPr lang="zh-CN" altLang="en-US" sz="2000">
                <a:latin typeface="OPPOSans B" panose="00020600040101010101" charset="-122"/>
                <a:ea typeface="OPPOSans B" panose="00020600040101010101" charset="-122"/>
                <a:cs typeface="OPPOSans B" panose="00020600040101010101" charset="-122"/>
              </a:rPr>
              <a:t>限制请求的端口为</a:t>
            </a:r>
            <a:r>
              <a:rPr lang="en-US" altLang="zh-CN" sz="2000">
                <a:latin typeface="OPPOSans B" panose="00020600040101010101" charset="-122"/>
                <a:ea typeface="OPPOSans B" panose="00020600040101010101" charset="-122"/>
                <a:cs typeface="OPPOSans B" panose="00020600040101010101" charset="-122"/>
              </a:rPr>
              <a:t>HTTP</a:t>
            </a:r>
            <a:r>
              <a:rPr lang="zh-CN" altLang="en-US" sz="2000">
                <a:latin typeface="OPPOSans B" panose="00020600040101010101" charset="-122"/>
                <a:ea typeface="OPPOSans B" panose="00020600040101010101" charset="-122"/>
                <a:cs typeface="OPPOSans B" panose="00020600040101010101" charset="-122"/>
              </a:rPr>
              <a:t>常用端口，比如</a:t>
            </a:r>
            <a:r>
              <a:rPr lang="en-US" altLang="zh-CN" sz="2000">
                <a:latin typeface="OPPOSans B" panose="00020600040101010101" charset="-122"/>
                <a:ea typeface="OPPOSans B" panose="00020600040101010101" charset="-122"/>
                <a:cs typeface="OPPOSans B" panose="00020600040101010101" charset="-122"/>
              </a:rPr>
              <a:t>80</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443</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8080/8090</a:t>
            </a:r>
            <a:endParaRPr lang="en-US" altLang="zh-CN" sz="2000">
              <a:latin typeface="OPPOSans B" panose="00020600040101010101" charset="-122"/>
              <a:ea typeface="OPPOSans B" panose="00020600040101010101" charset="-122"/>
              <a:cs typeface="OPPOSans B" panose="00020600040101010101" charset="-122"/>
            </a:endParaRPr>
          </a:p>
          <a:p>
            <a:pPr>
              <a:lnSpc>
                <a:spcPct val="150000"/>
              </a:lnSpc>
            </a:pPr>
            <a:r>
              <a:rPr lang="zh-CN" altLang="en-US" sz="2000">
                <a:latin typeface="OPPOSans B" panose="00020600040101010101" charset="-122"/>
                <a:ea typeface="OPPOSans B" panose="00020600040101010101" charset="-122"/>
                <a:cs typeface="OPPOSans B" panose="00020600040101010101" charset="-122"/>
              </a:rPr>
              <a:t>黑名单内网</a:t>
            </a:r>
            <a:r>
              <a:rPr lang="en-US" altLang="zh-CN" sz="2000">
                <a:latin typeface="OPPOSans B" panose="00020600040101010101" charset="-122"/>
                <a:ea typeface="OPPOSans B" panose="00020600040101010101" charset="-122"/>
                <a:cs typeface="OPPOSans B" panose="00020600040101010101" charset="-122"/>
              </a:rPr>
              <a:t>IP</a:t>
            </a:r>
            <a:r>
              <a:rPr lang="zh-CN" altLang="en-US" sz="2000">
                <a:latin typeface="OPPOSans B" panose="00020600040101010101" charset="-122"/>
                <a:ea typeface="OPPOSans B" panose="00020600040101010101" charset="-122"/>
                <a:cs typeface="OPPOSans B" panose="00020600040101010101" charset="-122"/>
              </a:rPr>
              <a:t>，避免应用被用来获取内网数据，攻击内网。</a:t>
            </a:r>
            <a:endParaRPr lang="zh-CN" altLang="en-US" sz="2000">
              <a:latin typeface="OPPOSans B" panose="00020600040101010101" charset="-122"/>
              <a:ea typeface="OPPOSans B" panose="00020600040101010101" charset="-122"/>
              <a:cs typeface="OPPOSans B" panose="00020600040101010101" charset="-122"/>
            </a:endParaRPr>
          </a:p>
          <a:p>
            <a:pPr>
              <a:lnSpc>
                <a:spcPct val="150000"/>
              </a:lnSpc>
            </a:pPr>
            <a:r>
              <a:rPr lang="zh-CN" altLang="en-US" sz="2000">
                <a:latin typeface="OPPOSans B" panose="00020600040101010101" charset="-122"/>
                <a:ea typeface="OPPOSans B" panose="00020600040101010101" charset="-122"/>
                <a:cs typeface="OPPOSans B" panose="00020600040101010101" charset="-122"/>
              </a:rPr>
              <a:t>禁用不需要的协议。仅仅允许</a:t>
            </a:r>
            <a:r>
              <a:rPr lang="en-US" altLang="zh-CN" sz="2000">
                <a:latin typeface="OPPOSans B" panose="00020600040101010101" charset="-122"/>
                <a:ea typeface="OPPOSans B" panose="00020600040101010101" charset="-122"/>
                <a:cs typeface="OPPOSans B" panose="00020600040101010101" charset="-122"/>
              </a:rPr>
              <a:t>HTTP</a:t>
            </a:r>
            <a:r>
              <a:rPr lang="zh-CN" altLang="en-US" sz="2000">
                <a:latin typeface="OPPOSans B" panose="00020600040101010101" charset="-122"/>
                <a:ea typeface="OPPOSans B" panose="00020600040101010101" charset="-122"/>
                <a:cs typeface="OPPOSans B" panose="00020600040101010101" charset="-122"/>
              </a:rPr>
              <a:t>和</a:t>
            </a:r>
            <a:r>
              <a:rPr lang="en-US" altLang="zh-CN" sz="2000">
                <a:latin typeface="OPPOSans B" panose="00020600040101010101" charset="-122"/>
                <a:ea typeface="OPPOSans B" panose="00020600040101010101" charset="-122"/>
                <a:cs typeface="OPPOSans B" panose="00020600040101010101" charset="-122"/>
              </a:rPr>
              <a:t>HTTPS</a:t>
            </a:r>
            <a:r>
              <a:rPr lang="zh-CN" altLang="en-US" sz="2000">
                <a:latin typeface="OPPOSans B" panose="00020600040101010101" charset="-122"/>
                <a:ea typeface="OPPOSans B" panose="00020600040101010101" charset="-122"/>
                <a:cs typeface="OPPOSans B" panose="00020600040101010101" charset="-122"/>
              </a:rPr>
              <a:t>请求。可以防止类似于</a:t>
            </a:r>
            <a:r>
              <a:rPr lang="en-US" altLang="zh-CN" sz="2000">
                <a:latin typeface="OPPOSans B" panose="00020600040101010101" charset="-122"/>
                <a:ea typeface="OPPOSans B" panose="00020600040101010101" charset="-122"/>
                <a:cs typeface="OPPOSans B" panose="00020600040101010101" charset="-122"/>
              </a:rPr>
              <a:t>file://</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ftp://</a:t>
            </a:r>
            <a:r>
              <a:rPr lang="zh-CN" altLang="en-US" sz="2000">
                <a:latin typeface="OPPOSans B" panose="00020600040101010101" charset="-122"/>
                <a:ea typeface="OPPOSans B" panose="00020600040101010101" charset="-122"/>
                <a:cs typeface="OPPOSans B" panose="00020600040101010101" charset="-122"/>
              </a:rPr>
              <a:t>等引起的问题</a:t>
            </a:r>
            <a:endParaRPr lang="zh-CN" altLang="en-US"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绕过技巧</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000">
                <a:latin typeface="OPPOSans B" panose="00020600040101010101" charset="-122"/>
                <a:ea typeface="OPPOSans B" panose="00020600040101010101" charset="-122"/>
                <a:cs typeface="OPPOSans B" panose="00020600040101010101" charset="-122"/>
              </a:rPr>
              <a:t>1</a:t>
            </a:r>
            <a:r>
              <a:rPr lang="zh-CN" altLang="en-US" sz="2000">
                <a:latin typeface="OPPOSans B" panose="00020600040101010101" charset="-122"/>
                <a:ea typeface="OPPOSans B" panose="00020600040101010101" charset="-122"/>
                <a:cs typeface="OPPOSans B" panose="00020600040101010101" charset="-122"/>
              </a:rPr>
              <a:t>）利用</a:t>
            </a:r>
            <a:r>
              <a:rPr lang="en-US" altLang="zh-CN" sz="2000">
                <a:latin typeface="OPPOSans B" panose="00020600040101010101" charset="-122"/>
                <a:ea typeface="OPPOSans B" panose="00020600040101010101" charset="-122"/>
                <a:cs typeface="OPPOSans B" panose="00020600040101010101" charset="-122"/>
              </a:rPr>
              <a:t>@</a:t>
            </a:r>
            <a:r>
              <a:rPr lang="zh-CN" altLang="en-US" sz="2000">
                <a:latin typeface="OPPOSans B" panose="00020600040101010101" charset="-122"/>
                <a:ea typeface="OPPOSans B" panose="00020600040101010101" charset="-122"/>
                <a:cs typeface="OPPOSans B" panose="00020600040101010101" charset="-122"/>
              </a:rPr>
              <a:t>符号</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绕过中我们常用</a:t>
            </a:r>
            <a:r>
              <a:rPr lang="en-US" altLang="zh-CN" sz="2000">
                <a:latin typeface="OPPOSans B" panose="00020600040101010101" charset="-122"/>
                <a:ea typeface="OPPOSans B" panose="00020600040101010101" charset="-122"/>
                <a:cs typeface="OPPOSans B" panose="00020600040101010101" charset="-122"/>
              </a:rPr>
              <a:t>@</a:t>
            </a:r>
            <a:r>
              <a:rPr lang="zh-CN" altLang="en-US" sz="2000">
                <a:latin typeface="OPPOSans B" panose="00020600040101010101" charset="-122"/>
                <a:ea typeface="OPPOSans B" panose="00020600040101010101" charset="-122"/>
                <a:cs typeface="OPPOSans B" panose="00020600040101010101" charset="-122"/>
              </a:rPr>
              <a:t>符号进行绕过</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http://example.com@127.0.0.1</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2</a:t>
            </a:r>
            <a:r>
              <a:rPr lang="zh-CN" altLang="en-US" sz="2000">
                <a:latin typeface="OPPOSans B" panose="00020600040101010101" charset="-122"/>
                <a:ea typeface="OPPOSans B" panose="00020600040101010101" charset="-122"/>
                <a:cs typeface="OPPOSans B" panose="00020600040101010101" charset="-122"/>
              </a:rPr>
              <a:t>）添加端口号</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绕过中我们通常使用添加端口号绕过</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http://127.0.0.1:8080</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3</a:t>
            </a:r>
            <a:r>
              <a:rPr lang="zh-CN" altLang="en-US" sz="2000">
                <a:latin typeface="OPPOSans B" panose="00020600040101010101" charset="-122"/>
                <a:ea typeface="OPPOSans B" panose="00020600040101010101" charset="-122"/>
                <a:cs typeface="OPPOSans B" panose="00020600040101010101" charset="-122"/>
              </a:rPr>
              <a:t>）利用短地址</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绕过中我们通常使用短地址进行绕过</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r>
              <a:rPr lang="en-US" sz="2000">
                <a:latin typeface="OPPOSans B" panose="00020600040101010101" charset="-122"/>
                <a:ea typeface="OPPOSans B" panose="00020600040101010101" charset="-122"/>
                <a:cs typeface="OPPOSans B" panose="00020600040101010101" charset="-122"/>
              </a:rPr>
              <a:t>http://mtw.so/6ha8PY</a:t>
            </a:r>
            <a:endParaRPr 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4</a:t>
            </a:r>
            <a:r>
              <a:rPr lang="zh-CN" altLang="en-US" sz="2000">
                <a:latin typeface="OPPOSans B" panose="00020600040101010101" charset="-122"/>
                <a:ea typeface="OPPOSans B" panose="00020600040101010101" charset="-122"/>
                <a:cs typeface="OPPOSans B" panose="00020600040101010101" charset="-122"/>
              </a:rPr>
              <a:t>）利用特殊域名</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绕过中我们通常使用特殊域名进行绕过</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xip.io</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endParaRPr lang="en-US" altLang="zh-CN"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绕过技巧</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normAutofit/>
          </a:bodyPr>
          <a:p>
            <a:pPr marL="0" indent="0">
              <a:buNone/>
            </a:pPr>
            <a:r>
              <a:rPr lang="en-US" altLang="zh-CN" sz="2000">
                <a:latin typeface="OPPOSans B" panose="00020600040101010101" charset="-122"/>
                <a:ea typeface="OPPOSans B" panose="00020600040101010101" charset="-122"/>
                <a:cs typeface="OPPOSans B" panose="00020600040101010101" charset="-122"/>
              </a:rPr>
              <a:t>5</a:t>
            </a:r>
            <a:r>
              <a:rPr lang="zh-CN" altLang="en-US" sz="2000">
                <a:latin typeface="OPPOSans B" panose="00020600040101010101" charset="-122"/>
                <a:ea typeface="OPPOSans B" panose="00020600040101010101" charset="-122"/>
                <a:cs typeface="OPPOSans B" panose="00020600040101010101" charset="-122"/>
              </a:rPr>
              <a:t>）利用封闭式字母数字</a:t>
            </a:r>
            <a:r>
              <a:rPr lang="en-US" altLang="zh-CN" sz="2000">
                <a:latin typeface="OPPOSans B" panose="00020600040101010101" charset="-122"/>
                <a:ea typeface="OPPOSans B" panose="00020600040101010101" charset="-122"/>
                <a:cs typeface="OPPOSans B" panose="00020600040101010101" charset="-122"/>
              </a:rPr>
              <a:t> Enclosed Alphanumerics</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 &gt;&gt;&gt; example.com</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zh-CN" altLang="en-US" sz="2000">
                <a:latin typeface="OPPOSans B" panose="00020600040101010101" charset="-122"/>
                <a:ea typeface="OPPOSans B" panose="00020600040101010101" charset="-122"/>
                <a:cs typeface="OPPOSans B" panose="00020600040101010101" charset="-122"/>
              </a:rPr>
              <a:t>清单：</a:t>
            </a:r>
            <a:endParaRPr lang="zh-CN" altLang="en-US"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① ② ③ ④ ⑤ ⑥ ⑦ ⑧ ⑨ ⑩ ⑪ ⑫ ⑬ ⑭ ⑮ ⑯ ⑰ ⑱ ⑲ ⑳</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⑴ ⑵ ⑶ ⑷ ⑸ ⑹ ⑺ ⑻ ⑼ ⑽ ⑾ ⑿ ⒀ ⒁ ⒂ ⒃ ⒄ ⒅ ⒆ ⒇</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⒈ ⒉ ⒊ ⒋ ⒌ ⒍ ⒎ ⒏ ⒐ ⒑ ⒒ ⒓ ⒔ ⒕ ⒖ ⒗ ⒘ ⒙ ⒚ ⒛</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 ⒝ ⒞ ⒟ ⒠ ⒡ ⒢ ⒣ ⒤ ⒥ ⒦ ⒧ ⒨ ⒩ ⒪ ⒫ ⒬ ⒭ ⒮ ⒯ ⒰ ⒱ ⒲ ⒳ ⒴ ⒵</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 Ⓑ Ⓒ Ⓓ Ⓔ Ⓕ Ⓖ Ⓗ Ⓘ Ⓙ Ⓚ Ⓛ Ⓜ Ⓝ Ⓞ Ⓟ Ⓠ Ⓡ Ⓢ Ⓣ Ⓤ Ⓥ Ⓦ Ⓧ Ⓨ Ⓩ</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 ⓑ ⓒ ⓓ ⓔ ⓕ ⓖ ⓗ ⓘ ⓙ ⓚ ⓛ ⓜ ⓝ ⓞ ⓟ ⓠ ⓡ ⓢ ⓣ ⓤ ⓥ ⓦ ⓧ ⓨ ⓩ</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⓪ ⓫ ⓬ ⓭ ⓮ ⓯ ⓰ ⓱ ⓲ ⓳ ⓴</a:t>
            </a:r>
            <a:endParaRPr lang="en-US" altLang="zh-CN" sz="2000">
              <a:latin typeface="OPPOSans B" panose="00020600040101010101" charset="-122"/>
              <a:ea typeface="OPPOSans B" panose="00020600040101010101" charset="-122"/>
              <a:cs typeface="OPPOSans B" panose="00020600040101010101" charset="-122"/>
            </a:endParaRPr>
          </a:p>
          <a:p>
            <a:pPr marL="0" indent="0">
              <a:buNone/>
            </a:pPr>
            <a:r>
              <a:rPr lang="en-US" altLang="zh-CN" sz="2000">
                <a:latin typeface="OPPOSans B" panose="00020600040101010101" charset="-122"/>
                <a:ea typeface="OPPOSans B" panose="00020600040101010101" charset="-122"/>
                <a:cs typeface="OPPOSans B" panose="00020600040101010101" charset="-122"/>
              </a:rPr>
              <a:t>⓵ ⓶ ⓷ ⓸ ⓹ ⓺ ⓻ ⓼ ⓽ ⓾ ⓿</a:t>
            </a:r>
            <a:endParaRPr lang="en-US" altLang="zh-CN" sz="20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绕过技巧</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6</a:t>
            </a:r>
            <a:r>
              <a:rPr lang="zh-CN" altLang="en-US" sz="2000">
                <a:latin typeface="OPPOSans B" panose="00020600040101010101" charset="-122"/>
                <a:ea typeface="OPPOSans B" panose="00020600040101010101" charset="-122"/>
                <a:cs typeface="OPPOSans B" panose="00020600040101010101" charset="-122"/>
              </a:rPr>
              <a:t>）利用。绕过</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绕过中我们通常使用。进行绕过</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http://127</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0</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0</a:t>
            </a:r>
            <a:r>
              <a:rPr lang="zh-CN" altLang="en-US" sz="2000">
                <a:latin typeface="OPPOSans B" panose="00020600040101010101" charset="-122"/>
                <a:ea typeface="OPPOSans B" panose="00020600040101010101" charset="-122"/>
                <a:cs typeface="OPPOSans B" panose="00020600040101010101" charset="-122"/>
              </a:rPr>
              <a:t>。</a:t>
            </a:r>
            <a:r>
              <a:rPr lang="en-US" altLang="zh-CN" sz="2000">
                <a:latin typeface="OPPOSans B" panose="00020600040101010101" charset="-122"/>
                <a:ea typeface="OPPOSans B" panose="00020600040101010101" charset="-122"/>
                <a:cs typeface="OPPOSans B" panose="00020600040101010101" charset="-122"/>
              </a:rPr>
              <a:t>1</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7</a:t>
            </a:r>
            <a:r>
              <a:rPr lang="zh-CN" altLang="en-US" sz="2000">
                <a:latin typeface="OPPOSans B" panose="00020600040101010101" charset="-122"/>
                <a:ea typeface="OPPOSans B" panose="00020600040101010101" charset="-122"/>
                <a:cs typeface="OPPOSans B" panose="00020600040101010101" charset="-122"/>
              </a:rPr>
              <a:t>）利用进制转换</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SSRF</a:t>
            </a:r>
            <a:r>
              <a:rPr lang="zh-CN" altLang="en-US" sz="2000">
                <a:latin typeface="OPPOSans B" panose="00020600040101010101" charset="-122"/>
                <a:ea typeface="OPPOSans B" panose="00020600040101010101" charset="-122"/>
                <a:cs typeface="OPPOSans B" panose="00020600040101010101" charset="-122"/>
              </a:rPr>
              <a:t>绕过中我们通常使用进制转换进行绕过</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例如：</a:t>
            </a:r>
            <a:r>
              <a:rPr lang="en-US" altLang="zh-CN" sz="2000">
                <a:latin typeface="OPPOSans B" panose="00020600040101010101" charset="-122"/>
                <a:ea typeface="OPPOSans B" panose="00020600040101010101" charset="-122"/>
                <a:cs typeface="OPPOSans B" panose="00020600040101010101" charset="-122"/>
              </a:rPr>
              <a:t>http://2130706433</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en-US" altLang="zh-CN" sz="2000">
                <a:latin typeface="OPPOSans B" panose="00020600040101010101" charset="-122"/>
                <a:ea typeface="OPPOSans B" panose="00020600040101010101" charset="-122"/>
                <a:cs typeface="OPPOSans B" panose="00020600040101010101" charset="-122"/>
              </a:rPr>
              <a:t>8</a:t>
            </a:r>
            <a:r>
              <a:rPr lang="zh-CN" altLang="en-US" sz="2000">
                <a:latin typeface="OPPOSans B" panose="00020600040101010101" charset="-122"/>
                <a:ea typeface="OPPOSans B" panose="00020600040101010101" charset="-122"/>
                <a:cs typeface="OPPOSans B" panose="00020600040101010101" charset="-122"/>
              </a:rPr>
              <a:t>）利用域名解析绕过</a:t>
            </a:r>
            <a:endParaRPr lang="zh-CN" altLang="en-US" sz="2000">
              <a:latin typeface="OPPOSans B" panose="00020600040101010101" charset="-122"/>
              <a:ea typeface="OPPOSans B" panose="00020600040101010101" charset="-122"/>
              <a:cs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cs typeface="OPPOSans B" panose="00020600040101010101" charset="-122"/>
              </a:rPr>
              <a:t>将</a:t>
            </a:r>
            <a:r>
              <a:rPr lang="en-US" altLang="zh-CN" sz="2000">
                <a:latin typeface="OPPOSans B" panose="00020600040101010101" charset="-122"/>
                <a:ea typeface="OPPOSans B" panose="00020600040101010101" charset="-122"/>
                <a:cs typeface="OPPOSans B" panose="00020600040101010101" charset="-122"/>
              </a:rPr>
              <a:t>127.0.0.1</a:t>
            </a:r>
            <a:r>
              <a:rPr lang="zh-CN" altLang="en-US" sz="2000">
                <a:latin typeface="OPPOSans B" panose="00020600040101010101" charset="-122"/>
                <a:ea typeface="OPPOSans B" panose="00020600040101010101" charset="-122"/>
                <a:cs typeface="OPPOSans B" panose="00020600040101010101" charset="-122"/>
              </a:rPr>
              <a:t>解析到某域名下</a:t>
            </a:r>
            <a:endParaRPr lang="zh-CN" altLang="en-US" sz="2000">
              <a:latin typeface="OPPOSans B" panose="00020600040101010101" charset="-122"/>
              <a:ea typeface="OPPOSans B" panose="00020600040101010101" charset="-122"/>
              <a:cs typeface="OPPOSans B" panose="00020600040101010101" charset="-122"/>
            </a:endParaRPr>
          </a:p>
        </p:txBody>
      </p:sp>
      <p:pic>
        <p:nvPicPr>
          <p:cNvPr id="4" name="图片 3"/>
          <p:cNvPicPr>
            <a:picLocks noChangeAspect="1"/>
          </p:cNvPicPr>
          <p:nvPr/>
        </p:nvPicPr>
        <p:blipFill>
          <a:blip r:embed="rId1"/>
          <a:stretch>
            <a:fillRect/>
          </a:stretch>
        </p:blipFill>
        <p:spPr>
          <a:xfrm>
            <a:off x="7104380" y="2813050"/>
            <a:ext cx="3994150" cy="189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成因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normAutofit lnSpcReduction="10000"/>
          </a:bodyPr>
          <a:p>
            <a:pPr marL="0" indent="0">
              <a:buNone/>
            </a:pPr>
            <a:r>
              <a:rPr lang="zh-CN" altLang="en-US" sz="2400">
                <a:latin typeface="OPPOSans B" panose="00020600040101010101" charset="-122"/>
                <a:ea typeface="OPPOSans B" panose="00020600040101010101" charset="-122"/>
                <a:cs typeface="OPPOSans B" panose="00020600040101010101" charset="-122"/>
              </a:rPr>
              <a:t>正常用户访问网站的流程是：</a:t>
            </a:r>
            <a:endParaRPr lang="zh-CN" altLang="en-US" sz="2400">
              <a:latin typeface="OPPOSans B" panose="00020600040101010101" charset="-122"/>
              <a:ea typeface="OPPOSans B" panose="00020600040101010101" charset="-122"/>
              <a:cs typeface="OPPOSans B" panose="00020600040101010101" charset="-122"/>
            </a:endParaRPr>
          </a:p>
          <a:p>
            <a:pPr marL="0" indent="457200">
              <a:buNone/>
            </a:pPr>
            <a:r>
              <a:rPr lang="zh-CN" altLang="en-US" sz="2400">
                <a:latin typeface="OPPOSans B" panose="00020600040101010101" charset="-122"/>
                <a:ea typeface="OPPOSans B" panose="00020600040101010101" charset="-122"/>
                <a:cs typeface="OPPOSans B" panose="00020600040101010101" charset="-122"/>
              </a:rPr>
              <a:t>输入网站</a:t>
            </a:r>
            <a:r>
              <a:rPr lang="en-US" altLang="zh-CN" sz="2400">
                <a:latin typeface="OPPOSans B" panose="00020600040101010101" charset="-122"/>
                <a:ea typeface="OPPOSans B" panose="00020600040101010101" charset="-122"/>
                <a:cs typeface="OPPOSans B" panose="00020600040101010101" charset="-122"/>
              </a:rPr>
              <a:t>URL--&gt;</a:t>
            </a:r>
            <a:r>
              <a:rPr lang="zh-CN" altLang="en-US" sz="2400">
                <a:latin typeface="OPPOSans B" panose="00020600040101010101" charset="-122"/>
                <a:ea typeface="OPPOSans B" panose="00020600040101010101" charset="-122"/>
                <a:cs typeface="OPPOSans B" panose="00020600040101010101" charset="-122"/>
              </a:rPr>
              <a:t>发送请求</a:t>
            </a:r>
            <a:r>
              <a:rPr lang="en-US" altLang="zh-CN" sz="2400">
                <a:latin typeface="OPPOSans B" panose="00020600040101010101" charset="-122"/>
                <a:ea typeface="OPPOSans B" panose="00020600040101010101" charset="-122"/>
                <a:cs typeface="OPPOSans B" panose="00020600040101010101" charset="-122"/>
              </a:rPr>
              <a:t>--&gt;</a:t>
            </a:r>
            <a:r>
              <a:rPr lang="zh-CN" altLang="en-US" sz="2400">
                <a:latin typeface="OPPOSans B" panose="00020600040101010101" charset="-122"/>
                <a:ea typeface="OPPOSans B" panose="00020600040101010101" charset="-122"/>
                <a:cs typeface="OPPOSans B" panose="00020600040101010101" charset="-122"/>
              </a:rPr>
              <a:t>服务器接受请求（没有过滤），并处理</a:t>
            </a:r>
            <a:r>
              <a:rPr lang="en-US" altLang="zh-CN" sz="2400">
                <a:latin typeface="OPPOSans B" panose="00020600040101010101" charset="-122"/>
                <a:ea typeface="OPPOSans B" panose="00020600040101010101" charset="-122"/>
                <a:cs typeface="OPPOSans B" panose="00020600040101010101" charset="-122"/>
              </a:rPr>
              <a:t>--&gt;</a:t>
            </a:r>
            <a:r>
              <a:rPr lang="zh-CN" altLang="en-US" sz="2400">
                <a:latin typeface="OPPOSans B" panose="00020600040101010101" charset="-122"/>
                <a:ea typeface="OPPOSans B" panose="00020600040101010101" charset="-122"/>
                <a:cs typeface="OPPOSans B" panose="00020600040101010101" charset="-122"/>
              </a:rPr>
              <a:t>返回用户</a:t>
            </a:r>
            <a:endParaRPr lang="zh-CN" altLang="en-US" sz="2400">
              <a:latin typeface="OPPOSans B" panose="00020600040101010101" charset="-122"/>
              <a:ea typeface="OPPOSans B" panose="00020600040101010101" charset="-122"/>
              <a:cs typeface="OPPOSans B" panose="00020600040101010101" charset="-122"/>
            </a:endParaRPr>
          </a:p>
          <a:p>
            <a:pPr marL="0" indent="457200">
              <a:buNone/>
            </a:pPr>
            <a:endParaRPr lang="zh-CN" altLang="en-US" sz="2400">
              <a:latin typeface="OPPOSans B" panose="00020600040101010101" charset="-122"/>
              <a:ea typeface="OPPOSans B" panose="00020600040101010101" charset="-122"/>
              <a:cs typeface="OPPOSans B" panose="00020600040101010101" charset="-122"/>
            </a:endParaRPr>
          </a:p>
          <a:p>
            <a:pPr marL="0" indent="457200">
              <a:buNone/>
            </a:pPr>
            <a:r>
              <a:rPr lang="zh-CN" altLang="en-US" sz="2400">
                <a:latin typeface="OPPOSans B" panose="00020600040101010101" charset="-122"/>
                <a:ea typeface="OPPOSans B" panose="00020600040101010101" charset="-122"/>
                <a:cs typeface="OPPOSans B" panose="00020600040101010101" charset="-122"/>
              </a:rPr>
              <a:t>网站有个请求是</a:t>
            </a:r>
            <a:r>
              <a:rPr lang="en-US" altLang="zh-CN" sz="2400">
                <a:latin typeface="OPPOSans B" panose="00020600040101010101" charset="-122"/>
                <a:ea typeface="OPPOSans B" panose="00020600040101010101" charset="-122"/>
                <a:cs typeface="OPPOSans B" panose="00020600040101010101" charset="-122"/>
              </a:rPr>
              <a:t>www.baidu.com/xxx.php?image=www.abc.com/1.png</a:t>
            </a:r>
            <a:endParaRPr lang="en-US" altLang="zh-CN" sz="2400">
              <a:latin typeface="OPPOSans B" panose="00020600040101010101" charset="-122"/>
              <a:ea typeface="OPPOSans B" panose="00020600040101010101" charset="-122"/>
              <a:cs typeface="OPPOSans B" panose="00020600040101010101" charset="-122"/>
            </a:endParaRPr>
          </a:p>
          <a:p>
            <a:pPr marL="0" indent="457200">
              <a:buNone/>
            </a:pPr>
            <a:r>
              <a:rPr lang="zh-CN" altLang="en-US" sz="2400">
                <a:latin typeface="OPPOSans B" panose="00020600040101010101" charset="-122"/>
                <a:ea typeface="OPPOSans B" panose="00020600040101010101" charset="-122"/>
                <a:cs typeface="OPPOSans B" panose="00020600040101010101" charset="-122"/>
              </a:rPr>
              <a:t>那么产生</a:t>
            </a:r>
            <a:r>
              <a:rPr lang="en-US" altLang="zh-CN" sz="2400">
                <a:latin typeface="OPPOSans B" panose="00020600040101010101" charset="-122"/>
                <a:ea typeface="OPPOSans B" panose="00020600040101010101" charset="-122"/>
                <a:cs typeface="OPPOSans B" panose="00020600040101010101" charset="-122"/>
              </a:rPr>
              <a:t>SSRF</a:t>
            </a:r>
            <a:r>
              <a:rPr lang="zh-CN" altLang="en-US" sz="2400">
                <a:latin typeface="OPPOSans B" panose="00020600040101010101" charset="-122"/>
                <a:ea typeface="OPPOSans B" panose="00020600040101010101" charset="-122"/>
                <a:cs typeface="OPPOSans B" panose="00020600040101010101" charset="-122"/>
              </a:rPr>
              <a:t>漏洞的环节在哪里呢？</a:t>
            </a:r>
            <a:endParaRPr lang="zh-CN" altLang="en-US" sz="2400">
              <a:latin typeface="OPPOSans B" panose="00020600040101010101" charset="-122"/>
              <a:ea typeface="OPPOSans B" panose="00020600040101010101" charset="-122"/>
              <a:cs typeface="OPPOSans B" panose="00020600040101010101" charset="-122"/>
            </a:endParaRPr>
          </a:p>
          <a:p>
            <a:pPr marL="0" indent="457200">
              <a:buNone/>
            </a:pPr>
            <a:endParaRPr lang="zh-CN" altLang="en-US" sz="2400">
              <a:latin typeface="OPPOSans B" panose="00020600040101010101" charset="-122"/>
              <a:ea typeface="OPPOSans B" panose="00020600040101010101" charset="-122"/>
              <a:cs typeface="OPPOSans B" panose="00020600040101010101" charset="-122"/>
            </a:endParaRPr>
          </a:p>
          <a:p>
            <a:pPr marL="0" indent="457200">
              <a:buNone/>
            </a:pPr>
            <a:r>
              <a:rPr lang="zh-CN" altLang="en-US" sz="2400">
                <a:latin typeface="OPPOSans B" panose="00020600040101010101" charset="-122"/>
                <a:ea typeface="OPPOSans B" panose="00020600040101010101" charset="-122"/>
                <a:cs typeface="OPPOSans B" panose="00020600040101010101" charset="-122"/>
              </a:rPr>
              <a:t>我们让网站</a:t>
            </a:r>
            <a:r>
              <a:rPr lang="en-US" altLang="zh-CN" sz="2400">
                <a:latin typeface="OPPOSans B" panose="00020600040101010101" charset="-122"/>
                <a:ea typeface="OPPOSans B" panose="00020600040101010101" charset="-122"/>
                <a:cs typeface="OPPOSans B" panose="00020600040101010101" charset="-122"/>
              </a:rPr>
              <a:t>A</a:t>
            </a:r>
            <a:r>
              <a:rPr lang="zh-CN" altLang="en-US" sz="2400">
                <a:latin typeface="OPPOSans B" panose="00020600040101010101" charset="-122"/>
                <a:ea typeface="OPPOSans B" panose="00020600040101010101" charset="-122"/>
                <a:cs typeface="OPPOSans B" panose="00020600040101010101" charset="-122"/>
              </a:rPr>
              <a:t>去访问网站</a:t>
            </a:r>
            <a:r>
              <a:rPr lang="en-US" altLang="zh-CN" sz="2400">
                <a:latin typeface="OPPOSans B" panose="00020600040101010101" charset="-122"/>
                <a:ea typeface="OPPOSans B" panose="00020600040101010101" charset="-122"/>
                <a:cs typeface="OPPOSans B" panose="00020600040101010101" charset="-122"/>
              </a:rPr>
              <a:t>B</a:t>
            </a:r>
            <a:endParaRPr lang="en-US" altLang="zh-CN" sz="2400">
              <a:latin typeface="OPPOSans B" panose="00020600040101010101" charset="-122"/>
              <a:ea typeface="OPPOSans B" panose="00020600040101010101" charset="-122"/>
              <a:cs typeface="OPPOSans B" panose="00020600040101010101" charset="-122"/>
            </a:endParaRPr>
          </a:p>
          <a:p>
            <a:pPr marL="0" indent="457200">
              <a:buNone/>
            </a:pPr>
            <a:endParaRPr lang="en-US" altLang="zh-CN" sz="2400">
              <a:latin typeface="OPPOSans B" panose="00020600040101010101" charset="-122"/>
              <a:ea typeface="OPPOSans B" panose="00020600040101010101" charset="-122"/>
              <a:cs typeface="OPPOSans B" panose="00020600040101010101" charset="-122"/>
            </a:endParaRPr>
          </a:p>
          <a:p>
            <a:pPr marL="0" indent="457200">
              <a:buNone/>
            </a:pPr>
            <a:r>
              <a:rPr lang="zh-CN" altLang="en-US" sz="2400">
                <a:latin typeface="OPPOSans B" panose="00020600040101010101" charset="-122"/>
                <a:ea typeface="OPPOSans B" panose="00020600040101010101" charset="-122"/>
                <a:cs typeface="OPPOSans B" panose="00020600040101010101" charset="-122"/>
              </a:rPr>
              <a:t>服务器端的验证没有对其请求获取图片的参数（</a:t>
            </a:r>
            <a:r>
              <a:rPr lang="en-US" altLang="zh-CN" sz="2400">
                <a:latin typeface="OPPOSans B" panose="00020600040101010101" charset="-122"/>
                <a:ea typeface="OPPOSans B" panose="00020600040101010101" charset="-122"/>
                <a:cs typeface="OPPOSans B" panose="00020600040101010101" charset="-122"/>
              </a:rPr>
              <a:t>image=</a:t>
            </a:r>
            <a:r>
              <a:rPr lang="zh-CN" altLang="en-US" sz="2400">
                <a:latin typeface="OPPOSans B" panose="00020600040101010101" charset="-122"/>
                <a:ea typeface="OPPOSans B" panose="00020600040101010101" charset="-122"/>
                <a:cs typeface="OPPOSans B" panose="00020600040101010101" charset="-122"/>
              </a:rPr>
              <a:t>）做出严格的过滤以及限制，导致</a:t>
            </a:r>
            <a:r>
              <a:rPr lang="en-US" altLang="zh-CN" sz="2400">
                <a:latin typeface="OPPOSans B" panose="00020600040101010101" charset="-122"/>
                <a:ea typeface="OPPOSans B" panose="00020600040101010101" charset="-122"/>
                <a:cs typeface="OPPOSans B" panose="00020600040101010101" charset="-122"/>
              </a:rPr>
              <a:t>A</a:t>
            </a:r>
            <a:r>
              <a:rPr lang="zh-CN" altLang="en-US" sz="2400">
                <a:latin typeface="OPPOSans B" panose="00020600040101010101" charset="-122"/>
                <a:ea typeface="OPPOSans B" panose="00020600040101010101" charset="-122"/>
                <a:cs typeface="OPPOSans B" panose="00020600040101010101" charset="-122"/>
              </a:rPr>
              <a:t>网站可以从其他服务器的获取数据。</a:t>
            </a:r>
            <a:endParaRPr lang="zh-CN" altLang="en-US" sz="2400">
              <a:latin typeface="OPPOSans B" panose="00020600040101010101" charset="-122"/>
              <a:ea typeface="OPPOSans B" panose="00020600040101010101" charset="-122"/>
              <a:cs typeface="OPPOSans B"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rPr>
              <a:t>SSRF</a:t>
            </a:r>
            <a:r>
              <a:rPr lang="zh-CN" altLang="en-US" sz="4000">
                <a:latin typeface="OPPOSans B" panose="00020600040101010101" charset="-122"/>
                <a:ea typeface="OPPOSans B" panose="00020600040101010101" charset="-122"/>
              </a:rPr>
              <a:t>形成的原因</a:t>
            </a:r>
            <a:endParaRPr lang="zh-CN" altLang="en-US" sz="4000">
              <a:latin typeface="OPPOSans B" panose="00020600040101010101" charset="-122"/>
              <a:ea typeface="OPPOSans B" panose="00020600040101010101" charset="-122"/>
            </a:endParaRPr>
          </a:p>
        </p:txBody>
      </p:sp>
      <p:sp>
        <p:nvSpPr>
          <p:cNvPr id="3" name="内容占位符 2"/>
          <p:cNvSpPr>
            <a:spLocks noGrp="1"/>
          </p:cNvSpPr>
          <p:nvPr>
            <p:ph idx="1"/>
          </p:nvPr>
        </p:nvSpPr>
        <p:spPr/>
        <p:txBody>
          <a:bodyPr/>
          <a:p>
            <a:pPr marL="0" indent="0">
              <a:buNone/>
            </a:pPr>
            <a:r>
              <a:rPr lang="zh-CN" altLang="en-US" sz="2400">
                <a:latin typeface="OPPOSans B" panose="00020600040101010101" charset="-122"/>
                <a:ea typeface="OPPOSans B" panose="00020600040101010101" charset="-122"/>
              </a:rPr>
              <a:t>例如：</a:t>
            </a:r>
            <a:r>
              <a:rPr lang="en-US" altLang="zh-CN" sz="2400">
                <a:latin typeface="OPPOSans B" panose="00020600040101010101" charset="-122"/>
                <a:ea typeface="OPPOSans B" panose="00020600040101010101" charset="-122"/>
              </a:rPr>
              <a:t>www.baidu.com/xxx.php?image=127.0.0.1/1.php</a:t>
            </a:r>
            <a:endParaRPr lang="en-US" altLang="zh-CN"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如果我们将</a:t>
            </a:r>
            <a:r>
              <a:rPr lang="en-US" altLang="zh-CN" sz="2400">
                <a:latin typeface="OPPOSans B" panose="00020600040101010101" charset="-122"/>
                <a:ea typeface="OPPOSans B" panose="00020600040101010101" charset="-122"/>
              </a:rPr>
              <a:t>www.abc.com/1.jpg</a:t>
            </a:r>
            <a:r>
              <a:rPr lang="zh-CN" altLang="en-US" sz="2400">
                <a:latin typeface="OPPOSans B" panose="00020600040101010101" charset="-122"/>
                <a:ea typeface="OPPOSans B" panose="00020600040101010101" charset="-122"/>
              </a:rPr>
              <a:t>换为与该服务器相连的内网服务器地址会产生什么效果呢？</a:t>
            </a:r>
            <a:endParaRPr lang="zh-CN" altLang="en-US" sz="2400">
              <a:latin typeface="OPPOSans B" panose="00020600040101010101" charset="-122"/>
              <a:ea typeface="OPPOSans B" panose="00020600040101010101" charset="-122"/>
            </a:endParaRPr>
          </a:p>
          <a:p>
            <a:pPr marL="0" indent="0">
              <a:buNone/>
            </a:pP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终极解析：</a:t>
            </a:r>
            <a:endParaRPr lang="zh-CN" altLang="en-US" sz="2400">
              <a:latin typeface="OPPOSans B" panose="00020600040101010101" charset="-122"/>
              <a:ea typeface="OPPOSans B" panose="00020600040101010101" charset="-122"/>
            </a:endParaRPr>
          </a:p>
          <a:p>
            <a:pPr marL="0" indent="0">
              <a:buNone/>
            </a:pPr>
            <a:r>
              <a:rPr lang="en-US" altLang="zh-CN" sz="2400">
                <a:latin typeface="OPPOSans B" panose="00020600040101010101" charset="-122"/>
                <a:ea typeface="OPPOSans B" panose="00020600040101010101" charset="-122"/>
              </a:rPr>
              <a:t>SSRF</a:t>
            </a:r>
            <a:r>
              <a:rPr lang="zh-CN" altLang="en-US" sz="2400">
                <a:latin typeface="OPPOSans B" panose="00020600040101010101" charset="-122"/>
                <a:ea typeface="OPPOSans B" panose="00020600040101010101" charset="-122"/>
              </a:rPr>
              <a:t>漏洞就是通过篡改获取资源的请求发送给服务器，</a:t>
            </a: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但是服务器并没有检测这个请求是否合法，</a:t>
            </a: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然后服务器以他的身份来访问其他服务器的资源。</a:t>
            </a:r>
            <a:endParaRPr lang="zh-CN" altLang="en-US" sz="2400">
              <a:latin typeface="OPPOSans B" panose="00020600040101010101" charset="-122"/>
              <a:ea typeface="OPPOSans B" panose="0002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a:xfrm>
            <a:off x="838200" y="1340485"/>
            <a:ext cx="10515600" cy="4979670"/>
          </a:xfrm>
        </p:spPr>
        <p:txBody>
          <a:bodyPr>
            <a:normAutofit fontScale="90000" lnSpcReduction="20000"/>
          </a:bodyPr>
          <a:p>
            <a:pPr marL="0" indent="0">
              <a:buNone/>
            </a:pPr>
            <a:r>
              <a:rPr lang="en-US" altLang="zh-CN" sz="2400">
                <a:latin typeface="OPPOSans B" panose="00020600040101010101" charset="-122"/>
                <a:ea typeface="OPPOSans B" panose="00020600040101010101" charset="-122"/>
              </a:rPr>
              <a:t>PHP</a:t>
            </a:r>
            <a:r>
              <a:rPr lang="zh-CN" altLang="en-US" sz="2400">
                <a:latin typeface="OPPOSans B" panose="00020600040101010101" charset="-122"/>
                <a:ea typeface="OPPOSans B" panose="00020600040101010101" charset="-122"/>
              </a:rPr>
              <a:t>中下面函数的使用不当会导致</a:t>
            </a:r>
            <a:r>
              <a:rPr lang="en-US" altLang="zh-CN" sz="2400">
                <a:latin typeface="OPPOSans B" panose="00020600040101010101" charset="-122"/>
                <a:ea typeface="OPPOSans B" panose="00020600040101010101" charset="-122"/>
              </a:rPr>
              <a:t>SSRF</a:t>
            </a: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lnSpc>
                <a:spcPct val="100000"/>
              </a:lnSpc>
              <a:buNone/>
            </a:pPr>
            <a:r>
              <a:rPr lang="en-US" altLang="zh-CN" sz="2000">
                <a:latin typeface="OPPOSans B" panose="00020600040101010101" charset="-122"/>
                <a:ea typeface="OPPOSans B" panose="00020600040101010101" charset="-122"/>
              </a:rPr>
              <a:t>file_get_contents()	//将整个文件或一个url所指向的文件读入一个字符串中。</a:t>
            </a:r>
            <a:endParaRPr lang="en-US" altLang="zh-CN" sz="2000">
              <a:latin typeface="OPPOSans B" panose="00020600040101010101" charset="-122"/>
              <a:ea typeface="OPPOSans B" panose="00020600040101010101" charset="-122"/>
            </a:endParaRPr>
          </a:p>
          <a:p>
            <a:pPr marL="0" indent="0">
              <a:lnSpc>
                <a:spcPct val="100000"/>
              </a:lnSpc>
              <a:buNone/>
            </a:pPr>
            <a:r>
              <a:rPr lang="en-US" altLang="zh-CN" sz="2000">
                <a:latin typeface="OPPOSans B" panose="00020600040101010101" charset="-122"/>
                <a:ea typeface="OPPOSans B" panose="00020600040101010101" charset="-122"/>
              </a:rPr>
              <a:t>fsockopen()		//打开一个网络连接或者一个Unix 套接字连接。</a:t>
            </a:r>
            <a:endParaRPr lang="en-US" altLang="zh-CN" sz="2000">
              <a:latin typeface="OPPOSans B" panose="00020600040101010101" charset="-122"/>
              <a:ea typeface="OPPOSans B" panose="00020600040101010101" charset="-122"/>
            </a:endParaRPr>
          </a:p>
          <a:p>
            <a:pPr marL="0" indent="0">
              <a:lnSpc>
                <a:spcPct val="100000"/>
              </a:lnSpc>
              <a:buNone/>
            </a:pPr>
            <a:r>
              <a:rPr lang="en-US" altLang="zh-CN" sz="2000">
                <a:latin typeface="OPPOSans B" panose="00020600040101010101" charset="-122"/>
                <a:ea typeface="OPPOSans B" panose="00020600040101010101" charset="-122"/>
              </a:rPr>
              <a:t>curl_exec()		//初始化一个新的会话，返回一个cURL句柄，供curl_setopt（）</a:t>
            </a:r>
            <a:r>
              <a:rPr lang="zh-CN" altLang="en-US" sz="2000">
                <a:latin typeface="OPPOSans B" panose="00020600040101010101" charset="-122"/>
                <a:ea typeface="OPPOSans B" panose="00020600040101010101" charset="-122"/>
              </a:rPr>
              <a:t>，</a:t>
            </a:r>
            <a:endParaRPr lang="zh-CN" altLang="en-US" sz="2000">
              <a:latin typeface="OPPOSans B" panose="00020600040101010101" charset="-122"/>
              <a:ea typeface="OPPOSans B" panose="00020600040101010101" charset="-122"/>
            </a:endParaRPr>
          </a:p>
          <a:p>
            <a:pPr marL="0" indent="0">
              <a:lnSpc>
                <a:spcPct val="100000"/>
              </a:lnSpc>
              <a:buNone/>
            </a:pPr>
            <a:r>
              <a:rPr lang="zh-CN" altLang="en-US" sz="2000">
                <a:latin typeface="OPPOSans B" panose="00020600040101010101" charset="-122"/>
                <a:ea typeface="OPPOSans B" panose="00020600040101010101" charset="-122"/>
              </a:rPr>
              <a:t> </a:t>
            </a:r>
            <a:r>
              <a:rPr lang="en-US" altLang="zh-CN" sz="2000">
                <a:latin typeface="OPPOSans B" panose="00020600040101010101" charset="-122"/>
                <a:ea typeface="OPPOSans B" panose="00020600040101010101" charset="-122"/>
              </a:rPr>
              <a:t>                                           curl_exec（）和curl_close（） 函数使用。</a:t>
            </a:r>
            <a:endParaRPr lang="en-US" altLang="zh-CN" sz="2000">
              <a:latin typeface="OPPOSans B" panose="00020600040101010101" charset="-122"/>
              <a:ea typeface="OPPOSans B" panose="00020600040101010101" charset="-122"/>
            </a:endParaRPr>
          </a:p>
          <a:p>
            <a:pPr marL="0" indent="0">
              <a:lnSpc>
                <a:spcPct val="100000"/>
              </a:lnSpc>
              <a:buNone/>
            </a:pPr>
            <a:r>
              <a:rPr lang="en-US" altLang="zh-CN" sz="2000">
                <a:latin typeface="OPPOSans B" panose="00020600040101010101" charset="-122"/>
                <a:ea typeface="OPPOSans B" panose="00020600040101010101" charset="-122"/>
              </a:rPr>
              <a:t>fopen()			//打开一个文件文件或者 URL。</a:t>
            </a:r>
            <a:endParaRPr lang="en-US" altLang="zh-CN" sz="2000">
              <a:latin typeface="OPPOSans B" panose="00020600040101010101" charset="-122"/>
              <a:ea typeface="OPPOSans B" panose="00020600040101010101" charset="-122"/>
            </a:endParaRPr>
          </a:p>
          <a:p>
            <a:pPr marL="0" indent="0">
              <a:lnSpc>
                <a:spcPct val="100000"/>
              </a:lnSpc>
              <a:buNone/>
            </a:pPr>
            <a:r>
              <a:rPr lang="en-US" altLang="zh-CN" sz="2000">
                <a:latin typeface="OPPOSans B" panose="00020600040101010101" charset="-122"/>
                <a:ea typeface="OPPOSans B" panose="00020600040101010101" charset="-122"/>
              </a:rPr>
              <a:t>readfile()		//输出一个文件的内容。</a:t>
            </a:r>
            <a:endParaRPr lang="en-US" altLang="zh-CN" sz="2000">
              <a:latin typeface="OPPOSans B" panose="00020600040101010101" charset="-122"/>
              <a:ea typeface="OPPOSans B" panose="00020600040101010101" charset="-122"/>
            </a:endParaRPr>
          </a:p>
          <a:p>
            <a:pPr marL="0" indent="0">
              <a:lnSpc>
                <a:spcPct val="100000"/>
              </a:lnSpc>
              <a:buNone/>
            </a:pPr>
            <a:endParaRPr lang="en-US" altLang="zh-CN" sz="2000">
              <a:latin typeface="OPPOSans B" panose="00020600040101010101" charset="-122"/>
              <a:ea typeface="OPPOSans B" panose="00020600040101010101" charset="-122"/>
            </a:endParaRPr>
          </a:p>
          <a:p>
            <a:pPr marL="0" indent="0">
              <a:lnSpc>
                <a:spcPct val="100000"/>
              </a:lnSpc>
              <a:buNone/>
            </a:pPr>
            <a:r>
              <a:rPr lang="zh-CN" altLang="en-US" sz="2000">
                <a:latin typeface="OPPOSans B" panose="00020600040101010101" charset="-122"/>
                <a:ea typeface="OPPOSans B" panose="00020600040101010101" charset="-122"/>
              </a:rPr>
              <a:t>这些函数可以通过网络协议访问目标服务器上的资源。</a:t>
            </a:r>
            <a:endParaRPr lang="zh-CN" altLang="en-US" sz="2000">
              <a:latin typeface="OPPOSans B" panose="00020600040101010101" charset="-122"/>
              <a:ea typeface="OPPOSans B" panose="00020600040101010101" charset="-122"/>
            </a:endParaRPr>
          </a:p>
          <a:p>
            <a:pPr marL="0" indent="0">
              <a:lnSpc>
                <a:spcPct val="100000"/>
              </a:lnSpc>
              <a:buNone/>
            </a:pPr>
            <a:endParaRPr lang="zh-CN" altLang="en-US" sz="2000">
              <a:latin typeface="OPPOSans B" panose="00020600040101010101" charset="-122"/>
              <a:ea typeface="OPPOSans B" panose="00020600040101010101" charset="-122"/>
            </a:endParaRPr>
          </a:p>
          <a:p>
            <a:pPr marL="0" indent="0">
              <a:lnSpc>
                <a:spcPct val="150000"/>
              </a:lnSpc>
              <a:buNone/>
            </a:pPr>
            <a:r>
              <a:rPr lang="zh-CN" altLang="en-US" sz="2000">
                <a:latin typeface="OPPOSans B" panose="00020600040101010101" charset="-122"/>
                <a:ea typeface="OPPOSans B" panose="00020600040101010101" charset="-122"/>
              </a:rPr>
              <a:t>如果一定要通过后台服务器远程去对用户指定（</a:t>
            </a:r>
            <a:r>
              <a:rPr lang="en-US" altLang="zh-CN" sz="2000">
                <a:latin typeface="OPPOSans B" panose="00020600040101010101" charset="-122"/>
                <a:ea typeface="OPPOSans B" panose="00020600040101010101" charset="-122"/>
              </a:rPr>
              <a:t>“</a:t>
            </a:r>
            <a:r>
              <a:rPr lang="zh-CN" altLang="en-US" sz="2000">
                <a:latin typeface="OPPOSans B" panose="00020600040101010101" charset="-122"/>
                <a:ea typeface="OPPOSans B" panose="00020600040101010101" charset="-122"/>
              </a:rPr>
              <a:t>或者预埋在前端的请求的地址进行资源请求则请做好目标地址的过滤</a:t>
            </a:r>
            <a:r>
              <a:rPr lang="en-US" altLang="zh-CN" sz="2000">
                <a:latin typeface="OPPOSans B" panose="00020600040101010101" charset="-122"/>
                <a:ea typeface="OPPOSans B" panose="00020600040101010101" charset="-122"/>
              </a:rPr>
              <a:t>”</a:t>
            </a:r>
            <a:r>
              <a:rPr lang="zh-CN" altLang="en-US" sz="2000">
                <a:latin typeface="OPPOSans B" panose="00020600040101010101" charset="-122"/>
                <a:ea typeface="OPPOSans B" panose="00020600040101010101" charset="-122"/>
              </a:rPr>
              <a:t>）</a:t>
            </a:r>
            <a:endParaRPr lang="zh-CN" altLang="en-US" sz="2000">
              <a:latin typeface="OPPOSans B" panose="00020600040101010101" charset="-122"/>
              <a:ea typeface="OPPOSans B" panose="0002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rPr>
              <a:t>curl_exec()</a:t>
            </a: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可以使用该漏洞对网站服务器同一网段的其他服务器进行探测。</a:t>
            </a:r>
            <a:r>
              <a:rPr lang="en-US" altLang="zh-CN" sz="2400">
                <a:latin typeface="OPPOSans B" panose="00020600040101010101" charset="-122"/>
                <a:ea typeface="OPPOSans B" panose="00020600040101010101" charset="-122"/>
              </a:rPr>
              <a:t> </a:t>
            </a:r>
            <a:endParaRPr lang="en-US" altLang="zh-CN" sz="2400">
              <a:latin typeface="OPPOSans B" panose="00020600040101010101" charset="-122"/>
              <a:ea typeface="OPPOSans B" panose="00020600040101010101" charset="-122"/>
            </a:endParaRPr>
          </a:p>
        </p:txBody>
      </p:sp>
      <p:pic>
        <p:nvPicPr>
          <p:cNvPr id="4" name="图片 3"/>
          <p:cNvPicPr>
            <a:picLocks noChangeAspect="1"/>
          </p:cNvPicPr>
          <p:nvPr/>
        </p:nvPicPr>
        <p:blipFill>
          <a:blip r:embed="rId1"/>
          <a:stretch>
            <a:fillRect/>
          </a:stretch>
        </p:blipFill>
        <p:spPr>
          <a:xfrm>
            <a:off x="3287395" y="1437005"/>
            <a:ext cx="5647055" cy="3726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rPr>
              <a:t>file_get_contents()</a:t>
            </a: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endParaRPr lang="en-US" altLang="zh-CN" sz="2400">
              <a:latin typeface="OPPOSans B" panose="00020600040101010101" charset="-122"/>
              <a:ea typeface="OPPOSans B" panose="00020600040101010101" charset="-122"/>
            </a:endParaRPr>
          </a:p>
          <a:p>
            <a:pPr marL="0" indent="0">
              <a:buNone/>
            </a:pPr>
            <a:r>
              <a:rPr lang="en-US" altLang="zh-CN" sz="2400">
                <a:latin typeface="OPPOSans B" panose="00020600040101010101" charset="-122"/>
                <a:ea typeface="OPPOSans B" panose="00020600040101010101" charset="-122"/>
              </a:rPr>
              <a:t>file_get_contents</a:t>
            </a:r>
            <a:r>
              <a:rPr lang="zh-CN" altLang="en-US" sz="2400">
                <a:latin typeface="OPPOSans B" panose="00020600040101010101" charset="-122"/>
                <a:ea typeface="OPPOSans B" panose="00020600040101010101" charset="-122"/>
              </a:rPr>
              <a:t>函数可以读取本地和远程的文件，支持多种协议，如</a:t>
            </a:r>
            <a:r>
              <a:rPr lang="en-US" altLang="zh-CN" sz="2400">
                <a:latin typeface="OPPOSans B" panose="00020600040101010101" charset="-122"/>
                <a:ea typeface="OPPOSans B" panose="00020600040101010101" charset="-122"/>
              </a:rPr>
              <a:t>ftp</a:t>
            </a:r>
            <a:r>
              <a:rPr lang="zh-CN" altLang="en-US" sz="2400">
                <a:latin typeface="OPPOSans B" panose="00020600040101010101" charset="-122"/>
                <a:ea typeface="OPPOSans B" panose="00020600040101010101" charset="-122"/>
              </a:rPr>
              <a:t>，</a:t>
            </a:r>
            <a:r>
              <a:rPr lang="en-US" altLang="zh-CN" sz="2400">
                <a:latin typeface="OPPOSans B" panose="00020600040101010101" charset="-122"/>
                <a:ea typeface="OPPOSans B" panose="00020600040101010101" charset="-122"/>
              </a:rPr>
              <a:t>http</a:t>
            </a:r>
            <a:r>
              <a:rPr lang="zh-CN" altLang="en-US" sz="2400">
                <a:latin typeface="OPPOSans B" panose="00020600040101010101" charset="-122"/>
                <a:ea typeface="OPPOSans B" panose="00020600040101010101" charset="-122"/>
              </a:rPr>
              <a:t>，</a:t>
            </a:r>
            <a:r>
              <a:rPr lang="en-US" altLang="zh-CN" sz="2400">
                <a:latin typeface="OPPOSans B" panose="00020600040101010101" charset="-122"/>
                <a:ea typeface="OPPOSans B" panose="00020600040101010101" charset="-122"/>
              </a:rPr>
              <a:t>https</a:t>
            </a:r>
            <a:r>
              <a:rPr lang="zh-CN" altLang="en-US" sz="2400">
                <a:latin typeface="OPPOSans B" panose="00020600040101010101" charset="-122"/>
                <a:ea typeface="OPPOSans B" panose="00020600040101010101" charset="-122"/>
              </a:rPr>
              <a:t>还可以读取</a:t>
            </a:r>
            <a:r>
              <a:rPr lang="en-US" altLang="zh-CN" sz="2400">
                <a:latin typeface="OPPOSans B" panose="00020600040101010101" charset="-122"/>
                <a:ea typeface="OPPOSans B" panose="00020600040101010101" charset="-122"/>
              </a:rPr>
              <a:t>php</a:t>
            </a:r>
            <a:r>
              <a:rPr lang="zh-CN" altLang="en-US" sz="2400">
                <a:latin typeface="OPPOSans B" panose="00020600040101010101" charset="-122"/>
                <a:ea typeface="OPPOSans B" panose="00020600040101010101" charset="-122"/>
              </a:rPr>
              <a:t>源码，</a:t>
            </a:r>
            <a:endParaRPr lang="zh-CN" altLang="en-US" sz="2400">
              <a:latin typeface="OPPOSans B" panose="00020600040101010101" charset="-122"/>
              <a:ea typeface="OPPOSans B" panose="00020600040101010101" charset="-122"/>
            </a:endParaRPr>
          </a:p>
          <a:p>
            <a:pPr marL="0" indent="0">
              <a:buNone/>
            </a:pPr>
            <a:r>
              <a:rPr lang="zh-CN" altLang="en-US" sz="2400">
                <a:latin typeface="OPPOSans B" panose="00020600040101010101" charset="-122"/>
                <a:ea typeface="OPPOSans B" panose="00020600040101010101" charset="-122"/>
              </a:rPr>
              <a:t>如</a:t>
            </a:r>
            <a:r>
              <a:rPr lang="en-US" altLang="zh-CN" sz="2400">
                <a:latin typeface="OPPOSans B" panose="00020600040101010101" charset="-122"/>
                <a:ea typeface="OPPOSans B" panose="00020600040101010101" charset="-122"/>
              </a:rPr>
              <a:t> php://filter/read=convert.base64-encode/resource=ssrf.php</a:t>
            </a:r>
            <a:r>
              <a:rPr lang="zh-CN" altLang="en-US" sz="2400">
                <a:latin typeface="OPPOSans B" panose="00020600040101010101" charset="-122"/>
                <a:ea typeface="OPPOSans B" panose="00020600040101010101" charset="-122"/>
              </a:rPr>
              <a:t>，就可以将后台当前目录下的</a:t>
            </a:r>
            <a:r>
              <a:rPr lang="en-US" altLang="zh-CN" sz="2400">
                <a:latin typeface="OPPOSans B" panose="00020600040101010101" charset="-122"/>
                <a:ea typeface="OPPOSans B" panose="00020600040101010101" charset="-122"/>
              </a:rPr>
              <a:t>ssrf.php</a:t>
            </a:r>
            <a:r>
              <a:rPr lang="zh-CN" altLang="en-US" sz="2400">
                <a:latin typeface="OPPOSans B" panose="00020600040101010101" charset="-122"/>
                <a:ea typeface="OPPOSans B" panose="00020600040101010101" charset="-122"/>
              </a:rPr>
              <a:t>文件的</a:t>
            </a:r>
            <a:r>
              <a:rPr lang="en-US" altLang="zh-CN" sz="2400">
                <a:latin typeface="OPPOSans B" panose="00020600040101010101" charset="-122"/>
                <a:ea typeface="OPPOSans B" panose="00020600040101010101" charset="-122"/>
              </a:rPr>
              <a:t>base64</a:t>
            </a:r>
            <a:r>
              <a:rPr lang="zh-CN" altLang="en-US" sz="2400">
                <a:latin typeface="OPPOSans B" panose="00020600040101010101" charset="-122"/>
                <a:ea typeface="OPPOSans B" panose="00020600040101010101" charset="-122"/>
              </a:rPr>
              <a:t>编码返回。</a:t>
            </a:r>
            <a:endParaRPr lang="zh-CN" altLang="en-US" sz="2400">
              <a:latin typeface="OPPOSans B" panose="00020600040101010101" charset="-122"/>
              <a:ea typeface="OPPOSans B" panose="00020600040101010101" charset="-122"/>
            </a:endParaRPr>
          </a:p>
        </p:txBody>
      </p:sp>
      <p:pic>
        <p:nvPicPr>
          <p:cNvPr id="4" name="图片 3" descr="SSRF原理-3"/>
          <p:cNvPicPr>
            <a:picLocks noChangeAspect="1"/>
          </p:cNvPicPr>
          <p:nvPr/>
        </p:nvPicPr>
        <p:blipFill>
          <a:blip r:embed="rId1"/>
          <a:stretch>
            <a:fillRect/>
          </a:stretch>
        </p:blipFill>
        <p:spPr>
          <a:xfrm>
            <a:off x="838200" y="2061210"/>
            <a:ext cx="7469505" cy="1957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latin typeface="OPPOSans B" panose="00020600040101010101" charset="-122"/>
                <a:ea typeface="OPPOSans B" panose="00020600040101010101" charset="-122"/>
                <a:cs typeface="OPPOSans B" panose="00020600040101010101" charset="-122"/>
              </a:rPr>
              <a:t>SSRF</a:t>
            </a:r>
            <a:r>
              <a:rPr lang="zh-CN" altLang="en-US" sz="4000">
                <a:latin typeface="OPPOSans B" panose="00020600040101010101" charset="-122"/>
                <a:ea typeface="OPPOSans B" panose="00020600040101010101" charset="-122"/>
                <a:cs typeface="OPPOSans B" panose="00020600040101010101" charset="-122"/>
              </a:rPr>
              <a:t>形成的原因</a:t>
            </a:r>
            <a:endParaRPr lang="zh-CN" altLang="en-US" sz="4000">
              <a:latin typeface="OPPOSans B" panose="00020600040101010101" charset="-122"/>
              <a:ea typeface="OPPOSans B" panose="00020600040101010101" charset="-122"/>
              <a:cs typeface="OPPOSans B" panose="00020600040101010101" charset="-122"/>
            </a:endParaRPr>
          </a:p>
        </p:txBody>
      </p:sp>
      <p:sp>
        <p:nvSpPr>
          <p:cNvPr id="3" name="内容占位符 2"/>
          <p:cNvSpPr>
            <a:spLocks noGrp="1"/>
          </p:cNvSpPr>
          <p:nvPr>
            <p:ph idx="1"/>
          </p:nvPr>
        </p:nvSpPr>
        <p:spPr/>
        <p:txBody>
          <a:bodyPr/>
          <a:p>
            <a:pPr marL="0" indent="0">
              <a:buNone/>
            </a:pPr>
            <a:r>
              <a:rPr lang="en-US" altLang="zh-CN" sz="2400">
                <a:latin typeface="OPPOSans B" panose="00020600040101010101" charset="-122"/>
                <a:ea typeface="OPPOSans B" panose="00020600040101010101" charset="-122"/>
                <a:sym typeface="+mn-ea"/>
              </a:rPr>
              <a:t>fsockopen()</a:t>
            </a: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endParaRPr lang="en-US" altLang="zh-CN" sz="2400">
              <a:latin typeface="OPPOSans B" panose="00020600040101010101" charset="-122"/>
              <a:ea typeface="OPPOSans B" panose="00020600040101010101" charset="-122"/>
              <a:sym typeface="+mn-ea"/>
            </a:endParaRPr>
          </a:p>
          <a:p>
            <a:pPr marL="0" indent="0">
              <a:buNone/>
            </a:pPr>
            <a:r>
              <a:rPr lang="en-US" altLang="zh-CN" sz="2400">
                <a:latin typeface="OPPOSans B" panose="00020600040101010101" charset="-122"/>
                <a:ea typeface="OPPOSans B" panose="00020600040101010101" charset="-122"/>
              </a:rPr>
              <a:t>fsockopen() 用于打开一个网络连接或者一个Unix套接字连接</a:t>
            </a:r>
            <a:r>
              <a:rPr lang="zh-CN" altLang="en-US" sz="2400">
                <a:latin typeface="OPPOSans B" panose="00020600040101010101" charset="-122"/>
                <a:ea typeface="OPPOSans B" panose="00020600040101010101" charset="-122"/>
              </a:rPr>
              <a:t>。</a:t>
            </a:r>
            <a:endParaRPr lang="zh-CN" altLang="en-US" sz="2400">
              <a:latin typeface="OPPOSans B" panose="00020600040101010101" charset="-122"/>
              <a:ea typeface="OPPOSans B" panose="00020600040101010101" charset="-122"/>
            </a:endParaRPr>
          </a:p>
          <a:p>
            <a:pPr marL="0" indent="0">
              <a:buNone/>
            </a:pPr>
            <a:endParaRPr lang="zh-CN" altLang="en-US" sz="2400">
              <a:latin typeface="OPPOSans B" panose="00020600040101010101" charset="-122"/>
              <a:ea typeface="OPPOSans B" panose="00020600040101010101" charset="-122"/>
            </a:endParaRPr>
          </a:p>
        </p:txBody>
      </p:sp>
      <p:pic>
        <p:nvPicPr>
          <p:cNvPr id="5" name="图片 4"/>
          <p:cNvPicPr>
            <a:picLocks noChangeAspect="1"/>
          </p:cNvPicPr>
          <p:nvPr/>
        </p:nvPicPr>
        <p:blipFill>
          <a:blip r:embed="rId1"/>
          <a:stretch>
            <a:fillRect/>
          </a:stretch>
        </p:blipFill>
        <p:spPr>
          <a:xfrm>
            <a:off x="3235325" y="1701165"/>
            <a:ext cx="5720715" cy="323786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TABLE_ENDDRAG_ORIGIN_RECT" val="818*100"/>
  <p:tag name="TABLE_ENDDRAG_RECT" val="75*178*818*100"/>
</p:tagLst>
</file>

<file path=ppt/tags/tag3.xml><?xml version="1.0" encoding="utf-8"?>
<p:tagLst xmlns:p="http://schemas.openxmlformats.org/presentationml/2006/main">
  <p:tag name="KSO_WPP_MARK_KEY" val="261e2dca-833b-4d2c-b3be-0e1d7fc3a61c"/>
  <p:tag name="COMMONDATA" val="eyJoZGlkIjoiOTJmMjU0YjkxYmJkNmRhZDFlY2ViMDcwNDc0MTFhOTIifQ=="/>
  <p:tag name="commondata" val="eyJoZGlkIjoiMDEwNDIxMzdhYzU4YjM2M2E2NTk5ODEyM2U4ODg5MjMifQ=="/>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5879</Words>
  <Application>WPS 演示</Application>
  <PresentationFormat>宽屏</PresentationFormat>
  <Paragraphs>352</Paragraphs>
  <Slides>33</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OPPOSans B</vt:lpstr>
      <vt:lpstr>微软雅黑</vt:lpstr>
      <vt:lpstr>Arial Unicode MS</vt:lpstr>
      <vt:lpstr>等线 Light</vt:lpstr>
      <vt:lpstr>Calibri Light</vt:lpstr>
      <vt:lpstr>等线</vt:lpstr>
      <vt:lpstr>Calibri</vt:lpstr>
      <vt:lpstr>默认设计模板</vt:lpstr>
      <vt:lpstr>SSRF服务器端请求伪造</vt:lpstr>
      <vt:lpstr>SSRF</vt:lpstr>
      <vt:lpstr>SSRF成因</vt:lpstr>
      <vt:lpstr>SSRF成因</vt:lpstr>
      <vt:lpstr>SSRF形成的原因</vt:lpstr>
      <vt:lpstr>SSRF形成的原因</vt:lpstr>
      <vt:lpstr>SSRF形成的原因</vt:lpstr>
      <vt:lpstr>SSRF形成的原因</vt:lpstr>
      <vt:lpstr>SSRF形成的原因</vt:lpstr>
      <vt:lpstr>SSRF形成的原因</vt:lpstr>
      <vt:lpstr>SSRF形成的原因</vt:lpstr>
      <vt:lpstr>SSRF危害</vt:lpstr>
      <vt:lpstr>SSRF漏洞挖掘</vt:lpstr>
      <vt:lpstr>SSRF漏洞挖掘</vt:lpstr>
      <vt:lpstr>SSRF漏洞挖掘</vt:lpstr>
      <vt:lpstr>SSRF漏洞挖掘</vt:lpstr>
      <vt:lpstr>SSRF漏洞挖掘</vt:lpstr>
      <vt:lpstr>SSRF漏洞挖掘--总结</vt:lpstr>
      <vt:lpstr>SSRF具体利用</vt:lpstr>
      <vt:lpstr>SSRF具体利用</vt:lpstr>
      <vt:lpstr>SSRF具体利用</vt:lpstr>
      <vt:lpstr>SSRF漏洞利用</vt:lpstr>
      <vt:lpstr>SSRF漏洞利用</vt:lpstr>
      <vt:lpstr>SSRF漏洞利用</vt:lpstr>
      <vt:lpstr>SSRF具体利用</vt:lpstr>
      <vt:lpstr>SSRF具体验证</vt:lpstr>
      <vt:lpstr>SSRF具体验证</vt:lpstr>
      <vt:lpstr>SSRF具体验证</vt:lpstr>
      <vt:lpstr>SSRF防御</vt:lpstr>
      <vt:lpstr>SSRF防御</vt:lpstr>
      <vt:lpstr>SSRF绕过技巧</vt:lpstr>
      <vt:lpstr>SSRF绕过技巧</vt:lpstr>
      <vt:lpstr>SSRF绕过技巧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PPT课程标题</dc:title>
  <dc:creator>Administrator</dc:creator>
  <cp:lastModifiedBy>一枚木木夕</cp:lastModifiedBy>
  <cp:revision>297</cp:revision>
  <dcterms:created xsi:type="dcterms:W3CDTF">2012-06-06T01:30:00Z</dcterms:created>
  <dcterms:modified xsi:type="dcterms:W3CDTF">2024-04-29T06:44:39Z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2E38BA1874BF4666AAC07D9E4239D09C_13</vt:lpwstr>
  </property>
</Properties>
</file>