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55" r:id="rId2"/>
    <p:sldMasterId id="2147483657" r:id="rId3"/>
    <p:sldMasterId id="2147483659" r:id="rId4"/>
    <p:sldMasterId id="2147483661" r:id="rId5"/>
    <p:sldMasterId id="2147483676" r:id="rId6"/>
    <p:sldMasterId id="2147483740" r:id="rId7"/>
  </p:sldMasterIdLst>
  <p:notesMasterIdLst>
    <p:notesMasterId r:id="rId30"/>
  </p:notesMasterIdLst>
  <p:handoutMasterIdLst>
    <p:handoutMasterId r:id="rId31"/>
  </p:handoutMasterIdLst>
  <p:sldIdLst>
    <p:sldId id="860" r:id="rId8"/>
    <p:sldId id="863" r:id="rId9"/>
    <p:sldId id="869" r:id="rId10"/>
    <p:sldId id="864" r:id="rId11"/>
    <p:sldId id="745" r:id="rId12"/>
    <p:sldId id="865" r:id="rId13"/>
    <p:sldId id="866" r:id="rId14"/>
    <p:sldId id="873" r:id="rId15"/>
    <p:sldId id="867" r:id="rId16"/>
    <p:sldId id="870" r:id="rId17"/>
    <p:sldId id="868" r:id="rId18"/>
    <p:sldId id="872" r:id="rId19"/>
    <p:sldId id="879" r:id="rId20"/>
    <p:sldId id="874" r:id="rId21"/>
    <p:sldId id="871" r:id="rId22"/>
    <p:sldId id="875" r:id="rId23"/>
    <p:sldId id="876" r:id="rId24"/>
    <p:sldId id="877" r:id="rId25"/>
    <p:sldId id="880" r:id="rId26"/>
    <p:sldId id="878" r:id="rId27"/>
    <p:sldId id="862" r:id="rId28"/>
    <p:sldId id="861" r:id="rId29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96F"/>
    <a:srgbClr val="7204CC"/>
    <a:srgbClr val="604A7B"/>
    <a:srgbClr val="81709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2944" autoAdjust="0"/>
  </p:normalViewPr>
  <p:slideViewPr>
    <p:cSldViewPr>
      <p:cViewPr varScale="1">
        <p:scale>
          <a:sx n="68" d="100"/>
          <a:sy n="68" d="100"/>
        </p:scale>
        <p:origin x="66" y="3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2FB41-A481-446E-A5D7-98FC130C801E}" type="datetimeFigureOut">
              <a:rPr lang="zh-CN" altLang="en-US"/>
              <a:pPr>
                <a:defRPr/>
              </a:pPr>
              <a:t>2020/8/29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D7B14B-2CC7-4923-90AE-672CD39AB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B064C9-9A4A-40D3-B43E-D20DDEC2BF17}" type="datetimeFigureOut">
              <a:rPr lang="zh-CN" altLang="en-US"/>
              <a:pPr>
                <a:defRPr/>
              </a:pPr>
              <a:t>2020/8/29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4E8E1-5FB2-4DE1-888D-4C9792C88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4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0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2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2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35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15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84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05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3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31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29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3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8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24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2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0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1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7C9D-3DC5-437F-B505-71D6C523D9A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5C0-BF88-4EE6-BC06-CCF63D99A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1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6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8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8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3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3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6121A-29DB-4E37-B519-E6743174E56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854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1A02A-67E7-423A-8CC3-5F3D54C301B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007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5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8CDB-1DEE-4936-8556-2E0E8FA4032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189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0B805-BB4E-448E-8014-4DEC130CA0C3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D4B-F3F8-4E4E-B3DB-8C55B5700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37C27-02C6-4BFF-8038-58900B14C7A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651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7783D-D897-422B-9F16-4899DD3432F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454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DDCD-5674-478B-B0F1-BB9FDF00300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61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474-A7F1-4209-9F88-D9452D3F7B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921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BC6B8-28C1-48CE-93B5-6F168D11F4C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297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03D50-73BD-4837-BACD-54E79F5CE79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809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A2817-490E-410B-9658-128DC8892C4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83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73" y="228659"/>
            <a:ext cx="2772833" cy="625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28659"/>
            <a:ext cx="8119533" cy="625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94DC9-2B2C-4CB0-9A24-A73602B50A9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8263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F55A5-3853-48D2-9C84-BE8693D09EC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6929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1" y="12239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301" y="39290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8E5DD-5B15-4A3D-901C-3DC7D53D134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58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31EDC-EEE0-4694-AD5C-53E888961552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C4000-7B99-4794-A184-AF7FA1CF4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3036" y="1223963"/>
            <a:ext cx="11091333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0AE48-98BC-47FF-A824-D08D43A043A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5702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58839" y="228659"/>
            <a:ext cx="11095567" cy="625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913C8-ADE5-4FE8-A085-9E22998C69C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88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75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772816"/>
            <a:ext cx="10515600" cy="4351338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AFD6DC48-BE4A-4DFD-B6B2-884AA72AAEF9}" type="datetime1">
              <a:rPr lang="zh-CN" altLang="en-US" smtClean="0"/>
              <a:t></a:t>
            </a:fld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zh-CN">
              <a:solidFill>
                <a:prstClr val="black"/>
              </a:solidFill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57200" y="864096"/>
            <a:ext cx="1789122" cy="5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719" y="1449388"/>
            <a:ext cx="45719" cy="856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6200" y="0"/>
            <a:ext cx="2133600" cy="864096"/>
          </a:xfrm>
          <a:prstGeom prst="rect">
            <a:avLst/>
          </a:prstGeom>
          <a:solidFill>
            <a:srgbClr val="5F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8296F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864096"/>
            <a:ext cx="1209531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1066800" y="5257800"/>
            <a:ext cx="2743200" cy="365125"/>
          </a:xfrm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287000" y="6356350"/>
            <a:ext cx="1371600" cy="365125"/>
          </a:xfrm>
          <a:solidFill>
            <a:srgbClr val="652F7D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25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42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7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87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8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00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415E-7F95-46DD-A1DB-FAED0E04FD81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9375-F350-4BE1-AAF9-04E1D9029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820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28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BEAA-48AA-478F-952E-CEE3822242AD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9DB3-B41C-4B44-B419-C200F0A69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7EAE0-120F-48F0-985D-137405672BC9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9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2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4B7E8D-92C9-4803-8654-1F866627173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DC45C-B6E9-43FD-AAA1-D81656BB09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4FB747-CD27-43C0-952F-B0D78EBD57E7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BE48FF-9186-4D28-8D18-E480A8B12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EDE515-741B-4AB3-8ABD-54FE1986096F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56944-249B-419D-A0BD-FA694102B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7B39FB-9B6A-492E-B5FF-E98E05E351E0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3C377A-E1D8-4193-9A3B-ECF92C7F92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4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6" y="1223963"/>
            <a:ext cx="1109133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048680" y="6712008"/>
            <a:ext cx="1009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  <a:ea typeface="宋体" charset="-122"/>
              </a:defRPr>
            </a:lvl1pPr>
          </a:lstStyle>
          <a:p>
            <a:fld id="{B6B2632A-B34B-4C44-98AE-DD2754FC87F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228600"/>
            <a:ext cx="11074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931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949" y="6599297"/>
            <a:ext cx="65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6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3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234950" indent="-2349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FF0000"/>
        </a:buClr>
        <a:buSzPct val="12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0000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://www.vogella.com/tutorials/Git/articl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-scm.com/docs/gittutorial" TargetMode="External"/><Relationship Id="rId5" Type="http://schemas.openxmlformats.org/officeDocument/2006/relationships/hyperlink" Target="https://www.ruanyifeng.com/blog/2015/12/git-cheat-sheet.html" TargetMode="External"/><Relationship Id="rId4" Type="http://schemas.openxmlformats.org/officeDocument/2006/relationships/hyperlink" Target="https://try.github.io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3187737/answer/1415937231?utm_source=wechat_session&amp;utm_medium=social&amp;utm_oi=3456762904576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07DDAA-A132-44FF-B666-3F055CDA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080377"/>
            <a:ext cx="5179293" cy="18161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C826923-E704-4F5A-98B2-53F43EEDB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32440" cy="2387600"/>
          </a:xfrm>
        </p:spPr>
        <p:txBody>
          <a:bodyPr/>
          <a:lstStyle/>
          <a:p>
            <a:pPr algn="r"/>
            <a:r>
              <a:rPr lang="en-US" altLang="zh-CN" dirty="0"/>
              <a:t>For  Beginners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8E5E3-9C8F-4623-9698-D6532136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056" y="3602038"/>
            <a:ext cx="6775544" cy="1655762"/>
          </a:xfrm>
        </p:spPr>
        <p:txBody>
          <a:bodyPr>
            <a:normAutofit lnSpcReduction="10000"/>
          </a:bodyPr>
          <a:lstStyle/>
          <a:p>
            <a:pPr algn="r"/>
            <a:endParaRPr lang="en-US" altLang="zh-CN" dirty="0"/>
          </a:p>
          <a:p>
            <a:pPr algn="r"/>
            <a:endParaRPr lang="en-US" altLang="zh-CN" b="1" dirty="0"/>
          </a:p>
          <a:p>
            <a:pPr algn="r"/>
            <a:r>
              <a:rPr lang="en-US" altLang="zh-CN" b="1" dirty="0"/>
              <a:t>Chao Fang</a:t>
            </a:r>
          </a:p>
          <a:p>
            <a:pPr algn="r"/>
            <a:r>
              <a:rPr lang="en-US" altLang="zh-CN" dirty="0"/>
              <a:t>ICAIS Lab, Nanjing University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92F775-AD8E-4489-BB57-C0B654109E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840" y="4077072"/>
            <a:ext cx="1164600" cy="14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03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Basic Concepts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的基本概念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工作区（</a:t>
            </a:r>
            <a:r>
              <a:rPr lang="en-US" altLang="zh-CN" sz="2000" dirty="0"/>
              <a:t>working directory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暂存区（</a:t>
            </a:r>
            <a:r>
              <a:rPr lang="en-US" altLang="zh-CN" sz="2000" dirty="0"/>
              <a:t>staging area, index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本地仓库（</a:t>
            </a:r>
            <a:r>
              <a:rPr lang="en-US" altLang="zh-CN" sz="2000" dirty="0"/>
              <a:t>local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远程仓库（</a:t>
            </a:r>
            <a:r>
              <a:rPr lang="en-US" altLang="zh-CN" sz="2000" dirty="0"/>
              <a:t>remote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高频命令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add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commit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push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pull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checkout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42C78-EA20-4245-8770-62BF2242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155018"/>
            <a:ext cx="5199112" cy="36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Basic Concepts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的基本概念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工作区（</a:t>
            </a:r>
            <a:r>
              <a:rPr lang="en-US" altLang="zh-CN" sz="2000" b="1" dirty="0"/>
              <a:t>working directory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暂存区（</a:t>
            </a:r>
            <a:r>
              <a:rPr lang="en-US" altLang="zh-CN" sz="2000" b="1" dirty="0"/>
              <a:t>staging area, index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本地仓库（</a:t>
            </a:r>
            <a:r>
              <a:rPr lang="en-US" altLang="zh-CN" sz="2000" b="1" dirty="0"/>
              <a:t>local repo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远程仓库（</a:t>
            </a:r>
            <a:r>
              <a:rPr lang="en-US" altLang="zh-CN" sz="2000" dirty="0"/>
              <a:t>remote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高频命令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add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commit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push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pull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checkout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42C78-EA20-4245-8770-62BF2242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155018"/>
            <a:ext cx="5199112" cy="36925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8CDA05-C638-48D0-95F2-BCA439EC43EF}"/>
              </a:ext>
            </a:extLst>
          </p:cNvPr>
          <p:cNvSpPr/>
          <p:nvPr/>
        </p:nvSpPr>
        <p:spPr>
          <a:xfrm>
            <a:off x="9048328" y="1975573"/>
            <a:ext cx="1670720" cy="38719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Basic Concepts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一个完整的本地仓库工作流程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在根目录或子目录中创建新文件，或更新现有文件。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对修改后的文件进行快照，然后保存到版本库的暂存区 </a:t>
            </a:r>
            <a:r>
              <a:rPr lang="en-US" altLang="zh-CN" sz="1800" dirty="0"/>
              <a:t>(stage)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提交更新 </a:t>
            </a:r>
            <a:r>
              <a:rPr lang="en-US" altLang="zh-CN" sz="1800" dirty="0"/>
              <a:t>(commit)</a:t>
            </a:r>
            <a:r>
              <a:rPr lang="zh-CN" altLang="en-US" sz="1800" dirty="0"/>
              <a:t>，将保存在暂存区域的文件快照永久转储到 </a:t>
            </a:r>
            <a:r>
              <a:rPr lang="en-US" altLang="zh-CN" sz="1800" dirty="0"/>
              <a:t>Git </a:t>
            </a:r>
            <a:r>
              <a:rPr lang="zh-CN" altLang="en-US" sz="1800" dirty="0"/>
              <a:t>目录中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2200" dirty="0"/>
              <a:t>举一个醋溜砖头菜谱的栗子</a:t>
            </a:r>
            <a:endParaRPr lang="en-US" altLang="zh-CN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8A80A9-570D-4A15-A0C0-E49DB2F5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03" y="3922312"/>
            <a:ext cx="4362450" cy="2228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E77530-8058-4440-9CD8-ACAC2B52C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4360977"/>
            <a:ext cx="2866000" cy="17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7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接下来先讨论本地仓库操作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配置 </a:t>
            </a:r>
            <a:r>
              <a:rPr lang="en-US" altLang="zh-CN" sz="2000" dirty="0"/>
              <a:t>Git</a:t>
            </a:r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创建新的本地仓库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 Git </a:t>
            </a:r>
            <a:r>
              <a:rPr lang="zh-CN" altLang="en-US" sz="2000" dirty="0"/>
              <a:t>暂存项目文件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向 </a:t>
            </a:r>
            <a:r>
              <a:rPr lang="en-US" altLang="zh-CN" sz="2000" dirty="0"/>
              <a:t>Git </a:t>
            </a:r>
            <a:r>
              <a:rPr lang="zh-CN" altLang="en-US" sz="2000" dirty="0"/>
              <a:t>本地仓库提交阶段更改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Git </a:t>
            </a:r>
            <a:r>
              <a:rPr lang="zh-CN" altLang="en-US" sz="2000" dirty="0"/>
              <a:t>仓库版本回退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放弃对项目内特定文件的追踪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420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Configuring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配置 </a:t>
            </a:r>
            <a:r>
              <a:rPr lang="en-US" altLang="zh-CN" sz="2400" dirty="0"/>
              <a:t>Git </a:t>
            </a:r>
            <a:r>
              <a:rPr lang="zh-CN" altLang="en-US" sz="2400" dirty="0"/>
              <a:t>本地用户信息</a:t>
            </a:r>
            <a:endParaRPr lang="en-US" altLang="zh-CN" sz="2400" dirty="0"/>
          </a:p>
          <a:p>
            <a:pPr lvl="1"/>
            <a:r>
              <a:rPr lang="en-US" altLang="zh-CN" sz="2000" dirty="0"/>
              <a:t>$ git config --global user.name "YOUR NAME"</a:t>
            </a:r>
          </a:p>
          <a:p>
            <a:pPr lvl="1"/>
            <a:r>
              <a:rPr lang="en-US" altLang="zh-CN" sz="2000" dirty="0"/>
              <a:t>$ git config --global </a:t>
            </a:r>
            <a:r>
              <a:rPr lang="en-US" altLang="zh-CN" sz="2000" dirty="0" err="1"/>
              <a:t>user.email</a:t>
            </a:r>
            <a:r>
              <a:rPr lang="en-US" altLang="zh-CN" sz="2000" dirty="0"/>
              <a:t> "YOUR EMAIL“</a:t>
            </a:r>
          </a:p>
          <a:p>
            <a:pPr lvl="1"/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配置 </a:t>
            </a:r>
            <a:r>
              <a:rPr lang="en-US" altLang="zh-CN" sz="2400" dirty="0"/>
              <a:t>Git </a:t>
            </a:r>
            <a:r>
              <a:rPr lang="zh-CN" altLang="en-US" sz="2400" dirty="0"/>
              <a:t>高亮文本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config --global </a:t>
            </a:r>
            <a:r>
              <a:rPr lang="en-US" altLang="zh-CN" sz="2000" dirty="0" err="1"/>
              <a:t>color.ui</a:t>
            </a:r>
            <a:r>
              <a:rPr lang="en-US" altLang="zh-CN" sz="2000" dirty="0"/>
              <a:t> true</a:t>
            </a:r>
          </a:p>
          <a:p>
            <a:pPr lvl="1"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查看 </a:t>
            </a:r>
            <a:r>
              <a:rPr lang="en-US" altLang="zh-CN" sz="2400" dirty="0"/>
              <a:t>Git 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68726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Starting a New Local Repository with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初始化 </a:t>
            </a:r>
            <a:r>
              <a:rPr lang="en-US" altLang="zh-CN" sz="2400" dirty="0"/>
              <a:t>Git </a:t>
            </a:r>
            <a:r>
              <a:rPr lang="zh-CN" altLang="en-US" sz="2400" dirty="0"/>
              <a:t>仓库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</a:t>
            </a:r>
            <a:r>
              <a:rPr lang="en-US" altLang="zh-CN" sz="2000" b="1" dirty="0" err="1"/>
              <a:t>init</a:t>
            </a:r>
            <a:endParaRPr lang="en-US" altLang="zh-CN" sz="2000" b="1" dirty="0"/>
          </a:p>
          <a:p>
            <a:pPr marL="457200" lvl="1" indent="0">
              <a:buNone/>
            </a:pP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查看仓库状态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</a:t>
            </a:r>
            <a:r>
              <a:rPr lang="en-US" altLang="zh-CN" sz="2000" b="1" dirty="0"/>
              <a:t>git status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5F850A-7910-4A44-B1F5-249E7F67680A}"/>
              </a:ext>
            </a:extLst>
          </p:cNvPr>
          <p:cNvSpPr txBox="1"/>
          <p:nvPr/>
        </p:nvSpPr>
        <p:spPr>
          <a:xfrm>
            <a:off x="4799856" y="1894838"/>
            <a:ext cx="2592288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在项目文件夹下得到了 </a:t>
            </a:r>
            <a:r>
              <a:rPr lang="en-US" altLang="zh-CN" dirty="0">
                <a:latin typeface="+mj-ea"/>
                <a:ea typeface="+mj-ea"/>
              </a:rPr>
              <a:t>.git</a:t>
            </a:r>
            <a:r>
              <a:rPr lang="zh-CN" altLang="en-US" dirty="0">
                <a:latin typeface="+mj-ea"/>
                <a:ea typeface="+mj-ea"/>
              </a:rPr>
              <a:t> 隐藏文件夹。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这个就是你的 </a:t>
            </a:r>
            <a:r>
              <a:rPr lang="en-US" altLang="zh-CN" dirty="0">
                <a:latin typeface="+mj-ea"/>
                <a:ea typeface="+mj-ea"/>
              </a:rPr>
              <a:t>Git </a:t>
            </a:r>
            <a:r>
              <a:rPr lang="zh-CN" altLang="en-US" dirty="0">
                <a:latin typeface="+mj-ea"/>
                <a:ea typeface="+mj-ea"/>
              </a:rPr>
              <a:t>仓库。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0547B-A7A5-41B0-BDED-C53F6F17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230" y="3037042"/>
            <a:ext cx="3811539" cy="337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9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711624" y="260648"/>
            <a:ext cx="7848872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Staging Files with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将修改文件放入暂存区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add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my_new_file</a:t>
            </a:r>
            <a:r>
              <a:rPr lang="en-US" altLang="zh-CN" sz="2000" dirty="0"/>
              <a:t>&gt;	 	# </a:t>
            </a:r>
            <a:r>
              <a:rPr lang="zh-CN" altLang="en-US" sz="2000" dirty="0"/>
              <a:t>将单个文件放入暂存区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add </a:t>
            </a:r>
            <a:r>
              <a:rPr lang="en-US" altLang="zh-CN" sz="2000" dirty="0"/>
              <a:t>.				# </a:t>
            </a:r>
            <a:r>
              <a:rPr lang="zh-CN" altLang="en-US" sz="2000" dirty="0"/>
              <a:t>将当前整个文件夹放入暂存区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add </a:t>
            </a:r>
            <a:r>
              <a:rPr lang="en-US" altLang="zh-CN" sz="2000" dirty="0"/>
              <a:t>–all			# </a:t>
            </a:r>
            <a:r>
              <a:rPr lang="zh-CN" altLang="en-US" sz="2000" dirty="0"/>
              <a:t>把所有修改过的文件放入暂存区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将修改文件移出暂存区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rm </a:t>
            </a:r>
            <a:r>
              <a:rPr lang="en-US" altLang="zh-CN" sz="2000" dirty="0"/>
              <a:t>–cached &lt;</a:t>
            </a:r>
            <a:r>
              <a:rPr lang="en-US" altLang="zh-CN" sz="2000" dirty="0" err="1"/>
              <a:t>my_file</a:t>
            </a:r>
            <a:r>
              <a:rPr lang="en-US" altLang="zh-CN" sz="2000" dirty="0"/>
              <a:t>&gt;		# --cached </a:t>
            </a:r>
            <a:r>
              <a:rPr lang="zh-CN" altLang="en-US" sz="2000" dirty="0"/>
              <a:t>选项，仅移出暂存区，并不删除文件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reset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my_file</a:t>
            </a:r>
            <a:r>
              <a:rPr lang="en-US" altLang="zh-CN" sz="2000" dirty="0"/>
              <a:t>&gt;		# </a:t>
            </a:r>
            <a:r>
              <a:rPr lang="zh-CN" altLang="en-US" sz="2000" dirty="0"/>
              <a:t>等价于上一条命令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rm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my_file</a:t>
            </a:r>
            <a:r>
              <a:rPr lang="en-US" altLang="zh-CN" sz="2000" dirty="0"/>
              <a:t>&gt;			#</a:t>
            </a:r>
            <a:r>
              <a:rPr lang="zh-CN" altLang="en-US" sz="2000" dirty="0"/>
              <a:t> 直接删除该文件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不妨将暂存区看成一个购物车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309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711624" y="260648"/>
            <a:ext cx="7848872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Staging Files with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将修改文件放入暂存区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VS Code</a:t>
            </a:r>
            <a:r>
              <a:rPr lang="zh-CN" altLang="en-US" sz="2400" dirty="0"/>
              <a:t>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80BB50-9A7A-4553-A789-BD347744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615056"/>
            <a:ext cx="3473690" cy="36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0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95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Committing Changes to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完成一次提交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sz="2100" dirty="0"/>
              <a:t>$</a:t>
            </a:r>
            <a:r>
              <a:rPr lang="en-US" altLang="zh-CN" sz="2100" b="1" dirty="0"/>
              <a:t> git commit </a:t>
            </a:r>
            <a:r>
              <a:rPr lang="en-US" altLang="zh-CN" sz="2100" dirty="0"/>
              <a:t>-m "&lt;Commit Message&gt;"	# </a:t>
            </a:r>
            <a:r>
              <a:rPr lang="zh-CN" altLang="en-US" sz="2100" dirty="0"/>
              <a:t>把暂存区文件在本地仓库更新</a:t>
            </a:r>
            <a:endParaRPr lang="en-US" altLang="zh-CN" sz="2100" dirty="0"/>
          </a:p>
          <a:p>
            <a:pPr lvl="1">
              <a:lnSpc>
                <a:spcPct val="125000"/>
              </a:lnSpc>
            </a:pPr>
            <a:r>
              <a:rPr lang="en-US" altLang="zh-CN" sz="2100" dirty="0"/>
              <a:t>$</a:t>
            </a:r>
            <a:r>
              <a:rPr lang="zh-CN" altLang="en-US" sz="2100" dirty="0"/>
              <a:t> </a:t>
            </a:r>
            <a:r>
              <a:rPr lang="en-US" altLang="zh-CN" sz="2100" b="1" dirty="0"/>
              <a:t>git commit </a:t>
            </a:r>
            <a:r>
              <a:rPr lang="en-US" altLang="zh-CN" sz="2100" dirty="0"/>
              <a:t>-a -m “&lt;Commit Message&gt;”	# </a:t>
            </a:r>
            <a:r>
              <a:rPr lang="zh-CN" altLang="en-US" sz="2100" dirty="0"/>
              <a:t>把所有修改文件提交到暂存区并提交</a:t>
            </a:r>
            <a:endParaRPr lang="en-US" altLang="zh-CN" sz="2100" dirty="0"/>
          </a:p>
          <a:p>
            <a:pPr lvl="1"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dirty="0"/>
              <a:t>查看提交记录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sz="2100" dirty="0"/>
              <a:t>$ </a:t>
            </a:r>
            <a:r>
              <a:rPr lang="en-US" altLang="zh-CN" sz="2100" b="1" dirty="0"/>
              <a:t>git log</a:t>
            </a: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撤销提交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sz="2100" dirty="0"/>
              <a:t>$ </a:t>
            </a:r>
            <a:r>
              <a:rPr lang="en-US" altLang="zh-CN" sz="2100" b="1" dirty="0"/>
              <a:t>git reset </a:t>
            </a:r>
            <a:r>
              <a:rPr lang="en-US" altLang="zh-CN" sz="2100" dirty="0"/>
              <a:t>--soft HEAD^	# </a:t>
            </a:r>
            <a:r>
              <a:rPr lang="zh-CN" altLang="en-US" sz="2100" dirty="0"/>
              <a:t>撤销上一次提交，</a:t>
            </a:r>
            <a:r>
              <a:rPr lang="en-US" altLang="zh-CN" sz="2100" dirty="0"/>
              <a:t>^ </a:t>
            </a:r>
            <a:r>
              <a:rPr lang="zh-CN" altLang="en-US" sz="2100" dirty="0"/>
              <a:t>代表上一次提交</a:t>
            </a:r>
            <a:endParaRPr lang="en-US" altLang="zh-CN" sz="2100" dirty="0"/>
          </a:p>
          <a:p>
            <a:pPr lvl="1">
              <a:lnSpc>
                <a:spcPct val="125000"/>
              </a:lnSpc>
            </a:pPr>
            <a:r>
              <a:rPr lang="en-US" altLang="zh-CN" sz="2100" dirty="0"/>
              <a:t>$</a:t>
            </a:r>
            <a:r>
              <a:rPr lang="zh-CN" altLang="en-US" sz="2100" dirty="0"/>
              <a:t> </a:t>
            </a:r>
            <a:r>
              <a:rPr lang="en-US" altLang="zh-CN" sz="2100" b="1" dirty="0"/>
              <a:t>git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reset </a:t>
            </a:r>
            <a:r>
              <a:rPr lang="en-US" altLang="zh-CN" sz="2100" dirty="0"/>
              <a:t>–soft &lt;HASH_ID&gt;	# </a:t>
            </a:r>
            <a:r>
              <a:rPr lang="zh-CN" altLang="en-US" sz="2100" dirty="0"/>
              <a:t>回退到该 </a:t>
            </a:r>
            <a:r>
              <a:rPr lang="en-US" altLang="zh-CN" sz="2100" dirty="0"/>
              <a:t>HASH_ID </a:t>
            </a:r>
            <a:r>
              <a:rPr lang="zh-CN" altLang="en-US" sz="2100" dirty="0"/>
              <a:t>记录之前，所有文件恢复至提交到 </a:t>
            </a:r>
            <a:r>
              <a:rPr lang="en-US" altLang="zh-CN" sz="2100" dirty="0"/>
              <a:t>HASH_ID </a:t>
            </a:r>
            <a:r>
              <a:rPr lang="zh-CN" altLang="en-US" sz="2100" dirty="0"/>
              <a:t>时的状态</a:t>
            </a:r>
            <a:endParaRPr lang="en-US" altLang="zh-CN" sz="21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9172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Resources</a:t>
            </a:r>
            <a:endParaRPr lang="zh-CN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3"/>
              </a:rPr>
              <a:t>https://guides.github.com/activities/hello-world/</a:t>
            </a:r>
            <a:endParaRPr lang="en-US" altLang="zh-CN" dirty="0"/>
          </a:p>
          <a:p>
            <a:pPr lvl="1"/>
            <a:r>
              <a:rPr lang="en-US" altLang="zh-CN" dirty="0"/>
              <a:t>GitHub </a:t>
            </a:r>
            <a:r>
              <a:rPr lang="zh-CN" altLang="en-US" dirty="0"/>
              <a:t>提供的一个简短概述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https://try.github.io/</a:t>
            </a:r>
            <a:endParaRPr lang="en-US" altLang="zh-CN" dirty="0"/>
          </a:p>
          <a:p>
            <a:pPr lvl="1"/>
            <a:r>
              <a:rPr lang="en-US" altLang="zh-CN" dirty="0"/>
              <a:t>GitHub </a:t>
            </a:r>
            <a:r>
              <a:rPr lang="zh-CN" altLang="en-US" dirty="0"/>
              <a:t>提供的一个在线交互教程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https://www.ruanyifeng.com/blog/2015/12/git-cheat-sheet.html</a:t>
            </a:r>
            <a:endParaRPr lang="en-US" altLang="zh-CN" dirty="0"/>
          </a:p>
          <a:p>
            <a:pPr lvl="1"/>
            <a:r>
              <a:rPr lang="zh-CN" altLang="en-US" dirty="0"/>
              <a:t>阮一峰总结的 </a:t>
            </a:r>
            <a:r>
              <a:rPr lang="en-US" altLang="zh-CN" dirty="0"/>
              <a:t>Git Cheat Sheet</a:t>
            </a:r>
          </a:p>
          <a:p>
            <a:r>
              <a:rPr lang="en-US" altLang="zh-CN" dirty="0">
                <a:hlinkClick r:id="rId6"/>
              </a:rPr>
              <a:t>https://git-scm.com/docs/gittutorial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http://www.vogella.com/tutorials/Git/article.html</a:t>
            </a:r>
            <a:endParaRPr lang="en-US" altLang="zh-CN" dirty="0"/>
          </a:p>
          <a:p>
            <a:pPr lvl="1"/>
            <a:r>
              <a:rPr lang="zh-CN" altLang="en-US" dirty="0"/>
              <a:t>以上两个均是非常详细（长）的教程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Docs</a:t>
            </a:r>
            <a:r>
              <a:rPr lang="zh-CN" altLang="en-US" b="1" dirty="0"/>
              <a:t>内的其他补充文档也是极好的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3407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Fin.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5B6F959-E64E-4855-BB1E-C43DC056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07" y="1825625"/>
            <a:ext cx="6161186" cy="4351338"/>
          </a:xfrm>
        </p:spPr>
      </p:pic>
    </p:spTree>
    <p:extLst>
      <p:ext uri="{BB962C8B-B14F-4D97-AF65-F5344CB8AC3E}">
        <p14:creationId xmlns:p14="http://schemas.microsoft.com/office/powerpoint/2010/main" val="373225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52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b="1" dirty="0"/>
              <a:t>先从一个故事讲起 </a:t>
            </a:r>
            <a:r>
              <a:rPr lang="en-US" altLang="zh-CN" sz="2400" b="1" dirty="0"/>
              <a:t>…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1991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Linus </a:t>
            </a:r>
            <a:r>
              <a:rPr lang="zh-CN" altLang="en-US" sz="2400" dirty="0"/>
              <a:t>创造了开源 </a:t>
            </a:r>
            <a:r>
              <a:rPr lang="en-US" altLang="zh-CN" sz="2400" dirty="0"/>
              <a:t>Linux </a:t>
            </a:r>
            <a:r>
              <a:rPr lang="zh-CN" altLang="en-US" sz="2400" dirty="0"/>
              <a:t>操作系统；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b="1" dirty="0"/>
              <a:t>2002</a:t>
            </a:r>
            <a:r>
              <a:rPr lang="zh-CN" altLang="en-US" sz="2400" b="1" dirty="0"/>
              <a:t>年之前，</a:t>
            </a:r>
            <a:r>
              <a:rPr lang="en-US" altLang="zh-CN" sz="2400" b="1" dirty="0"/>
              <a:t>Linus </a:t>
            </a:r>
            <a:r>
              <a:rPr lang="zh-CN" altLang="en-US" sz="2400" b="1" dirty="0"/>
              <a:t>手工合并世界各地开发者提交的 </a:t>
            </a:r>
            <a:r>
              <a:rPr lang="en-US" altLang="zh-CN" sz="2400" b="1" dirty="0"/>
              <a:t>Linux </a:t>
            </a:r>
            <a:r>
              <a:rPr lang="zh-CN" altLang="en-US" sz="2400" b="1" dirty="0"/>
              <a:t>升级代码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2002-2005</a:t>
            </a:r>
            <a:r>
              <a:rPr lang="zh-CN" altLang="en-US" sz="2400" dirty="0"/>
              <a:t>年之间，</a:t>
            </a:r>
            <a:r>
              <a:rPr lang="en-US" altLang="zh-CN" sz="2400" dirty="0"/>
              <a:t>Linus</a:t>
            </a:r>
            <a:r>
              <a:rPr lang="zh-CN" altLang="en-US" sz="2400" dirty="0"/>
              <a:t> 使用 </a:t>
            </a:r>
            <a:r>
              <a:rPr lang="en-US" altLang="zh-CN" sz="2400" dirty="0" err="1"/>
              <a:t>BitKeeper</a:t>
            </a:r>
            <a:r>
              <a:rPr lang="en-US" altLang="zh-CN" sz="2400" dirty="0"/>
              <a:t> </a:t>
            </a:r>
            <a:r>
              <a:rPr lang="zh-CN" altLang="en-US" sz="2400" dirty="0"/>
              <a:t>工具进行项目管理；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2005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Linus </a:t>
            </a:r>
            <a:r>
              <a:rPr lang="zh-CN" altLang="en-US" sz="2400" dirty="0"/>
              <a:t>在一个月之内基于 </a:t>
            </a:r>
            <a:r>
              <a:rPr lang="en-US" altLang="zh-CN" sz="2400" dirty="0"/>
              <a:t>C </a:t>
            </a:r>
            <a:r>
              <a:rPr lang="zh-CN" altLang="en-US" sz="2400" dirty="0"/>
              <a:t>语言开发了 </a:t>
            </a:r>
            <a:r>
              <a:rPr lang="en-US" altLang="zh-CN" sz="2400" dirty="0"/>
              <a:t>Git </a:t>
            </a:r>
            <a:r>
              <a:rPr lang="zh-CN" altLang="en-US" sz="2400" dirty="0"/>
              <a:t>工具；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2008</a:t>
            </a:r>
            <a:r>
              <a:rPr lang="zh-CN" altLang="en-US" sz="2400" dirty="0"/>
              <a:t>年，</a:t>
            </a:r>
            <a:r>
              <a:rPr lang="en-US" altLang="zh-CN" sz="2400" dirty="0"/>
              <a:t>GitHub</a:t>
            </a:r>
            <a:r>
              <a:rPr lang="zh-CN" altLang="en-US" sz="2400" dirty="0"/>
              <a:t>上线，并成为了当前最流行的代码托管平台；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832242-8C4C-4030-B610-9FA1A50C02D8}"/>
              </a:ext>
            </a:extLst>
          </p:cNvPr>
          <p:cNvSpPr txBox="1"/>
          <p:nvPr/>
        </p:nvSpPr>
        <p:spPr>
          <a:xfrm>
            <a:off x="8400256" y="581357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更多八卦，详见</a:t>
            </a:r>
            <a:r>
              <a:rPr lang="zh-CN" altLang="en-US" dirty="0">
                <a:latin typeface="+mn-ea"/>
                <a:ea typeface="+mn-ea"/>
                <a:hlinkClick r:id="rId3"/>
              </a:rPr>
              <a:t>这里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9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Git — </a:t>
            </a:r>
            <a:r>
              <a:rPr lang="zh-CN" altLang="en-US" dirty="0"/>
              <a:t>快速、可拓展的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它主要解决了以下两个需求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版本控制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多人协同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B82906-03ED-4560-B62E-7B42022F1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540292"/>
            <a:ext cx="5179293" cy="18161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A67C88-E718-4F33-AC34-A16C93927DC6}"/>
              </a:ext>
            </a:extLst>
          </p:cNvPr>
          <p:cNvSpPr txBox="1"/>
          <p:nvPr/>
        </p:nvSpPr>
        <p:spPr>
          <a:xfrm>
            <a:off x="8328248" y="1785590"/>
            <a:ext cx="2304256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“分布式”意味着团队中的所有开发人员都拥有项目的完整版本。</a:t>
            </a:r>
          </a:p>
        </p:txBody>
      </p:sp>
    </p:spTree>
    <p:extLst>
      <p:ext uri="{BB962C8B-B14F-4D97-AF65-F5344CB8AC3E}">
        <p14:creationId xmlns:p14="http://schemas.microsoft.com/office/powerpoint/2010/main" val="23402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怎么理解 </a:t>
            </a:r>
            <a:r>
              <a:rPr lang="zh-CN" altLang="en-US" sz="2400" b="1" dirty="0"/>
              <a:t>版本控制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原始的版本控制如右图所示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修改或者删除 </a:t>
            </a:r>
            <a:r>
              <a:rPr lang="en-US" altLang="zh-CN" sz="2000" dirty="0"/>
              <a:t>readme.doc </a:t>
            </a:r>
            <a:r>
              <a:rPr lang="zh-CN" altLang="en-US" sz="2000" dirty="0"/>
              <a:t>的一个段落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但是又担心旧的 </a:t>
            </a:r>
            <a:r>
              <a:rPr lang="en-US" altLang="zh-CN" sz="2000" dirty="0"/>
              <a:t>readme.doc </a:t>
            </a:r>
            <a:r>
              <a:rPr lang="zh-CN" altLang="en-US" sz="2000" dirty="0"/>
              <a:t>文档可能有用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那就全部都保留下来吧！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缺点</a:t>
            </a:r>
            <a:endParaRPr lang="en-US" altLang="zh-CN" sz="2200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手工管理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保留文件过于冗余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能否有一个工具，自动记录每次文件改动？</a:t>
            </a:r>
            <a:endParaRPr lang="en-US" altLang="zh-CN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5809E1-09C7-4887-BC36-B0E1F2688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2276872"/>
            <a:ext cx="3733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没有 </a:t>
            </a:r>
            <a:r>
              <a:rPr lang="en-US" altLang="zh-CN" dirty="0"/>
              <a:t>Git </a:t>
            </a:r>
            <a:r>
              <a:rPr lang="zh-CN" altLang="en-US" dirty="0"/>
              <a:t>之前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B23910-3914-417A-9793-BF3F69EDE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943242"/>
            <a:ext cx="6413698" cy="35403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257656-7B7A-481C-83DE-19B476351D06}"/>
              </a:ext>
            </a:extLst>
          </p:cNvPr>
          <p:cNvSpPr txBox="1"/>
          <p:nvPr/>
        </p:nvSpPr>
        <p:spPr>
          <a:xfrm>
            <a:off x="2765951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1.0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75E3B1-3561-4F3C-AF18-76C58A003BCE}"/>
              </a:ext>
            </a:extLst>
          </p:cNvPr>
          <p:cNvSpPr txBox="1"/>
          <p:nvPr/>
        </p:nvSpPr>
        <p:spPr>
          <a:xfrm>
            <a:off x="4404026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Ver 1.2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D025E5-FBE5-41DE-8B18-948D3C157E66}"/>
              </a:ext>
            </a:extLst>
          </p:cNvPr>
          <p:cNvSpPr txBox="1"/>
          <p:nvPr/>
        </p:nvSpPr>
        <p:spPr>
          <a:xfrm>
            <a:off x="6042101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2.0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E4FBC-028E-43D6-8E84-8DB19EB1AAE8}"/>
              </a:ext>
            </a:extLst>
          </p:cNvPr>
          <p:cNvSpPr txBox="1"/>
          <p:nvPr/>
        </p:nvSpPr>
        <p:spPr>
          <a:xfrm>
            <a:off x="7680176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3.0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9C9A5-E1F4-4E5D-8D4F-8F329E670B24}"/>
              </a:ext>
            </a:extLst>
          </p:cNvPr>
          <p:cNvSpPr txBox="1"/>
          <p:nvPr/>
        </p:nvSpPr>
        <p:spPr>
          <a:xfrm>
            <a:off x="938095" y="36781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起步开发，还是个靓仔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029A6-014B-40D5-A4AE-2110779FF6FC}"/>
              </a:ext>
            </a:extLst>
          </p:cNvPr>
          <p:cNvSpPr txBox="1"/>
          <p:nvPr/>
        </p:nvSpPr>
        <p:spPr>
          <a:xfrm>
            <a:off x="9220695" y="36781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开发三个月，情绪不对劲</a:t>
            </a:r>
          </a:p>
        </p:txBody>
      </p:sp>
    </p:spTree>
    <p:extLst>
      <p:ext uri="{BB962C8B-B14F-4D97-AF65-F5344CB8AC3E}">
        <p14:creationId xmlns:p14="http://schemas.microsoft.com/office/powerpoint/2010/main" val="286815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有了 </a:t>
            </a:r>
            <a:r>
              <a:rPr lang="en-US" altLang="zh-CN" dirty="0"/>
              <a:t>Git </a:t>
            </a:r>
            <a:r>
              <a:rPr lang="zh-CN" altLang="en-US" dirty="0"/>
              <a:t>之后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跟踪项目的文件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记录项目文件中的更改（新建</a:t>
            </a:r>
            <a:r>
              <a:rPr lang="en-US" altLang="zh-CN" sz="2400" dirty="0"/>
              <a:t>/</a:t>
            </a:r>
            <a:r>
              <a:rPr lang="zh-CN" altLang="en-US" sz="2400" dirty="0"/>
              <a:t>修改</a:t>
            </a:r>
            <a:r>
              <a:rPr lang="en-US" altLang="zh-CN" sz="2400" dirty="0"/>
              <a:t>/</a:t>
            </a:r>
            <a:r>
              <a:rPr lang="zh-CN" altLang="en-US" sz="2400" dirty="0"/>
              <a:t>删除）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还原项目中文件的先前版本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代码比较和代码分析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合并来自不同计算机和不同团队成员的代码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B669DF-C7B1-4B1C-999C-AB2D2457BFE4}"/>
              </a:ext>
            </a:extLst>
          </p:cNvPr>
          <p:cNvGrpSpPr/>
          <p:nvPr/>
        </p:nvGrpSpPr>
        <p:grpSpPr>
          <a:xfrm>
            <a:off x="7608168" y="3645024"/>
            <a:ext cx="4249688" cy="1582450"/>
            <a:chOff x="7104112" y="2081212"/>
            <a:chExt cx="7239000" cy="2695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0CF2E15-C07D-4244-A56D-E88CEFC5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4112" y="2081212"/>
              <a:ext cx="1809750" cy="26955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47E97BF-5A8A-4C96-A2C6-DF73619A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862" y="2081212"/>
              <a:ext cx="1809750" cy="269557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E0B8A64-2B73-49D8-BB62-18FC64C97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3612" y="2081212"/>
              <a:ext cx="1809750" cy="269557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2D20CA9-CF79-4292-BAFC-E60B03A77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33362" y="2081212"/>
              <a:ext cx="1809750" cy="2695575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BC6DBA6-EAB1-460A-B6DE-11C11D3B5F7C}"/>
              </a:ext>
            </a:extLst>
          </p:cNvPr>
          <p:cNvSpPr txBox="1"/>
          <p:nvPr/>
        </p:nvSpPr>
        <p:spPr>
          <a:xfrm>
            <a:off x="8610600" y="2906350"/>
            <a:ext cx="255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一日靓仔，终身靓仔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FE2C67-76C9-4638-9A6F-1C16D5664EF2}"/>
              </a:ext>
            </a:extLst>
          </p:cNvPr>
          <p:cNvSpPr txBox="1"/>
          <p:nvPr/>
        </p:nvSpPr>
        <p:spPr>
          <a:xfrm>
            <a:off x="7560358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1.0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3ACBE6-1058-4712-8480-F61CADA6E7EA}"/>
              </a:ext>
            </a:extLst>
          </p:cNvPr>
          <p:cNvSpPr txBox="1"/>
          <p:nvPr/>
        </p:nvSpPr>
        <p:spPr>
          <a:xfrm>
            <a:off x="8631986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Ver 1.2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DE18B7-3FC2-491C-B441-9E48C811CD80}"/>
              </a:ext>
            </a:extLst>
          </p:cNvPr>
          <p:cNvSpPr txBox="1"/>
          <p:nvPr/>
        </p:nvSpPr>
        <p:spPr>
          <a:xfrm>
            <a:off x="9703614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2.0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836B2E-7CED-4063-AF3F-ED6019A40C3B}"/>
              </a:ext>
            </a:extLst>
          </p:cNvPr>
          <p:cNvSpPr txBox="1"/>
          <p:nvPr/>
        </p:nvSpPr>
        <p:spPr>
          <a:xfrm>
            <a:off x="10775243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3.0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4897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如何实现 </a:t>
            </a:r>
            <a:r>
              <a:rPr lang="zh-CN" altLang="en-US" sz="2400" b="1" dirty="0"/>
              <a:t>版本控制</a:t>
            </a:r>
            <a:r>
              <a:rPr lang="zh-CN" altLang="en-US" sz="2400" dirty="0"/>
              <a:t>？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52E13D-CB61-4868-B5D2-2FA610618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708920"/>
            <a:ext cx="4968552" cy="22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4642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. Default No Logo">
  <a:themeElements>
    <a:clrScheme name="2. Default No Logo 1">
      <a:dk1>
        <a:srgbClr val="000000"/>
      </a:dk1>
      <a:lt1>
        <a:srgbClr val="FFFFFF"/>
      </a:lt1>
      <a:dk2>
        <a:srgbClr val="FF0000"/>
      </a:dk2>
      <a:lt2>
        <a:srgbClr val="666699"/>
      </a:lt2>
      <a:accent1>
        <a:srgbClr val="1F8BA5"/>
      </a:accent1>
      <a:accent2>
        <a:srgbClr val="FFB41D"/>
      </a:accent2>
      <a:accent3>
        <a:srgbClr val="FFFFFF"/>
      </a:accent3>
      <a:accent4>
        <a:srgbClr val="000000"/>
      </a:accent4>
      <a:accent5>
        <a:srgbClr val="ABC4CF"/>
      </a:accent5>
      <a:accent6>
        <a:srgbClr val="E7A319"/>
      </a:accent6>
      <a:hlink>
        <a:srgbClr val="99CC00"/>
      </a:hlink>
      <a:folHlink>
        <a:srgbClr val="003366"/>
      </a:folHlink>
    </a:clrScheme>
    <a:fontScheme name="2. Default No Logo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. Default No Logo 1">
        <a:dk1>
          <a:srgbClr val="000000"/>
        </a:dk1>
        <a:lt1>
          <a:srgbClr val="FFFFFF"/>
        </a:lt1>
        <a:dk2>
          <a:srgbClr val="FF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13366</TotalTime>
  <Words>932</Words>
  <Application>Microsoft Office PowerPoint</Application>
  <PresentationFormat>宽屏</PresentationFormat>
  <Paragraphs>224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等线</vt:lpstr>
      <vt:lpstr>等线 Light</vt:lpstr>
      <vt:lpstr>黑体</vt:lpstr>
      <vt:lpstr>楷体_GB2312</vt:lpstr>
      <vt:lpstr>宋体</vt:lpstr>
      <vt:lpstr>Arial</vt:lpstr>
      <vt:lpstr>Arial Black</vt:lpstr>
      <vt:lpstr>Arial Narrow</vt:lpstr>
      <vt:lpstr>Calibri</vt:lpstr>
      <vt:lpstr>Calibri Light</vt:lpstr>
      <vt:lpstr>自定义设计方案</vt:lpstr>
      <vt:lpstr>1_自定义设计方案</vt:lpstr>
      <vt:lpstr>2_自定义设计方案</vt:lpstr>
      <vt:lpstr>3_自定义设计方案</vt:lpstr>
      <vt:lpstr>Office 主题</vt:lpstr>
      <vt:lpstr>2. Default No Logo</vt:lpstr>
      <vt:lpstr>8_Office 主题</vt:lpstr>
      <vt:lpstr>For  Beginners</vt:lpstr>
      <vt:lpstr>PowerPoint 演示文稿</vt:lpstr>
      <vt:lpstr>PowerPoint 演示文稿</vt:lpstr>
      <vt:lpstr>Motivations</vt:lpstr>
      <vt:lpstr>Motivations</vt:lpstr>
      <vt:lpstr>Motivations</vt:lpstr>
      <vt:lpstr>Motivations</vt:lpstr>
      <vt:lpstr>Motivations</vt:lpstr>
      <vt:lpstr>Motivations</vt:lpstr>
      <vt:lpstr>PowerPoint 演示文稿</vt:lpstr>
      <vt:lpstr>Basic Concepts</vt:lpstr>
      <vt:lpstr>Basic Concepts</vt:lpstr>
      <vt:lpstr>Basic Concepts</vt:lpstr>
      <vt:lpstr>PowerPoint 演示文稿</vt:lpstr>
      <vt:lpstr>Local Repo</vt:lpstr>
      <vt:lpstr>Configuring Git</vt:lpstr>
      <vt:lpstr>Starting a New Local Repository with Git</vt:lpstr>
      <vt:lpstr>Staging Files with Git</vt:lpstr>
      <vt:lpstr>Staging Files with Git</vt:lpstr>
      <vt:lpstr>Committing Changes to Git</vt:lpstr>
      <vt:lpstr>Resources</vt:lpstr>
      <vt:lpstr>Fin.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2011-2012学年省级优秀学生干部竞选答辩</dc:title>
  <dc:creator>Viczong</dc:creator>
  <cp:lastModifiedBy>Chao Fang</cp:lastModifiedBy>
  <cp:revision>2009</cp:revision>
  <cp:lastPrinted>2013-04-08T12:26:00Z</cp:lastPrinted>
  <dcterms:created xsi:type="dcterms:W3CDTF">2010-10-20T04:06:00Z</dcterms:created>
  <dcterms:modified xsi:type="dcterms:W3CDTF">2020-08-29T11:31:41Z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