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  <p:sldMasterId id="2147483655" r:id="rId2"/>
    <p:sldMasterId id="2147483657" r:id="rId3"/>
    <p:sldMasterId id="2147483659" r:id="rId4"/>
    <p:sldMasterId id="2147483661" r:id="rId5"/>
    <p:sldMasterId id="2147483676" r:id="rId6"/>
    <p:sldMasterId id="2147483740" r:id="rId7"/>
  </p:sldMasterIdLst>
  <p:notesMasterIdLst>
    <p:notesMasterId r:id="rId45"/>
  </p:notesMasterIdLst>
  <p:handoutMasterIdLst>
    <p:handoutMasterId r:id="rId46"/>
  </p:handoutMasterIdLst>
  <p:sldIdLst>
    <p:sldId id="860" r:id="rId8"/>
    <p:sldId id="863" r:id="rId9"/>
    <p:sldId id="869" r:id="rId10"/>
    <p:sldId id="864" r:id="rId11"/>
    <p:sldId id="745" r:id="rId12"/>
    <p:sldId id="865" r:id="rId13"/>
    <p:sldId id="866" r:id="rId14"/>
    <p:sldId id="873" r:id="rId15"/>
    <p:sldId id="867" r:id="rId16"/>
    <p:sldId id="870" r:id="rId17"/>
    <p:sldId id="868" r:id="rId18"/>
    <p:sldId id="874" r:id="rId19"/>
    <p:sldId id="872" r:id="rId20"/>
    <p:sldId id="879" r:id="rId21"/>
    <p:sldId id="871" r:id="rId22"/>
    <p:sldId id="875" r:id="rId23"/>
    <p:sldId id="876" r:id="rId24"/>
    <p:sldId id="877" r:id="rId25"/>
    <p:sldId id="880" r:id="rId26"/>
    <p:sldId id="878" r:id="rId27"/>
    <p:sldId id="881" r:id="rId28"/>
    <p:sldId id="894" r:id="rId29"/>
    <p:sldId id="884" r:id="rId30"/>
    <p:sldId id="883" r:id="rId31"/>
    <p:sldId id="886" r:id="rId32"/>
    <p:sldId id="887" r:id="rId33"/>
    <p:sldId id="888" r:id="rId34"/>
    <p:sldId id="889" r:id="rId35"/>
    <p:sldId id="890" r:id="rId36"/>
    <p:sldId id="891" r:id="rId37"/>
    <p:sldId id="893" r:id="rId38"/>
    <p:sldId id="885" r:id="rId39"/>
    <p:sldId id="862" r:id="rId40"/>
    <p:sldId id="892" r:id="rId41"/>
    <p:sldId id="895" r:id="rId42"/>
    <p:sldId id="896" r:id="rId43"/>
    <p:sldId id="861" r:id="rId44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B493C6F-B4E4-449F-810B-A9E475908C18}">
          <p14:sldIdLst>
            <p14:sldId id="860"/>
            <p14:sldId id="863"/>
          </p14:sldIdLst>
        </p14:section>
        <p14:section name="Motivation" id="{B169FDF8-3398-4534-ADB3-4F9DA72C470B}">
          <p14:sldIdLst>
            <p14:sldId id="869"/>
            <p14:sldId id="864"/>
            <p14:sldId id="745"/>
            <p14:sldId id="865"/>
            <p14:sldId id="866"/>
            <p14:sldId id="873"/>
            <p14:sldId id="867"/>
          </p14:sldIdLst>
        </p14:section>
        <p14:section name="Basic Concepts" id="{9EB59AB4-3ACD-40B4-AA1E-9B24380D439E}">
          <p14:sldIdLst>
            <p14:sldId id="870"/>
            <p14:sldId id="868"/>
          </p14:sldIdLst>
        </p14:section>
        <p14:section name="Local Repo" id="{8268C74E-8DD3-4255-B0AC-867238E13336}">
          <p14:sldIdLst>
            <p14:sldId id="874"/>
            <p14:sldId id="872"/>
            <p14:sldId id="879"/>
            <p14:sldId id="871"/>
            <p14:sldId id="875"/>
            <p14:sldId id="876"/>
            <p14:sldId id="877"/>
            <p14:sldId id="880"/>
            <p14:sldId id="878"/>
            <p14:sldId id="881"/>
            <p14:sldId id="894"/>
          </p14:sldIdLst>
        </p14:section>
        <p14:section name="Remote Repo" id="{2BCAB77A-69C1-4EDD-9BEB-94E899D79884}">
          <p14:sldIdLst>
            <p14:sldId id="884"/>
            <p14:sldId id="883"/>
            <p14:sldId id="886"/>
            <p14:sldId id="887"/>
            <p14:sldId id="888"/>
            <p14:sldId id="889"/>
            <p14:sldId id="890"/>
            <p14:sldId id="891"/>
            <p14:sldId id="893"/>
          </p14:sldIdLst>
        </p14:section>
        <p14:section name="Resources" id="{E2C46E87-22F1-4105-8F84-3396E2145B29}">
          <p14:sldIdLst>
            <p14:sldId id="885"/>
            <p14:sldId id="862"/>
            <p14:sldId id="892"/>
          </p14:sldIdLst>
        </p14:section>
        <p14:section name="Foo" id="{74358A17-ADE7-442C-BBF0-80981C64BA06}">
          <p14:sldIdLst>
            <p14:sldId id="895"/>
            <p14:sldId id="896"/>
            <p14:sldId id="8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96F"/>
    <a:srgbClr val="7204CC"/>
    <a:srgbClr val="604A7B"/>
    <a:srgbClr val="81709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82944" autoAdjust="0"/>
  </p:normalViewPr>
  <p:slideViewPr>
    <p:cSldViewPr>
      <p:cViewPr varScale="1">
        <p:scale>
          <a:sx n="68" d="100"/>
          <a:sy n="68" d="100"/>
        </p:scale>
        <p:origin x="66" y="36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492FB41-A481-446E-A5D7-98FC130C801E}" type="datetimeFigureOut">
              <a:rPr lang="zh-CN" altLang="en-US"/>
              <a:pPr>
                <a:defRPr/>
              </a:pPr>
              <a:t>2020/8/30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9D7B14B-2CC7-4923-90AE-672CD39AB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26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B064C9-9A4A-40D3-B43E-D20DDEC2BF17}" type="datetimeFigureOut">
              <a:rPr lang="zh-CN" altLang="en-US"/>
              <a:pPr>
                <a:defRPr/>
              </a:pPr>
              <a:t>2020/8/30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B54E8E1-5FB2-4DE1-888D-4C9792C88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4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0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35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2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2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15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84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05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93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1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31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51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05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2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03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05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36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50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9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43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1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858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67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338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29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86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583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31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3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24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32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0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1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Sub-word Parallel means a multiplier can be divided into several small multipliers to boost the </a:t>
            </a:r>
            <a:r>
              <a:rPr lang="en-US" dirty="0" err="1"/>
              <a:t>throughtpu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4E8E1-5FB2-4DE1-888D-4C9792C8894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3pPr>
              <a:defRPr sz="1800"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B7C9D-3DC5-437F-B505-71D6C523D9A7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55C0-BF88-4EE6-BC06-CCF63D99A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5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1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6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8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8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3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2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3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8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6121A-29DB-4E37-B519-E6743174E56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854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1A02A-67E7-423A-8CC3-5F3D54C301B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20071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5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28CDB-1DEE-4936-8556-2E0E8FA4032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189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0B805-BB4E-448E-8014-4DEC130CA0C3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5D4B-F3F8-4E4E-B3DB-8C55B5700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37C27-02C6-4BFF-8038-58900B14C7A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651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0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0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7783D-D897-422B-9F16-4899DD3432F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4546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3DDCD-5674-478B-B0F1-BB9FDF00300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061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63474-A7F1-4209-9F88-D9452D3F7B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9213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BC6B8-28C1-48CE-93B5-6F168D11F4C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6297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03D50-73BD-4837-BACD-54E79F5CE79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8093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A2817-490E-410B-9658-128DC8892C4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83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73" y="228659"/>
            <a:ext cx="2772833" cy="625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28659"/>
            <a:ext cx="8119533" cy="625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94DC9-2B2C-4CB0-9A24-A73602B50A9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8263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0301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F55A5-3853-48D2-9C84-BE8693D09EC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6929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3033" y="1223963"/>
            <a:ext cx="5444067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0301" y="12239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0301" y="3929063"/>
            <a:ext cx="5444067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8E5DD-5B15-4A3D-901C-3DC7D53D134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958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31EDC-EEE0-4694-AD5C-53E888961552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C4000-7B99-4794-A184-AF7FA1CF48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28600"/>
            <a:ext cx="11074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3036" y="1223963"/>
            <a:ext cx="11091333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0AE48-98BC-47FF-A824-D08D43A043A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5702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58839" y="228659"/>
            <a:ext cx="11095567" cy="625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913C8-ADE5-4FE8-A085-9E22998C69CC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883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75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772816"/>
            <a:ext cx="10515600" cy="4351338"/>
          </a:xfrm>
        </p:spPr>
        <p:txBody>
          <a:bodyPr/>
          <a:lstStyle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AFD6DC48-BE4A-4DFD-B6B2-884AA72AAEF9}" type="datetime1">
              <a:rPr lang="zh-CN" altLang="en-US" smtClean="0"/>
              <a:t></a:t>
            </a:fld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2781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zh-CN">
              <a:solidFill>
                <a:prstClr val="black"/>
              </a:solidFill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57200" y="864096"/>
            <a:ext cx="1789122" cy="5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719" y="1449388"/>
            <a:ext cx="45719" cy="856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76200" y="0"/>
            <a:ext cx="2133600" cy="864096"/>
          </a:xfrm>
          <a:prstGeom prst="rect">
            <a:avLst/>
          </a:prstGeom>
          <a:solidFill>
            <a:srgbClr val="5F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8296F"/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864096"/>
            <a:ext cx="1209531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1066800" y="5257800"/>
            <a:ext cx="2743200" cy="365125"/>
          </a:xfrm>
        </p:spPr>
        <p:txBody>
          <a:bodyPr/>
          <a:lstStyle/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10287000" y="6356350"/>
            <a:ext cx="1371600" cy="365125"/>
          </a:xfrm>
          <a:solidFill>
            <a:srgbClr val="652F7D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251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42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97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CB55B-4178-48B6-AF5A-C0B03C0CEF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870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9E165-9249-4085-B925-96F638A08E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D835-DFBD-491F-BAFD-36E26FD54F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588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EBDEC9-676C-48D9-A127-D95DBEC9830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00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D2B1D-569E-4223-8023-C110C5D38F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415E-7F95-46DD-A1DB-FAED0E04FD81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29375-F350-4BE1-AAF9-04E1D9029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1DD059-358F-4479-B44A-3014B7FDC6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820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700E68-6B74-4CE9-B6BC-EBB05F2FDF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28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519196-4E17-44A2-9B5D-15A64642AA3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1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>
              <a:spcAft>
                <a:spcPts val="600"/>
              </a:spcAft>
              <a:defRPr sz="28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solidFill>
                  <a:schemeClr val="accent4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180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543605" y="274638"/>
            <a:ext cx="9038795" cy="63408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6BEAA-48AA-478F-952E-CEE3822242AD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B9DB3-B41C-4B44-B419-C200F0A69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606E8-78AB-4C51-92BA-3FA113FE4D9F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3F0E3-C3D9-43F3-843D-DD0AB8952E3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17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E7EAE0-120F-48F0-985D-137405672BC9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3" descr="C:\Documents and Settings\Administrator\桌面\tp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4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9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2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DD34A-939B-4D5B-8F78-2180AA91B459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1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A8CE-2219-4714-B64B-6C487A10DDC4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2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4B7E8D-92C9-4803-8654-1F8666271737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3DC45C-B6E9-43FD-AAA1-D81656BB09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04A7B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4FB747-CD27-43C0-952F-B0D78EBD57E7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8BE48FF-9186-4D28-8D18-E480A8B12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EDE515-741B-4AB3-8ABD-54FE1986096F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556944-249B-419D-A0BD-FA694102B1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7B39FB-9B6A-492E-B5FF-E98E05E351E0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40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3C377A-E1D8-4193-9A3B-ECF92C7F92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4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4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0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3036" y="1223963"/>
            <a:ext cx="11091333" cy="525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048680" y="6712008"/>
            <a:ext cx="1009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Arial Narrow" pitchFamily="34" charset="0"/>
                <a:ea typeface="宋体" charset="-122"/>
              </a:defRPr>
            </a:lvl1pPr>
          </a:lstStyle>
          <a:p>
            <a:fld id="{B6B2632A-B34B-4C44-98AE-DD2754FC87F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228600"/>
            <a:ext cx="11074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931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949" y="6599297"/>
            <a:ext cx="65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6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32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ransition/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234950" indent="-23495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FF0000"/>
        </a:buClr>
        <a:buSzPct val="120000"/>
        <a:buFont typeface="Arial" charset="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0000"/>
        </a:buClr>
        <a:buSzPct val="12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D6DC48-BE4A-4DFD-B6B2-884AA72AAEF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2020/8/30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B667D9-E507-47CC-A035-F8D5C6E429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?__biz=MzIzOTU0NTQ0MA==&amp;mid=2247498589&amp;idx=1&amp;sn=c0419f08bd455de9147e47387778943e&amp;chksm=e92ac652de5d4f44040790d2b0f0fe206cc5017c6fb60a767f08fd5bdf082e5ede0dc66e4673&amp;scene=158#r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jingtyu/p/6831772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ithub/authenticating-to-github/generating-a-new-ssh-key-and-adding-it-to-the-ssh-agen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7" Type="http://schemas.openxmlformats.org/officeDocument/2006/relationships/hyperlink" Target="http://www.vogella.com/tutorials/Git/articl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-scm.com/docs/gittutorial" TargetMode="External"/><Relationship Id="rId5" Type="http://schemas.openxmlformats.org/officeDocument/2006/relationships/hyperlink" Target="https://www.ruanyifeng.com/blog/2015/12/git-cheat-sheet.html" TargetMode="External"/><Relationship Id="rId4" Type="http://schemas.openxmlformats.org/officeDocument/2006/relationships/hyperlink" Target="https://try.github.io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oschina.gitee.io/learn-git-branchin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ee.com/all-about-git" TargetMode="External"/><Relationship Id="rId4" Type="http://schemas.openxmlformats.org/officeDocument/2006/relationships/hyperlink" Target="https://rubygarage.org/blog/most-basic-git-commands-with-example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63187737/answer/1415937231?utm_source=wechat_session&amp;utm_medium=social&amp;utm_oi=3456762904576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07DDAA-A132-44FF-B666-3F055CDA2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080377"/>
            <a:ext cx="5179293" cy="18161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C826923-E704-4F5A-98B2-53F43EEDB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32440" cy="2387600"/>
          </a:xfrm>
        </p:spPr>
        <p:txBody>
          <a:bodyPr/>
          <a:lstStyle/>
          <a:p>
            <a:pPr algn="r"/>
            <a:r>
              <a:rPr lang="en-US" altLang="zh-CN" dirty="0"/>
              <a:t>For  Beginners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8E5E3-9C8F-4623-9698-D6532136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5056" y="3602038"/>
            <a:ext cx="6775544" cy="1655762"/>
          </a:xfrm>
        </p:spPr>
        <p:txBody>
          <a:bodyPr>
            <a:normAutofit lnSpcReduction="10000"/>
          </a:bodyPr>
          <a:lstStyle/>
          <a:p>
            <a:pPr algn="r"/>
            <a:endParaRPr lang="en-US" altLang="zh-CN" dirty="0"/>
          </a:p>
          <a:p>
            <a:pPr algn="r"/>
            <a:endParaRPr lang="en-US" altLang="zh-CN" b="1" dirty="0"/>
          </a:p>
          <a:p>
            <a:pPr algn="r"/>
            <a:r>
              <a:rPr lang="en-US" altLang="zh-CN" b="1" dirty="0"/>
              <a:t>Chao Fang</a:t>
            </a:r>
          </a:p>
          <a:p>
            <a:pPr algn="r"/>
            <a:r>
              <a:rPr lang="en-US" altLang="zh-CN" dirty="0"/>
              <a:t>ICAIS Lab, Nanjing University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92F775-AD8E-4489-BB57-C0B654109E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840" y="4077072"/>
            <a:ext cx="1164600" cy="14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4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03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Basic Concepts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的基本概念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工作区（</a:t>
            </a:r>
            <a:r>
              <a:rPr lang="en-US" altLang="zh-CN" sz="2000" dirty="0"/>
              <a:t>working directory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暂存区（</a:t>
            </a:r>
            <a:r>
              <a:rPr lang="en-US" altLang="zh-CN" sz="2000" dirty="0"/>
              <a:t>staging area, index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本地仓库（</a:t>
            </a:r>
            <a:r>
              <a:rPr lang="en-US" altLang="zh-CN" sz="2000" dirty="0"/>
              <a:t>local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远程仓库（</a:t>
            </a:r>
            <a:r>
              <a:rPr lang="en-US" altLang="zh-CN" sz="2000" dirty="0"/>
              <a:t>remote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高频命令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add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commit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push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pull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checkout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42C78-EA20-4245-8770-62BF2242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155018"/>
            <a:ext cx="5199112" cy="36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的基本概念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工作区（</a:t>
            </a:r>
            <a:r>
              <a:rPr lang="en-US" altLang="zh-CN" sz="2000" b="1" dirty="0"/>
              <a:t>working directory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暂存区（</a:t>
            </a:r>
            <a:r>
              <a:rPr lang="en-US" altLang="zh-CN" sz="2000" b="1" dirty="0"/>
              <a:t>staging area, index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本地仓库（</a:t>
            </a:r>
            <a:r>
              <a:rPr lang="en-US" altLang="zh-CN" sz="2000" b="1" dirty="0"/>
              <a:t>local repo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远程仓库（</a:t>
            </a:r>
            <a:r>
              <a:rPr lang="en-US" altLang="zh-CN" sz="2000" dirty="0"/>
              <a:t>remote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高频命令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add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commit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push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pull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checkout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42C78-EA20-4245-8770-62BF2242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155018"/>
            <a:ext cx="5199112" cy="36925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F8CDA05-C638-48D0-95F2-BCA439EC43EF}"/>
              </a:ext>
            </a:extLst>
          </p:cNvPr>
          <p:cNvSpPr/>
          <p:nvPr/>
        </p:nvSpPr>
        <p:spPr>
          <a:xfrm>
            <a:off x="9048328" y="1975573"/>
            <a:ext cx="1670720" cy="38719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6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一个完整的本地仓库工作流程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在根目录或子目录中创建新文件，或更新现有文件。</a:t>
            </a:r>
            <a:endParaRPr lang="en-US" altLang="zh-CN" sz="1800" dirty="0"/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对修改后的文件进行快照，然后保存到版本库的暂存区 </a:t>
            </a:r>
            <a:r>
              <a:rPr lang="en-US" altLang="zh-CN" sz="1800" dirty="0"/>
              <a:t>(stage)</a:t>
            </a:r>
          </a:p>
          <a:p>
            <a:pPr lvl="1">
              <a:lnSpc>
                <a:spcPct val="125000"/>
              </a:lnSpc>
            </a:pPr>
            <a:r>
              <a:rPr lang="zh-CN" altLang="en-US" sz="1800" dirty="0"/>
              <a:t>提交更新 </a:t>
            </a:r>
            <a:r>
              <a:rPr lang="en-US" altLang="zh-CN" sz="1800" dirty="0"/>
              <a:t>(commit)</a:t>
            </a:r>
            <a:r>
              <a:rPr lang="zh-CN" altLang="en-US" sz="1800" dirty="0"/>
              <a:t>，将保存在暂存区域的文件快照永久转储到 </a:t>
            </a:r>
            <a:r>
              <a:rPr lang="en-US" altLang="zh-CN" sz="1800" dirty="0"/>
              <a:t>Git </a:t>
            </a:r>
            <a:r>
              <a:rPr lang="zh-CN" altLang="en-US" sz="1800" dirty="0"/>
              <a:t>目录中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2200" dirty="0"/>
              <a:t>举一个醋溜砖头菜谱的栗子</a:t>
            </a:r>
            <a:endParaRPr lang="en-US" altLang="zh-CN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8A80A9-570D-4A15-A0C0-E49DB2F5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03" y="3922312"/>
            <a:ext cx="4362450" cy="2228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E77530-8058-4440-9CD8-ACAC2B52C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4360977"/>
            <a:ext cx="2866000" cy="17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7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接下来先讨论本地仓库操作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配置 </a:t>
            </a:r>
            <a:r>
              <a:rPr lang="en-US" altLang="zh-CN" sz="2000" dirty="0"/>
              <a:t>Git</a:t>
            </a:r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创建新的本地仓库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/>
              <a:t> Git </a:t>
            </a:r>
            <a:r>
              <a:rPr lang="zh-CN" altLang="en-US" sz="2000" dirty="0"/>
              <a:t>暂存项目文件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向 </a:t>
            </a:r>
            <a:r>
              <a:rPr lang="en-US" altLang="zh-CN" sz="2000" dirty="0"/>
              <a:t>Git </a:t>
            </a:r>
            <a:r>
              <a:rPr lang="zh-CN" altLang="en-US" sz="2000" dirty="0"/>
              <a:t>本地仓库提交阶段更改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Git </a:t>
            </a:r>
            <a:r>
              <a:rPr lang="zh-CN" altLang="en-US" sz="2000" dirty="0"/>
              <a:t>仓库版本回退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放弃对项目内特定文件的追踪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编写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gitignore</a:t>
            </a:r>
            <a:r>
              <a:rPr lang="en-US" altLang="zh-CN" sz="2000" dirty="0"/>
              <a:t> </a:t>
            </a:r>
            <a:r>
              <a:rPr lang="zh-CN" altLang="en-US" sz="2000" dirty="0"/>
              <a:t>文件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420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Configuring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配置 </a:t>
            </a:r>
            <a:r>
              <a:rPr lang="en-US" altLang="zh-CN" sz="2400" dirty="0"/>
              <a:t>Git </a:t>
            </a:r>
            <a:r>
              <a:rPr lang="zh-CN" altLang="en-US" sz="2400" dirty="0"/>
              <a:t>本地用户信息</a:t>
            </a:r>
            <a:endParaRPr lang="en-US" altLang="zh-CN" sz="2400" dirty="0"/>
          </a:p>
          <a:p>
            <a:pPr lvl="1"/>
            <a:r>
              <a:rPr lang="en-US" altLang="zh-CN" sz="2000" dirty="0"/>
              <a:t>$ git config --global user.name "YOUR NAME"</a:t>
            </a:r>
          </a:p>
          <a:p>
            <a:pPr lvl="1"/>
            <a:r>
              <a:rPr lang="en-US" altLang="zh-CN" sz="2000" dirty="0"/>
              <a:t>$ git config --global </a:t>
            </a:r>
            <a:r>
              <a:rPr lang="en-US" altLang="zh-CN" sz="2000" dirty="0" err="1"/>
              <a:t>user.email</a:t>
            </a:r>
            <a:r>
              <a:rPr lang="en-US" altLang="zh-CN" sz="2000" dirty="0"/>
              <a:t> "YOUR EMAIL“</a:t>
            </a:r>
          </a:p>
          <a:p>
            <a:pPr lvl="1"/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配置 </a:t>
            </a:r>
            <a:r>
              <a:rPr lang="en-US" altLang="zh-CN" sz="2400" dirty="0"/>
              <a:t>Git </a:t>
            </a:r>
            <a:r>
              <a:rPr lang="zh-CN" altLang="en-US" sz="2400" dirty="0"/>
              <a:t>高亮文本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config --global </a:t>
            </a:r>
            <a:r>
              <a:rPr lang="en-US" altLang="zh-CN" sz="2000" dirty="0" err="1"/>
              <a:t>color.ui</a:t>
            </a:r>
            <a:r>
              <a:rPr lang="en-US" altLang="zh-CN" sz="2000" dirty="0"/>
              <a:t> true</a:t>
            </a:r>
          </a:p>
          <a:p>
            <a:pPr lvl="1">
              <a:lnSpc>
                <a:spcPct val="125000"/>
              </a:lnSpc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查看 </a:t>
            </a:r>
            <a:r>
              <a:rPr lang="en-US" altLang="zh-CN" sz="2400" dirty="0"/>
              <a:t>Git </a:t>
            </a:r>
            <a:r>
              <a:rPr lang="zh-CN" altLang="en-US" sz="2400" dirty="0"/>
              <a:t>配置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68726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423592" y="260648"/>
            <a:ext cx="914501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Starting a New Local Repository with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初始化 </a:t>
            </a:r>
            <a:r>
              <a:rPr lang="en-US" altLang="zh-CN" sz="2400" dirty="0"/>
              <a:t>Git </a:t>
            </a:r>
            <a:r>
              <a:rPr lang="zh-CN" altLang="en-US" sz="2400" dirty="0"/>
              <a:t>仓库</a:t>
            </a:r>
            <a:endParaRPr lang="en-US" altLang="zh-CN" sz="24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</a:t>
            </a:r>
            <a:r>
              <a:rPr lang="en-US" altLang="zh-CN" sz="2000" b="1" dirty="0" err="1"/>
              <a:t>init</a:t>
            </a:r>
            <a:endParaRPr lang="en-US" altLang="zh-CN" sz="2000" b="1" dirty="0"/>
          </a:p>
          <a:p>
            <a:pPr marL="457200" lvl="1" indent="0">
              <a:buNone/>
            </a:pPr>
            <a:endParaRPr lang="zh-CN" altLang="en-US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查看仓库状态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</a:t>
            </a:r>
            <a:r>
              <a:rPr lang="en-US" altLang="zh-CN" sz="2000" b="1" dirty="0"/>
              <a:t>git status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5F850A-7910-4A44-B1F5-249E7F67680A}"/>
              </a:ext>
            </a:extLst>
          </p:cNvPr>
          <p:cNvSpPr txBox="1"/>
          <p:nvPr/>
        </p:nvSpPr>
        <p:spPr>
          <a:xfrm>
            <a:off x="4799856" y="1894838"/>
            <a:ext cx="2592288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在项目文件夹下得到了 </a:t>
            </a:r>
            <a:r>
              <a:rPr lang="en-US" altLang="zh-CN" dirty="0">
                <a:latin typeface="+mj-ea"/>
                <a:ea typeface="+mj-ea"/>
              </a:rPr>
              <a:t>.git</a:t>
            </a:r>
            <a:r>
              <a:rPr lang="zh-CN" altLang="en-US" dirty="0">
                <a:latin typeface="+mj-ea"/>
                <a:ea typeface="+mj-ea"/>
              </a:rPr>
              <a:t> 隐藏文件夹。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这个就是你的 </a:t>
            </a:r>
            <a:r>
              <a:rPr lang="en-US" altLang="zh-CN" dirty="0">
                <a:latin typeface="+mj-ea"/>
                <a:ea typeface="+mj-ea"/>
              </a:rPr>
              <a:t>Git </a:t>
            </a:r>
            <a:r>
              <a:rPr lang="zh-CN" altLang="en-US" dirty="0">
                <a:latin typeface="+mj-ea"/>
                <a:ea typeface="+mj-ea"/>
              </a:rPr>
              <a:t>仓库。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70547B-A7A5-41B0-BDED-C53F6F17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230" y="3037042"/>
            <a:ext cx="3811539" cy="337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9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711624" y="260648"/>
            <a:ext cx="7848872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Staging Files with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将修改文件放入暂存区</a:t>
            </a:r>
            <a:endParaRPr lang="en-US" altLang="zh-CN" sz="24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add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my_new_file</a:t>
            </a:r>
            <a:r>
              <a:rPr lang="en-US" altLang="zh-CN" sz="2000" dirty="0"/>
              <a:t>&gt;	# </a:t>
            </a:r>
            <a:r>
              <a:rPr lang="zh-CN" altLang="en-US" sz="2000" dirty="0"/>
              <a:t>将单个文件放入暂存区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add </a:t>
            </a:r>
            <a:r>
              <a:rPr lang="en-US" altLang="zh-CN" sz="2000" dirty="0"/>
              <a:t>.			# </a:t>
            </a:r>
            <a:r>
              <a:rPr lang="zh-CN" altLang="en-US" sz="2000" dirty="0"/>
              <a:t>添加当前目录的所有文件到暂存区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add </a:t>
            </a:r>
            <a:r>
              <a:rPr lang="en-US" altLang="zh-CN" sz="2000" dirty="0"/>
              <a:t>–all		# </a:t>
            </a:r>
            <a:r>
              <a:rPr lang="zh-CN" altLang="en-US" sz="2000" dirty="0"/>
              <a:t>把所有修改过的文件放入暂存区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将修改文件移出暂存区</a:t>
            </a:r>
            <a:endParaRPr lang="en-US" altLang="zh-CN" sz="24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rm </a:t>
            </a:r>
            <a:r>
              <a:rPr lang="en-US" altLang="zh-CN" sz="2000" dirty="0"/>
              <a:t>–cached &lt;</a:t>
            </a:r>
            <a:r>
              <a:rPr lang="en-US" altLang="zh-CN" sz="2000" dirty="0" err="1"/>
              <a:t>my_file</a:t>
            </a:r>
            <a:r>
              <a:rPr lang="en-US" altLang="zh-CN" sz="2000" dirty="0"/>
              <a:t>&gt;	# --cached </a:t>
            </a:r>
            <a:r>
              <a:rPr lang="zh-CN" altLang="en-US" sz="2000" dirty="0"/>
              <a:t>选项，停止追踪文件，但该文件保留在工作区</a:t>
            </a:r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reset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my_file</a:t>
            </a:r>
            <a:r>
              <a:rPr lang="en-US" altLang="zh-CN" sz="2000" dirty="0"/>
              <a:t>&gt;	# </a:t>
            </a:r>
            <a:r>
              <a:rPr lang="zh-CN" altLang="en-US" sz="2000" dirty="0"/>
              <a:t>等价于上一条命令</a:t>
            </a:r>
            <a:endParaRPr lang="en-US" altLang="zh-CN" sz="2000" dirty="0"/>
          </a:p>
          <a:p>
            <a:pPr lvl="1"/>
            <a:r>
              <a:rPr lang="en-US" altLang="zh-CN" sz="2000" dirty="0"/>
              <a:t>$ </a:t>
            </a:r>
            <a:r>
              <a:rPr lang="en-US" altLang="zh-CN" sz="2000" b="1" dirty="0"/>
              <a:t>git rm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my_file</a:t>
            </a:r>
            <a:r>
              <a:rPr lang="en-US" altLang="zh-CN" sz="2000" dirty="0"/>
              <a:t>&gt;		# </a:t>
            </a:r>
            <a:r>
              <a:rPr lang="zh-CN" altLang="en-US" sz="2000" dirty="0"/>
              <a:t>删除工作区文件，并且将这次删除放入暂存区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不妨将暂存区看成一个购物车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309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711624" y="260648"/>
            <a:ext cx="7848872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Staging Files with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dirty="0"/>
              <a:t>将修改文件放入暂存区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VS Code</a:t>
            </a:r>
            <a:r>
              <a:rPr lang="zh-CN" altLang="en-US" sz="2400" dirty="0"/>
              <a:t>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80BB50-9A7A-4553-A789-BD3477449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525333"/>
            <a:ext cx="3473690" cy="36516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19BDAD6-F347-49ED-99A4-E10E791B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395" y="2525333"/>
            <a:ext cx="3228975" cy="38957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E464A9E-4186-4F99-991E-C497AEB7FD63}"/>
              </a:ext>
            </a:extLst>
          </p:cNvPr>
          <p:cNvSpPr/>
          <p:nvPr/>
        </p:nvSpPr>
        <p:spPr>
          <a:xfrm>
            <a:off x="6636060" y="1825625"/>
            <a:ext cx="5086457" cy="5205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将修改文件移出暂存区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VS Code</a:t>
            </a:r>
            <a:r>
              <a:rPr lang="zh-CN" altLang="en-US" sz="24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）</a:t>
            </a:r>
            <a:endParaRPr lang="en-US" altLang="zh-CN" sz="20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90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95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423592" y="260648"/>
            <a:ext cx="914501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Committing Changes to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完成一次提交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1900" dirty="0"/>
              <a:t>$</a:t>
            </a:r>
            <a:r>
              <a:rPr lang="en-US" altLang="zh-CN" sz="1900" b="1" dirty="0"/>
              <a:t> git commit </a:t>
            </a:r>
            <a:r>
              <a:rPr lang="en-US" altLang="zh-CN" sz="1900" dirty="0"/>
              <a:t>-m "&lt;Commit Message&gt;"	# </a:t>
            </a:r>
            <a:r>
              <a:rPr lang="zh-CN" altLang="en-US" sz="1900" dirty="0"/>
              <a:t>把暂存区文件在本地仓库更新</a:t>
            </a:r>
            <a:endParaRPr lang="en-US" altLang="zh-CN" sz="1900" dirty="0"/>
          </a:p>
          <a:p>
            <a:pPr lvl="1">
              <a:lnSpc>
                <a:spcPct val="125000"/>
              </a:lnSpc>
            </a:pPr>
            <a:r>
              <a:rPr lang="en-US" altLang="zh-CN" sz="1900" dirty="0"/>
              <a:t>$</a:t>
            </a:r>
            <a:r>
              <a:rPr lang="zh-CN" altLang="en-US" sz="1900" dirty="0"/>
              <a:t> </a:t>
            </a:r>
            <a:r>
              <a:rPr lang="en-US" altLang="zh-CN" sz="1900" b="1" dirty="0"/>
              <a:t>git commit </a:t>
            </a:r>
            <a:r>
              <a:rPr lang="en-US" altLang="zh-CN" sz="1900" dirty="0"/>
              <a:t>-a -m “&lt;Commit Message&gt;”	# </a:t>
            </a:r>
            <a:r>
              <a:rPr lang="zh-CN" altLang="en-US" sz="1900" dirty="0"/>
              <a:t>把所有修改文件提交到暂存区并提交</a:t>
            </a:r>
            <a:endParaRPr lang="en-US" altLang="zh-CN" sz="1900" dirty="0"/>
          </a:p>
          <a:p>
            <a:pPr lvl="1">
              <a:lnSpc>
                <a:spcPct val="125000"/>
              </a:lnSpc>
            </a:pPr>
            <a:r>
              <a:rPr lang="zh-CN" altLang="en-US" sz="1900" dirty="0"/>
              <a:t>注：</a:t>
            </a:r>
            <a:r>
              <a:rPr lang="en-US" altLang="zh-CN" sz="1900" dirty="0"/>
              <a:t>Commit Message </a:t>
            </a:r>
            <a:r>
              <a:rPr lang="zh-CN" altLang="en-US" sz="1900" dirty="0"/>
              <a:t>非常重要。这将是版本回退的重要依据。请按照规范填写。详见</a:t>
            </a:r>
            <a:r>
              <a:rPr lang="zh-CN" altLang="en-US" sz="1900" dirty="0">
                <a:hlinkClick r:id="rId3"/>
              </a:rPr>
              <a:t>这里</a:t>
            </a:r>
            <a:r>
              <a:rPr lang="zh-CN" altLang="en-US" sz="1900" dirty="0"/>
              <a:t>。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查看提交记录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1900" dirty="0"/>
              <a:t>$ </a:t>
            </a:r>
            <a:r>
              <a:rPr lang="en-US" altLang="zh-CN" sz="1900" b="1" dirty="0"/>
              <a:t>git log</a:t>
            </a:r>
            <a:endParaRPr lang="en-US" altLang="zh-CN" sz="18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撤销提交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1900" dirty="0"/>
              <a:t>$ </a:t>
            </a:r>
            <a:r>
              <a:rPr lang="en-US" altLang="zh-CN" sz="1900" b="1" dirty="0"/>
              <a:t>git reset </a:t>
            </a:r>
            <a:r>
              <a:rPr lang="en-US" altLang="zh-CN" sz="1900" dirty="0"/>
              <a:t>--soft HEAD^	# </a:t>
            </a:r>
            <a:r>
              <a:rPr lang="zh-CN" altLang="en-US" sz="1900" dirty="0"/>
              <a:t>撤销上一次提交，</a:t>
            </a:r>
            <a:r>
              <a:rPr lang="en-US" altLang="zh-CN" sz="1900" dirty="0"/>
              <a:t>^ </a:t>
            </a:r>
            <a:r>
              <a:rPr lang="zh-CN" altLang="en-US" sz="1900" dirty="0"/>
              <a:t>代表上一次提交</a:t>
            </a:r>
            <a:endParaRPr lang="en-US" altLang="zh-CN" sz="1900" dirty="0"/>
          </a:p>
          <a:p>
            <a:pPr lvl="1">
              <a:lnSpc>
                <a:spcPct val="125000"/>
              </a:lnSpc>
            </a:pPr>
            <a:r>
              <a:rPr lang="en-US" altLang="zh-CN" sz="1900" dirty="0"/>
              <a:t>$</a:t>
            </a:r>
            <a:r>
              <a:rPr lang="zh-CN" altLang="en-US" sz="1900" dirty="0"/>
              <a:t> </a:t>
            </a:r>
            <a:r>
              <a:rPr lang="en-US" altLang="zh-CN" sz="1900" b="1" dirty="0"/>
              <a:t>git</a:t>
            </a:r>
            <a:r>
              <a:rPr lang="zh-CN" altLang="en-US" sz="1900" b="1" dirty="0"/>
              <a:t> </a:t>
            </a:r>
            <a:r>
              <a:rPr lang="en-US" altLang="zh-CN" sz="1900" b="1" dirty="0"/>
              <a:t>reset </a:t>
            </a:r>
            <a:r>
              <a:rPr lang="en-US" altLang="zh-CN" sz="1900" dirty="0"/>
              <a:t>–soft &lt;HASH_ID&gt;	# </a:t>
            </a:r>
            <a:r>
              <a:rPr lang="zh-CN" altLang="en-US" sz="1900" dirty="0"/>
              <a:t>回退到该 </a:t>
            </a:r>
            <a:r>
              <a:rPr lang="en-US" altLang="zh-CN" sz="1900" dirty="0"/>
              <a:t>HASH_ID </a:t>
            </a:r>
            <a:r>
              <a:rPr lang="zh-CN" altLang="en-US" sz="1900" dirty="0"/>
              <a:t>记录之前，所有文件恢复至提交到 </a:t>
            </a:r>
            <a:r>
              <a:rPr lang="en-US" altLang="zh-CN" sz="1900" dirty="0"/>
              <a:t>HASH_ID </a:t>
            </a:r>
            <a:r>
              <a:rPr lang="zh-CN" altLang="en-US" sz="1900" dirty="0"/>
              <a:t>时的状态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89172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423592" y="260648"/>
            <a:ext cx="914501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Committing Changes to Git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完成一次提交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4F7A62-BD95-4396-A683-1AC297BBB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549236"/>
            <a:ext cx="2786917" cy="37915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F85057-A2EF-475C-9684-FA80227B5D08}"/>
              </a:ext>
            </a:extLst>
          </p:cNvPr>
          <p:cNvSpPr/>
          <p:nvPr/>
        </p:nvSpPr>
        <p:spPr>
          <a:xfrm>
            <a:off x="6816080" y="1825625"/>
            <a:ext cx="2374368" cy="591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撤销一次提交</a:t>
            </a:r>
            <a:endParaRPr lang="en-US" altLang="zh-CN" sz="20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172310-4371-43B3-B31D-F3579EC4C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2720885"/>
            <a:ext cx="6096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2423592" y="260648"/>
            <a:ext cx="9145016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n-lt"/>
              </a:rPr>
              <a:t>.</a:t>
            </a:r>
            <a:r>
              <a:rPr lang="en-US" altLang="zh-CN" sz="4000" b="1" dirty="0" err="1">
                <a:solidFill>
                  <a:schemeClr val="bg1"/>
                </a:solidFill>
                <a:latin typeface="+mn-lt"/>
              </a:rPr>
              <a:t>gitignore</a:t>
            </a:r>
            <a:endParaRPr lang="en-US" altLang="zh-CN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我懒得写了，建议大家直接读</a:t>
            </a:r>
            <a:r>
              <a:rPr lang="zh-CN" altLang="en-US" sz="2400" dirty="0">
                <a:hlinkClick r:id="rId3"/>
              </a:rPr>
              <a:t>这里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96CAD4-CB5F-4574-8798-2262ED29C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996952"/>
            <a:ext cx="4762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50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Remote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的基本概念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工作区（</a:t>
            </a:r>
            <a:r>
              <a:rPr lang="en-US" altLang="zh-CN" sz="2000" dirty="0"/>
              <a:t>working directory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暂存区（</a:t>
            </a:r>
            <a:r>
              <a:rPr lang="en-US" altLang="zh-CN" sz="2000" dirty="0"/>
              <a:t>staging area, index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本地仓库（</a:t>
            </a:r>
            <a:r>
              <a:rPr lang="en-US" altLang="zh-CN" sz="2000" dirty="0"/>
              <a:t>local repo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远程仓库（</a:t>
            </a:r>
            <a:r>
              <a:rPr lang="en-US" altLang="zh-CN" sz="2000" b="1" dirty="0"/>
              <a:t>remote repo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高频命令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add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commit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push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/>
              <a:t>$ git pull</a:t>
            </a:r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checkout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642C78-EA20-4245-8770-62BF2242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2155018"/>
            <a:ext cx="5199112" cy="36925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F8CDA05-C638-48D0-95F2-BCA439EC43EF}"/>
              </a:ext>
            </a:extLst>
          </p:cNvPr>
          <p:cNvSpPr/>
          <p:nvPr/>
        </p:nvSpPr>
        <p:spPr>
          <a:xfrm>
            <a:off x="5512966" y="1975573"/>
            <a:ext cx="2239217" cy="38719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7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一个完整的远程协作流程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b="1" dirty="0"/>
              <a:t>本地仓库</a:t>
            </a:r>
            <a:r>
              <a:rPr lang="zh-CN" altLang="en-US" dirty="0"/>
              <a:t>：处理一个特性并将文件提交到一个分支</a:t>
            </a:r>
            <a:r>
              <a:rPr lang="en-US" altLang="zh-CN" dirty="0"/>
              <a:t>(</a:t>
            </a:r>
            <a:r>
              <a:rPr lang="zh-CN" altLang="en-US" dirty="0"/>
              <a:t>主分支或任何其他分支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/>
              <a:t>【</a:t>
            </a:r>
            <a:r>
              <a:rPr lang="zh-CN" altLang="en-US" dirty="0"/>
              <a:t>上一章节已详细叙述该过程。</a:t>
            </a:r>
            <a:r>
              <a:rPr lang="en-US" altLang="zh-CN" dirty="0"/>
              <a:t>】</a:t>
            </a:r>
          </a:p>
          <a:p>
            <a:pPr lvl="1">
              <a:lnSpc>
                <a:spcPct val="125000"/>
              </a:lnSpc>
            </a:pPr>
            <a:r>
              <a:rPr lang="zh-CN" altLang="en-US" b="1" dirty="0"/>
              <a:t>本地 </a:t>
            </a:r>
            <a:r>
              <a:rPr lang="en-US" altLang="zh-CN" b="1" dirty="0"/>
              <a:t>-&gt; </a:t>
            </a:r>
            <a:r>
              <a:rPr lang="zh-CN" altLang="en-US" b="1" dirty="0"/>
              <a:t>远端</a:t>
            </a:r>
            <a:r>
              <a:rPr lang="zh-CN" altLang="en-US" dirty="0"/>
              <a:t>：将历史提交推向</a:t>
            </a:r>
            <a:r>
              <a:rPr lang="en-US" altLang="zh-CN" dirty="0"/>
              <a:t>(push)</a:t>
            </a:r>
            <a:r>
              <a:rPr lang="zh-CN" altLang="en-US" dirty="0"/>
              <a:t>远程存储库；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b="1" dirty="0"/>
              <a:t>远端 </a:t>
            </a:r>
            <a:r>
              <a:rPr lang="en-US" altLang="zh-CN" b="1" dirty="0"/>
              <a:t>-&gt; </a:t>
            </a:r>
            <a:r>
              <a:rPr lang="zh-CN" altLang="en-US" b="1" dirty="0"/>
              <a:t>本地</a:t>
            </a:r>
            <a:r>
              <a:rPr lang="zh-CN" altLang="en-US" dirty="0"/>
              <a:t>：其他开发人员将你的提交拉入</a:t>
            </a:r>
            <a:r>
              <a:rPr lang="en-US" altLang="zh-CN" dirty="0"/>
              <a:t>(pull)</a:t>
            </a:r>
            <a:r>
              <a:rPr lang="zh-CN" altLang="en-US" dirty="0"/>
              <a:t>到他们的计算机上，得到该项目的最新版本；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523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Local Repo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最后讨论本地仓库与远端仓库交互的操作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创建远程仓库 </a:t>
            </a:r>
            <a:r>
              <a:rPr lang="en-US" altLang="zh-CN" sz="2000" dirty="0"/>
              <a:t>(GitHub</a:t>
            </a:r>
            <a:r>
              <a:rPr lang="zh-CN" altLang="en-US" sz="2000" dirty="0"/>
              <a:t>、</a:t>
            </a:r>
            <a:r>
              <a:rPr lang="en-US" altLang="zh-CN" sz="2000" dirty="0"/>
              <a:t>Gitlab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Gitee</a:t>
            </a:r>
            <a:r>
              <a:rPr lang="en-US" altLang="zh-CN" sz="2000" dirty="0"/>
              <a:t>)</a:t>
            </a:r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将远程仓库与本地仓库绑定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将本地仓库代码更新推至 </a:t>
            </a:r>
            <a:r>
              <a:rPr lang="en-US" altLang="zh-CN" sz="2000" dirty="0"/>
              <a:t>(push) </a:t>
            </a:r>
            <a:r>
              <a:rPr lang="zh-CN" altLang="en-US" sz="2000" dirty="0"/>
              <a:t>远程仓库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将远程仓库更新拉入本地 </a:t>
            </a:r>
            <a:r>
              <a:rPr lang="en-US" altLang="zh-CN" sz="2000" dirty="0"/>
              <a:t>(pull) </a:t>
            </a:r>
            <a:r>
              <a:rPr lang="zh-CN" altLang="en-US" sz="2000" dirty="0"/>
              <a:t>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克隆 </a:t>
            </a:r>
            <a:r>
              <a:rPr lang="en-US" altLang="zh-CN" sz="2000" dirty="0"/>
              <a:t>(clone) </a:t>
            </a:r>
            <a:r>
              <a:rPr lang="zh-CN" altLang="en-US" sz="2000" dirty="0"/>
              <a:t>远程仓库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clone </a:t>
            </a:r>
            <a:r>
              <a:rPr lang="zh-CN" altLang="en-US" sz="2000" dirty="0"/>
              <a:t>和 </a:t>
            </a:r>
            <a:r>
              <a:rPr lang="en-US" altLang="zh-CN" sz="2000" dirty="0"/>
              <a:t>pull </a:t>
            </a:r>
            <a:r>
              <a:rPr lang="zh-CN" altLang="en-US" sz="2000" dirty="0"/>
              <a:t>的区别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35852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99456" y="260648"/>
            <a:ext cx="1099254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Push and Pull </a:t>
            </a:r>
            <a:br>
              <a:rPr lang="en-US" altLang="zh-CN" sz="3200" b="1" dirty="0">
                <a:solidFill>
                  <a:schemeClr val="bg1"/>
                </a:solidFill>
                <a:latin typeface="+mn-lt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To and From a Remote Repository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创建远程仓库</a:t>
            </a:r>
            <a:endParaRPr lang="en-US" altLang="zh-CN" sz="32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FF4289-D1AA-406D-BCFB-DDAC9673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964075"/>
            <a:ext cx="2505075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47752F-C59C-4DDF-A1D5-40908F16B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0" y="1407507"/>
            <a:ext cx="4756190" cy="51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99456" y="260648"/>
            <a:ext cx="1099254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Push and Pull </a:t>
            </a:r>
            <a:br>
              <a:rPr lang="en-US" altLang="zh-CN" sz="3200" b="1" dirty="0">
                <a:solidFill>
                  <a:schemeClr val="bg1"/>
                </a:solidFill>
                <a:latin typeface="+mn-lt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To and From a Remote Repository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将远程仓库与本地仓库绑定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remote add origin &lt;</a:t>
            </a:r>
            <a:r>
              <a:rPr lang="en-US" altLang="zh-CN" sz="2000" dirty="0" err="1"/>
              <a:t>remote_repo_HTTP_Link</a:t>
            </a:r>
            <a:r>
              <a:rPr lang="en-US" altLang="zh-CN" sz="2000" dirty="0"/>
              <a:t>&gt;	# </a:t>
            </a:r>
            <a:r>
              <a:rPr lang="zh-CN" altLang="en-US" sz="2000" dirty="0"/>
              <a:t>基于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en-US" altLang="zh-CN" sz="2000" dirty="0"/>
              <a:t>$ git remote add origin &lt;</a:t>
            </a:r>
            <a:r>
              <a:rPr lang="en-US" altLang="zh-CN" sz="2000" dirty="0" err="1"/>
              <a:t>remote_repo_SSH_Link</a:t>
            </a:r>
            <a:r>
              <a:rPr lang="en-US" altLang="zh-CN" sz="2000" dirty="0"/>
              <a:t>&gt;	# </a:t>
            </a:r>
            <a:r>
              <a:rPr lang="zh-CN" altLang="en-US" sz="2000" dirty="0"/>
              <a:t>基于 </a:t>
            </a:r>
            <a:r>
              <a:rPr lang="en-US" altLang="zh-CN" sz="2000" dirty="0"/>
              <a:t>SSH 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给远程仓库取一个别名，一般用 </a:t>
            </a:r>
            <a:r>
              <a:rPr lang="en-US" altLang="zh-CN" sz="2000" dirty="0"/>
              <a:t>origin</a:t>
            </a:r>
            <a:r>
              <a:rPr lang="zh-CN" altLang="en-US" sz="2000" dirty="0"/>
              <a:t>，本地仓库通过别名识别远程仓库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基于 </a:t>
            </a:r>
            <a:r>
              <a:rPr lang="en-US" altLang="zh-CN" sz="2000" dirty="0"/>
              <a:t>HTTP </a:t>
            </a:r>
            <a:r>
              <a:rPr lang="zh-CN" altLang="en-US" sz="2000" dirty="0"/>
              <a:t>协议，每次 </a:t>
            </a:r>
            <a:r>
              <a:rPr lang="en-US" altLang="zh-CN" sz="2000" dirty="0"/>
              <a:t>push </a:t>
            </a:r>
            <a:r>
              <a:rPr lang="zh-CN" altLang="en-US" sz="2000" dirty="0"/>
              <a:t>都需要输入用户账号和密码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基于 </a:t>
            </a:r>
            <a:r>
              <a:rPr lang="en-US" altLang="zh-CN" sz="2000" dirty="0"/>
              <a:t>SSH </a:t>
            </a:r>
            <a:r>
              <a:rPr lang="zh-CN" altLang="en-US" sz="2000" dirty="0"/>
              <a:t>协议，设置好 </a:t>
            </a:r>
            <a:r>
              <a:rPr lang="en-US" altLang="zh-CN" sz="2000" dirty="0"/>
              <a:t>SSH </a:t>
            </a:r>
            <a:r>
              <a:rPr lang="zh-CN" altLang="en-US" sz="2000" dirty="0"/>
              <a:t>公钥 后每次 </a:t>
            </a:r>
            <a:r>
              <a:rPr lang="en-US" altLang="zh-CN" sz="2000" dirty="0"/>
              <a:t>push </a:t>
            </a:r>
            <a:r>
              <a:rPr lang="zh-CN" altLang="en-US" sz="2000" dirty="0"/>
              <a:t>无须输入账号密码（具体</a:t>
            </a:r>
            <a:r>
              <a:rPr lang="zh-CN" altLang="en-US" sz="2000" dirty="0">
                <a:hlinkClick r:id="rId3"/>
              </a:rPr>
              <a:t>详见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endParaRPr lang="en-US" altLang="zh-CN" sz="3200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95446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99456" y="260648"/>
            <a:ext cx="1099254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Push and Pull </a:t>
            </a:r>
            <a:br>
              <a:rPr lang="en-US" altLang="zh-CN" sz="3200" b="1" dirty="0">
                <a:solidFill>
                  <a:schemeClr val="bg1"/>
                </a:solidFill>
                <a:latin typeface="+mn-lt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To and From a Remote Repository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将本地仓库代码更新推至 </a:t>
            </a:r>
            <a:r>
              <a:rPr lang="en-US" altLang="zh-CN" sz="3200" dirty="0"/>
              <a:t>(push) </a:t>
            </a:r>
            <a:r>
              <a:rPr lang="zh-CN" altLang="en-US" sz="3200" dirty="0"/>
              <a:t>远程仓库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 git push &lt;</a:t>
            </a:r>
            <a:r>
              <a:rPr lang="en-US" altLang="zh-CN" dirty="0" err="1"/>
              <a:t>alias_remote_repo</a:t>
            </a:r>
            <a:r>
              <a:rPr lang="en-US" altLang="zh-CN" dirty="0"/>
              <a:t>&gt; &lt;</a:t>
            </a:r>
            <a:r>
              <a:rPr lang="en-US" altLang="zh-CN" dirty="0" err="1"/>
              <a:t>local_repo_branch</a:t>
            </a:r>
            <a:r>
              <a:rPr lang="en-US" altLang="zh-CN" dirty="0"/>
              <a:t>&gt;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 push -u origin master			# -u </a:t>
            </a:r>
            <a:r>
              <a:rPr lang="zh-CN" altLang="en-US" dirty="0"/>
              <a:t>意味着下次直接敲 </a:t>
            </a:r>
            <a:r>
              <a:rPr lang="en-US" altLang="zh-CN" dirty="0"/>
              <a:t>git push 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 push --set-upstream origin master	# </a:t>
            </a:r>
            <a:r>
              <a:rPr lang="zh-CN" altLang="en-US" dirty="0"/>
              <a:t>等价于上一命令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sz="2800" dirty="0"/>
          </a:p>
          <a:p>
            <a:pPr>
              <a:lnSpc>
                <a:spcPct val="125000"/>
              </a:lnSpc>
            </a:pPr>
            <a:r>
              <a:rPr lang="zh-CN" altLang="en-US" sz="3200" dirty="0"/>
              <a:t>将远程仓库更新拉入本地 </a:t>
            </a:r>
            <a:r>
              <a:rPr lang="en-US" altLang="zh-CN" sz="3200" dirty="0"/>
              <a:t>(pull) </a:t>
            </a:r>
            <a:r>
              <a:rPr lang="zh-CN" altLang="en-US" sz="3200" dirty="0"/>
              <a:t>仓库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 git pull 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$ git fetch; git merge			# </a:t>
            </a:r>
            <a:r>
              <a:rPr lang="zh-CN" altLang="en-US" dirty="0"/>
              <a:t>等价于上一命令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en-US" altLang="zh-CN" dirty="0"/>
              <a:t>git pull --allow-unrelated-histories 	# </a:t>
            </a:r>
            <a:r>
              <a:rPr lang="zh-CN" altLang="en-US" dirty="0"/>
              <a:t>合并两个不相关的项目</a:t>
            </a:r>
            <a:endParaRPr lang="en-US" altLang="zh-CN" dirty="0"/>
          </a:p>
          <a:p>
            <a:pPr algn="ctr">
              <a:lnSpc>
                <a:spcPct val="125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3954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b="1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526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99456" y="260648"/>
            <a:ext cx="1099254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Push and Pull </a:t>
            </a:r>
            <a:br>
              <a:rPr lang="en-US" altLang="zh-CN" sz="3200" b="1" dirty="0">
                <a:solidFill>
                  <a:schemeClr val="bg1"/>
                </a:solidFill>
                <a:latin typeface="+mn-lt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To and From a Remote Repository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/>
              <a:t>克隆 </a:t>
            </a:r>
            <a:r>
              <a:rPr lang="en-US" altLang="zh-CN" sz="3200" dirty="0"/>
              <a:t>(clone) </a:t>
            </a:r>
            <a:r>
              <a:rPr lang="zh-CN" altLang="en-US" sz="3200" dirty="0"/>
              <a:t>远程仓库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 git clone &lt;link&gt;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$ git clone &lt;link&gt; &lt;</a:t>
            </a:r>
            <a:r>
              <a:rPr lang="en-US" altLang="zh-CN" dirty="0" err="1"/>
              <a:t>local_proj_name</a:t>
            </a:r>
            <a:r>
              <a:rPr lang="en-US" altLang="zh-CN" dirty="0"/>
              <a:t>&gt; 	# </a:t>
            </a:r>
            <a:r>
              <a:rPr lang="zh-CN" altLang="en-US" dirty="0"/>
              <a:t>可以给本地仓库取个喜欢的名字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2164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199456" y="260648"/>
            <a:ext cx="10992544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Push and Pull </a:t>
            </a:r>
            <a:br>
              <a:rPr lang="en-US" altLang="zh-CN" sz="3200" b="1" dirty="0">
                <a:solidFill>
                  <a:schemeClr val="bg1"/>
                </a:solidFill>
                <a:latin typeface="+mn-lt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+mn-lt"/>
              </a:rPr>
              <a:t>To and From a Remote Repository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/>
              <a:t>clone </a:t>
            </a:r>
            <a:r>
              <a:rPr lang="zh-CN" altLang="en-US" sz="3200" dirty="0"/>
              <a:t>和 </a:t>
            </a:r>
            <a:r>
              <a:rPr lang="en-US" altLang="zh-CN" sz="3200" dirty="0"/>
              <a:t>pull </a:t>
            </a:r>
            <a:r>
              <a:rPr lang="zh-CN" altLang="en-US" sz="3200" dirty="0"/>
              <a:t>的区别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zh-CN" altLang="en-US" sz="2800" dirty="0"/>
              <a:t>当 </a:t>
            </a:r>
            <a:r>
              <a:rPr lang="en-US" altLang="zh-CN" sz="2800" dirty="0"/>
              <a:t>clone </a:t>
            </a:r>
            <a:r>
              <a:rPr lang="zh-CN" altLang="en-US" sz="2800" dirty="0"/>
              <a:t>一个远程仓库，</a:t>
            </a:r>
            <a:r>
              <a:rPr lang="en-US" altLang="zh-CN" sz="2800" dirty="0"/>
              <a:t>Git </a:t>
            </a:r>
            <a:r>
              <a:rPr lang="zh-CN" altLang="en-US" sz="2800" dirty="0"/>
              <a:t>将</a:t>
            </a:r>
            <a:endParaRPr lang="en-US" altLang="zh-CN" sz="2800" dirty="0"/>
          </a:p>
          <a:p>
            <a:pPr lvl="2">
              <a:lnSpc>
                <a:spcPct val="125000"/>
              </a:lnSpc>
            </a:pPr>
            <a:r>
              <a:rPr lang="zh-CN" altLang="en-US" sz="2400" dirty="0"/>
              <a:t>下载整个项目到指定目录中</a:t>
            </a:r>
            <a:endParaRPr lang="en-US" altLang="zh-CN" sz="2400" dirty="0"/>
          </a:p>
          <a:p>
            <a:pPr lvl="2">
              <a:lnSpc>
                <a:spcPct val="125000"/>
              </a:lnSpc>
            </a:pPr>
            <a:r>
              <a:rPr lang="zh-CN" altLang="en-US" sz="2400" dirty="0"/>
              <a:t>在该目录下创建一个名为</a:t>
            </a:r>
            <a:r>
              <a:rPr lang="en-US" altLang="zh-CN" sz="2400" dirty="0"/>
              <a:t>origin</a:t>
            </a:r>
            <a:r>
              <a:rPr lang="zh-CN" altLang="en-US" sz="2400" dirty="0"/>
              <a:t>的远程仓库，并将其指向传入的</a:t>
            </a:r>
            <a:r>
              <a:rPr lang="en-US" altLang="zh-CN" sz="2400" dirty="0"/>
              <a:t>URL</a:t>
            </a:r>
          </a:p>
          <a:p>
            <a:pPr lvl="2">
              <a:lnSpc>
                <a:spcPct val="125000"/>
              </a:lnSpc>
            </a:pP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800" dirty="0"/>
              <a:t>当运行 </a:t>
            </a:r>
            <a:r>
              <a:rPr lang="en-US" altLang="zh-CN" sz="2800" dirty="0"/>
              <a:t>pull </a:t>
            </a:r>
            <a:r>
              <a:rPr lang="zh-CN" altLang="en-US" sz="2800" dirty="0"/>
              <a:t>命令时，</a:t>
            </a:r>
            <a:r>
              <a:rPr lang="en-US" altLang="zh-CN" sz="2800" dirty="0"/>
              <a:t>Git </a:t>
            </a:r>
            <a:r>
              <a:rPr lang="zh-CN" altLang="en-US" sz="2800" dirty="0"/>
              <a:t>将</a:t>
            </a:r>
            <a:endParaRPr lang="en-US" altLang="zh-CN" sz="2800" dirty="0"/>
          </a:p>
          <a:p>
            <a:pPr lvl="2">
              <a:lnSpc>
                <a:spcPct val="125000"/>
              </a:lnSpc>
            </a:pPr>
            <a:r>
              <a:rPr lang="zh-CN" altLang="en-US" sz="2400" dirty="0"/>
              <a:t>拉出当前分支中的远程更改到本地的 </a:t>
            </a:r>
            <a:r>
              <a:rPr lang="en-US" altLang="zh-CN" sz="2400" dirty="0"/>
              <a:t>origin </a:t>
            </a:r>
            <a:r>
              <a:rPr lang="zh-CN" altLang="en-US" sz="2400" dirty="0"/>
              <a:t>远程仓库 </a:t>
            </a:r>
            <a:r>
              <a:rPr lang="en-US" altLang="zh-CN" sz="2400" dirty="0"/>
              <a:t>(git fetch)</a:t>
            </a:r>
          </a:p>
          <a:p>
            <a:pPr lvl="2">
              <a:lnSpc>
                <a:spcPct val="125000"/>
              </a:lnSpc>
            </a:pPr>
            <a:r>
              <a:rPr lang="zh-CN" altLang="en-US" sz="2400" dirty="0"/>
              <a:t>把 </a:t>
            </a:r>
            <a:r>
              <a:rPr lang="en-US" altLang="zh-CN" sz="2400" dirty="0"/>
              <a:t>origin </a:t>
            </a:r>
            <a:r>
              <a:rPr lang="zh-CN" altLang="en-US" sz="2400" dirty="0"/>
              <a:t>远程仓库的更新合并至本地仓库 </a:t>
            </a:r>
            <a:r>
              <a:rPr lang="en-US" altLang="zh-CN" sz="2400" dirty="0"/>
              <a:t>(git merge)</a:t>
            </a:r>
            <a:endParaRPr lang="zh-CN" altLang="en-US" sz="2400" dirty="0"/>
          </a:p>
          <a:p>
            <a:pPr lvl="1">
              <a:lnSpc>
                <a:spcPct val="125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64423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888FF9F-FC10-4882-9D1E-BC462633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的使用需求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的基本概念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的使用方法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本地仓库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远程仓库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 </a:t>
            </a:r>
            <a:r>
              <a:rPr lang="zh-CN" altLang="en-US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其他学习资源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3" y="-461665"/>
            <a:ext cx="9168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br>
              <a:rPr lang="zh-CN" altLang="zh-CN"/>
            </a:br>
            <a:br>
              <a:rPr lang="zh-CN" altLang="zh-CN"/>
            </a:br>
            <a:endParaRPr lang="zh-CN" altLang="zh-CN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50991A52-36BE-44A6-81CC-319CF598EC92}"/>
              </a:ext>
            </a:extLst>
          </p:cNvPr>
          <p:cNvSpPr txBox="1">
            <a:spLocks/>
          </p:cNvSpPr>
          <p:nvPr/>
        </p:nvSpPr>
        <p:spPr bwMode="auto">
          <a:xfrm>
            <a:off x="3503712" y="260648"/>
            <a:ext cx="5760640" cy="41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 dirty="0">
                <a:latin typeface="+mn-lt"/>
              </a:rPr>
              <a:t>Outline</a:t>
            </a:r>
            <a:endParaRPr lang="zh-CN" alt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243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Resources</a:t>
            </a:r>
            <a:endParaRPr lang="zh-CN" alt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hlinkClick r:id="rId3"/>
              </a:rPr>
              <a:t>https://guides.github.com/activities/hello-world/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GitHub </a:t>
            </a:r>
            <a:r>
              <a:rPr lang="zh-CN" altLang="en-US" dirty="0"/>
              <a:t>提供的一个简短概述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4"/>
              </a:rPr>
              <a:t>https://try.github.io/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GitHub </a:t>
            </a:r>
            <a:r>
              <a:rPr lang="zh-CN" altLang="en-US" dirty="0"/>
              <a:t>提供的一个在线交互教程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5"/>
              </a:rPr>
              <a:t>https://www.ruanyifeng.com/blog/2015/12/git-cheat-sheet.html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/>
              <a:t>阮一峰老师总结</a:t>
            </a:r>
            <a:r>
              <a:rPr lang="zh-CN" altLang="en-US" dirty="0"/>
              <a:t>的 </a:t>
            </a:r>
            <a:r>
              <a:rPr lang="en-US" altLang="zh-CN" dirty="0"/>
              <a:t>Git Cheat Sheet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6"/>
              </a:rPr>
              <a:t>https://git-scm.com/docs/gittutorial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7"/>
              </a:rPr>
              <a:t>http://www.vogella.com/tutorials/Git/article.html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以上两个均是非常详细（长）的教程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4078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Resources</a:t>
            </a:r>
            <a:endParaRPr lang="zh-CN" alt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hlinkClick r:id="rId3"/>
              </a:rPr>
              <a:t>https://oschina.gitee.io/learn-git-branching/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开源中国提供的在线傻瓜教程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4"/>
              </a:rPr>
              <a:t>https://rubygarage.org/blog/most-basic-git-commands-with-examples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非常好的 </a:t>
            </a:r>
            <a:r>
              <a:rPr lang="en-US" altLang="zh-CN" dirty="0"/>
              <a:t>Git </a:t>
            </a:r>
            <a:r>
              <a:rPr lang="zh-CN" altLang="en-US" dirty="0"/>
              <a:t>短教程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>
                <a:hlinkClick r:id="rId5"/>
              </a:rPr>
              <a:t>https://gitee.com/all-about-git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en-US" dirty="0"/>
              <a:t>提供的 </a:t>
            </a:r>
            <a:r>
              <a:rPr lang="en-US" altLang="zh-CN" dirty="0"/>
              <a:t>Git </a:t>
            </a:r>
            <a:r>
              <a:rPr lang="zh-CN" altLang="en-US" dirty="0"/>
              <a:t>大全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b="1" dirty="0"/>
              <a:t>Docs</a:t>
            </a:r>
            <a:r>
              <a:rPr lang="zh-CN" altLang="en-US" b="1" dirty="0"/>
              <a:t>内的其他补充文档也是极好的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60904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Takeaways</a:t>
            </a:r>
            <a:endParaRPr lang="zh-CN" alt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工具的使用需求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working directory, staging area/index, local repo, remote repo 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的使用方法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 git add, git commit, git push, git pull, git clone</a:t>
            </a:r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6500" b="1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8286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Takeaways</a:t>
            </a:r>
            <a:endParaRPr lang="zh-CN" alt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工具的使用需求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working directory, staging area/index, local repo, remote repo 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介绍了 </a:t>
            </a:r>
            <a:r>
              <a:rPr lang="en-US" altLang="zh-CN" dirty="0"/>
              <a:t>Git </a:t>
            </a:r>
            <a:r>
              <a:rPr lang="zh-CN" altLang="en-US" dirty="0"/>
              <a:t>的使用方法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$ git add, git commit, git push, git pull, git clone</a:t>
            </a:r>
          </a:p>
          <a:p>
            <a:pPr lvl="1"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sz="6500" b="1" dirty="0"/>
              <a:t>Easy!</a:t>
            </a:r>
          </a:p>
          <a:p>
            <a:pPr lvl="1">
              <a:lnSpc>
                <a:spcPct val="125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1638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Fin.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5B6F959-E64E-4855-BB1E-C43DC056F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407" y="1825625"/>
            <a:ext cx="6161186" cy="4351338"/>
          </a:xfrm>
        </p:spPr>
      </p:pic>
    </p:spTree>
    <p:extLst>
      <p:ext uri="{BB962C8B-B14F-4D97-AF65-F5344CB8AC3E}">
        <p14:creationId xmlns:p14="http://schemas.microsoft.com/office/powerpoint/2010/main" val="373225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sz="2400" b="1" dirty="0"/>
              <a:t>先从一个故事讲起 </a:t>
            </a:r>
            <a:r>
              <a:rPr lang="en-US" altLang="zh-CN" sz="2400" b="1" dirty="0"/>
              <a:t>…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1991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Linus </a:t>
            </a:r>
            <a:r>
              <a:rPr lang="zh-CN" altLang="en-US" sz="2400" dirty="0"/>
              <a:t>创造了开源 </a:t>
            </a:r>
            <a:r>
              <a:rPr lang="en-US" altLang="zh-CN" sz="2400" dirty="0"/>
              <a:t>Linux </a:t>
            </a:r>
            <a:r>
              <a:rPr lang="zh-CN" altLang="en-US" sz="2400" dirty="0"/>
              <a:t>操作系统；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b="1" dirty="0"/>
              <a:t>2002</a:t>
            </a:r>
            <a:r>
              <a:rPr lang="zh-CN" altLang="en-US" sz="2400" b="1" dirty="0"/>
              <a:t>年之前，</a:t>
            </a:r>
            <a:r>
              <a:rPr lang="en-US" altLang="zh-CN" sz="2400" b="1" dirty="0"/>
              <a:t>Linus </a:t>
            </a:r>
            <a:r>
              <a:rPr lang="zh-CN" altLang="en-US" sz="2400" b="1" dirty="0"/>
              <a:t>手工合并世界各地开发者提交的 </a:t>
            </a:r>
            <a:r>
              <a:rPr lang="en-US" altLang="zh-CN" sz="2400" b="1" dirty="0"/>
              <a:t>Linux </a:t>
            </a:r>
            <a:r>
              <a:rPr lang="zh-CN" altLang="en-US" sz="2400" b="1" dirty="0"/>
              <a:t>升级代码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2002-2005</a:t>
            </a:r>
            <a:r>
              <a:rPr lang="zh-CN" altLang="en-US" sz="2400" dirty="0"/>
              <a:t>年之间，</a:t>
            </a:r>
            <a:r>
              <a:rPr lang="en-US" altLang="zh-CN" sz="2400" dirty="0"/>
              <a:t>Linus</a:t>
            </a:r>
            <a:r>
              <a:rPr lang="zh-CN" altLang="en-US" sz="2400" dirty="0"/>
              <a:t> 使用 </a:t>
            </a:r>
            <a:r>
              <a:rPr lang="en-US" altLang="zh-CN" sz="2400" dirty="0" err="1"/>
              <a:t>BitKeeper</a:t>
            </a:r>
            <a:r>
              <a:rPr lang="en-US" altLang="zh-CN" sz="2400" dirty="0"/>
              <a:t> </a:t>
            </a:r>
            <a:r>
              <a:rPr lang="zh-CN" altLang="en-US" sz="2400" dirty="0"/>
              <a:t>工具进行项目管理；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2005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Linus </a:t>
            </a:r>
            <a:r>
              <a:rPr lang="zh-CN" altLang="en-US" sz="2400" dirty="0"/>
              <a:t>在一个月之内基于 </a:t>
            </a:r>
            <a:r>
              <a:rPr lang="en-US" altLang="zh-CN" sz="2400" dirty="0"/>
              <a:t>C </a:t>
            </a:r>
            <a:r>
              <a:rPr lang="zh-CN" altLang="en-US" sz="2400" dirty="0"/>
              <a:t>语言开发了 </a:t>
            </a:r>
            <a:r>
              <a:rPr lang="en-US" altLang="zh-CN" sz="2400" dirty="0"/>
              <a:t>Git </a:t>
            </a:r>
            <a:r>
              <a:rPr lang="zh-CN" altLang="en-US" sz="2400" dirty="0"/>
              <a:t>工具；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dirty="0"/>
              <a:t>2008</a:t>
            </a:r>
            <a:r>
              <a:rPr lang="zh-CN" altLang="en-US" sz="2400" dirty="0"/>
              <a:t>年，</a:t>
            </a:r>
            <a:r>
              <a:rPr lang="en-US" altLang="zh-CN" sz="2400" dirty="0"/>
              <a:t>GitHub</a:t>
            </a:r>
            <a:r>
              <a:rPr lang="zh-CN" altLang="en-US" sz="2400" dirty="0"/>
              <a:t>上线，并成为了当前最流行的代码托管平台；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832242-8C4C-4030-B610-9FA1A50C02D8}"/>
              </a:ext>
            </a:extLst>
          </p:cNvPr>
          <p:cNvSpPr txBox="1"/>
          <p:nvPr/>
        </p:nvSpPr>
        <p:spPr>
          <a:xfrm>
            <a:off x="8400256" y="581357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更多八卦，详见</a:t>
            </a:r>
            <a:r>
              <a:rPr lang="zh-CN" altLang="en-US" dirty="0">
                <a:latin typeface="+mn-ea"/>
                <a:ea typeface="+mn-ea"/>
                <a:hlinkClick r:id="rId3"/>
              </a:rPr>
              <a:t>这里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09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Git — </a:t>
            </a:r>
            <a:r>
              <a:rPr lang="zh-CN" altLang="en-US" dirty="0"/>
              <a:t>快速、可拓展的</a:t>
            </a:r>
            <a:r>
              <a:rPr lang="zh-CN" altLang="en-US" b="1" dirty="0"/>
              <a:t>分布式</a:t>
            </a:r>
            <a:r>
              <a:rPr lang="zh-CN" altLang="en-US" dirty="0"/>
              <a:t>版本控制系统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它主要解决了以下两个需求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版本控制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多人协同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B82906-03ED-4560-B62E-7B42022F1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4540292"/>
            <a:ext cx="5179293" cy="18161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A67C88-E718-4F33-AC34-A16C93927DC6}"/>
              </a:ext>
            </a:extLst>
          </p:cNvPr>
          <p:cNvSpPr txBox="1"/>
          <p:nvPr/>
        </p:nvSpPr>
        <p:spPr>
          <a:xfrm>
            <a:off x="8328248" y="1785590"/>
            <a:ext cx="2304256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“分布式”意味着团队中的所有开发人员都拥有项目的完整版本。</a:t>
            </a:r>
          </a:p>
        </p:txBody>
      </p:sp>
    </p:spTree>
    <p:extLst>
      <p:ext uri="{BB962C8B-B14F-4D97-AF65-F5344CB8AC3E}">
        <p14:creationId xmlns:p14="http://schemas.microsoft.com/office/powerpoint/2010/main" val="23402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怎么理解 </a:t>
            </a:r>
            <a:r>
              <a:rPr lang="zh-CN" altLang="en-US" sz="2400" b="1" dirty="0"/>
              <a:t>版本控制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原始的版本控制如右图所示</a:t>
            </a:r>
            <a:endParaRPr lang="en-US" altLang="zh-CN" sz="24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修改或者删除 </a:t>
            </a:r>
            <a:r>
              <a:rPr lang="en-US" altLang="zh-CN" sz="2000" dirty="0"/>
              <a:t>readme.doc </a:t>
            </a:r>
            <a:r>
              <a:rPr lang="zh-CN" altLang="en-US" sz="2000" dirty="0"/>
              <a:t>的一个段落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但是又担心旧的 </a:t>
            </a:r>
            <a:r>
              <a:rPr lang="en-US" altLang="zh-CN" sz="2000" dirty="0"/>
              <a:t>readme.doc </a:t>
            </a:r>
            <a:r>
              <a:rPr lang="zh-CN" altLang="en-US" sz="2000" dirty="0"/>
              <a:t>文档可能有用</a:t>
            </a:r>
            <a:endParaRPr lang="en-US" altLang="zh-CN" sz="2000" dirty="0"/>
          </a:p>
          <a:p>
            <a:pPr lvl="1">
              <a:lnSpc>
                <a:spcPct val="125000"/>
              </a:lnSpc>
            </a:pPr>
            <a:r>
              <a:rPr lang="zh-CN" altLang="en-US" sz="2000" dirty="0"/>
              <a:t>那就全部都保留下来吧！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缺点</a:t>
            </a:r>
            <a:endParaRPr lang="en-US" altLang="zh-CN" sz="2200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手工管理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保留文件过于冗余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能否有一个工具，自动记录每次文件改动？</a:t>
            </a:r>
            <a:endParaRPr lang="en-US" altLang="zh-CN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15809E1-09C7-4887-BC36-B0E1F2688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2276872"/>
            <a:ext cx="3733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408"/>
            <a:ext cx="27432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没有 </a:t>
            </a:r>
            <a:r>
              <a:rPr lang="en-US" altLang="zh-CN" dirty="0"/>
              <a:t>Git </a:t>
            </a:r>
            <a:r>
              <a:rPr lang="zh-CN" altLang="en-US" dirty="0"/>
              <a:t>之前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B23910-3914-417A-9793-BF3F69EDE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943242"/>
            <a:ext cx="6413698" cy="35403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257656-7B7A-481C-83DE-19B476351D06}"/>
              </a:ext>
            </a:extLst>
          </p:cNvPr>
          <p:cNvSpPr txBox="1"/>
          <p:nvPr/>
        </p:nvSpPr>
        <p:spPr>
          <a:xfrm>
            <a:off x="2765951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1.0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75E3B1-3561-4F3C-AF18-76C58A003BCE}"/>
              </a:ext>
            </a:extLst>
          </p:cNvPr>
          <p:cNvSpPr txBox="1"/>
          <p:nvPr/>
        </p:nvSpPr>
        <p:spPr>
          <a:xfrm>
            <a:off x="4404026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Ver 1.2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D025E5-FBE5-41DE-8B18-948D3C157E66}"/>
              </a:ext>
            </a:extLst>
          </p:cNvPr>
          <p:cNvSpPr txBox="1"/>
          <p:nvPr/>
        </p:nvSpPr>
        <p:spPr>
          <a:xfrm>
            <a:off x="6042101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2.0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BE4FBC-028E-43D6-8E84-8DB19EB1AAE8}"/>
              </a:ext>
            </a:extLst>
          </p:cNvPr>
          <p:cNvSpPr txBox="1"/>
          <p:nvPr/>
        </p:nvSpPr>
        <p:spPr>
          <a:xfrm>
            <a:off x="7680176" y="2564904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3.0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79C9A5-E1F4-4E5D-8D4F-8F329E670B24}"/>
              </a:ext>
            </a:extLst>
          </p:cNvPr>
          <p:cNvSpPr txBox="1"/>
          <p:nvPr/>
        </p:nvSpPr>
        <p:spPr>
          <a:xfrm>
            <a:off x="938095" y="36781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起步开发，还是个靓仔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F029A6-014B-40D5-A4AE-2110779FF6FC}"/>
              </a:ext>
            </a:extLst>
          </p:cNvPr>
          <p:cNvSpPr txBox="1"/>
          <p:nvPr/>
        </p:nvSpPr>
        <p:spPr>
          <a:xfrm>
            <a:off x="9220695" y="367812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开发三个月，情绪不对劲</a:t>
            </a:r>
          </a:p>
        </p:txBody>
      </p:sp>
    </p:spTree>
    <p:extLst>
      <p:ext uri="{BB962C8B-B14F-4D97-AF65-F5344CB8AC3E}">
        <p14:creationId xmlns:p14="http://schemas.microsoft.com/office/powerpoint/2010/main" val="286815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408"/>
            <a:ext cx="2743200" cy="365125"/>
          </a:xfrm>
        </p:spPr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/>
              <a:t>有了 </a:t>
            </a:r>
            <a:r>
              <a:rPr lang="en-US" altLang="zh-CN" dirty="0"/>
              <a:t>Git </a:t>
            </a:r>
            <a:r>
              <a:rPr lang="zh-CN" altLang="en-US" dirty="0"/>
              <a:t>之后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跟踪项目的文件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记录项目文件中的更改（新建</a:t>
            </a:r>
            <a:r>
              <a:rPr lang="en-US" altLang="zh-CN" sz="2400" dirty="0"/>
              <a:t>/</a:t>
            </a:r>
            <a:r>
              <a:rPr lang="zh-CN" altLang="en-US" sz="2400" dirty="0"/>
              <a:t>修改</a:t>
            </a:r>
            <a:r>
              <a:rPr lang="en-US" altLang="zh-CN" sz="2400" dirty="0"/>
              <a:t>/</a:t>
            </a:r>
            <a:r>
              <a:rPr lang="zh-CN" altLang="en-US" sz="2400" dirty="0"/>
              <a:t>删除）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还原项目中文件的先前版本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代码比较和代码分析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/>
              <a:t>合并来自不同计算机和不同团队成员的代码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B669DF-C7B1-4B1C-999C-AB2D2457BFE4}"/>
              </a:ext>
            </a:extLst>
          </p:cNvPr>
          <p:cNvGrpSpPr/>
          <p:nvPr/>
        </p:nvGrpSpPr>
        <p:grpSpPr>
          <a:xfrm>
            <a:off x="7608168" y="3645024"/>
            <a:ext cx="4249688" cy="1582450"/>
            <a:chOff x="7104112" y="2081212"/>
            <a:chExt cx="7239000" cy="26955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0CF2E15-C07D-4244-A56D-E88CEFC5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4112" y="2081212"/>
              <a:ext cx="1809750" cy="26955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47E97BF-5A8A-4C96-A2C6-DF73619A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862" y="2081212"/>
              <a:ext cx="1809750" cy="269557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E0B8A64-2B73-49D8-BB62-18FC64C97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3612" y="2081212"/>
              <a:ext cx="1809750" cy="269557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2D20CA9-CF79-4292-BAFC-E60B03A77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33362" y="2081212"/>
              <a:ext cx="1809750" cy="2695575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BC6DBA6-EAB1-460A-B6DE-11C11D3B5F7C}"/>
              </a:ext>
            </a:extLst>
          </p:cNvPr>
          <p:cNvSpPr txBox="1"/>
          <p:nvPr/>
        </p:nvSpPr>
        <p:spPr>
          <a:xfrm>
            <a:off x="8610600" y="2906350"/>
            <a:ext cx="255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一日靓仔，终身靓仔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FE2C67-76C9-4638-9A6F-1C16D5664EF2}"/>
              </a:ext>
            </a:extLst>
          </p:cNvPr>
          <p:cNvSpPr txBox="1"/>
          <p:nvPr/>
        </p:nvSpPr>
        <p:spPr>
          <a:xfrm>
            <a:off x="7560358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1.0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53ACBE6-1058-4712-8480-F61CADA6E7EA}"/>
              </a:ext>
            </a:extLst>
          </p:cNvPr>
          <p:cNvSpPr txBox="1"/>
          <p:nvPr/>
        </p:nvSpPr>
        <p:spPr>
          <a:xfrm>
            <a:off x="8631986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Ver 1.2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DE18B7-3FC2-491C-B441-9E48C811CD80}"/>
              </a:ext>
            </a:extLst>
          </p:cNvPr>
          <p:cNvSpPr txBox="1"/>
          <p:nvPr/>
        </p:nvSpPr>
        <p:spPr>
          <a:xfrm>
            <a:off x="9703614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2.0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836B2E-7CED-4063-AF3F-ED6019A40C3B}"/>
              </a:ext>
            </a:extLst>
          </p:cNvPr>
          <p:cNvSpPr txBox="1"/>
          <p:nvPr/>
        </p:nvSpPr>
        <p:spPr>
          <a:xfrm>
            <a:off x="10775243" y="3275685"/>
            <a:ext cx="115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Ver 3.0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4897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A2E64-0435-4335-8CCE-EE46D16D8B12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03712" y="260648"/>
            <a:ext cx="5760640" cy="418058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n-lt"/>
              </a:rPr>
              <a:t>Motivations</a:t>
            </a:r>
            <a:endParaRPr lang="zh-CN" alt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F876F4-09C8-43EB-9898-EEB3AE25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Git </a:t>
            </a:r>
            <a:r>
              <a:rPr lang="zh-CN" altLang="en-US" sz="2400" dirty="0"/>
              <a:t>如何实现 </a:t>
            </a:r>
            <a:r>
              <a:rPr lang="zh-CN" altLang="en-US" sz="2400" b="1" dirty="0"/>
              <a:t>版本控制</a:t>
            </a:r>
            <a:r>
              <a:rPr lang="zh-CN" altLang="en-US" sz="2400" dirty="0"/>
              <a:t>？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52E13D-CB61-4868-B5D2-2FA610618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708920"/>
            <a:ext cx="4968552" cy="22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4642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. Default No Logo">
  <a:themeElements>
    <a:clrScheme name="2. Default No Logo 1">
      <a:dk1>
        <a:srgbClr val="000000"/>
      </a:dk1>
      <a:lt1>
        <a:srgbClr val="FFFFFF"/>
      </a:lt1>
      <a:dk2>
        <a:srgbClr val="FF0000"/>
      </a:dk2>
      <a:lt2>
        <a:srgbClr val="666699"/>
      </a:lt2>
      <a:accent1>
        <a:srgbClr val="1F8BA5"/>
      </a:accent1>
      <a:accent2>
        <a:srgbClr val="FFB41D"/>
      </a:accent2>
      <a:accent3>
        <a:srgbClr val="FFFFFF"/>
      </a:accent3>
      <a:accent4>
        <a:srgbClr val="000000"/>
      </a:accent4>
      <a:accent5>
        <a:srgbClr val="ABC4CF"/>
      </a:accent5>
      <a:accent6>
        <a:srgbClr val="E7A319"/>
      </a:accent6>
      <a:hlink>
        <a:srgbClr val="99CC00"/>
      </a:hlink>
      <a:folHlink>
        <a:srgbClr val="003366"/>
      </a:folHlink>
    </a:clrScheme>
    <a:fontScheme name="2. Default No Logo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. Default No Logo 1">
        <a:dk1>
          <a:srgbClr val="000000"/>
        </a:dk1>
        <a:lt1>
          <a:srgbClr val="FFFFFF"/>
        </a:lt1>
        <a:dk2>
          <a:srgbClr val="FF0000"/>
        </a:dk2>
        <a:lt2>
          <a:srgbClr val="666699"/>
        </a:lt2>
        <a:accent1>
          <a:srgbClr val="1F8BA5"/>
        </a:accent1>
        <a:accent2>
          <a:srgbClr val="FFB41D"/>
        </a:accent2>
        <a:accent3>
          <a:srgbClr val="FFFFFF"/>
        </a:accent3>
        <a:accent4>
          <a:srgbClr val="000000"/>
        </a:accent4>
        <a:accent5>
          <a:srgbClr val="ABC4CF"/>
        </a:accent5>
        <a:accent6>
          <a:srgbClr val="E7A319"/>
        </a:accent6>
        <a:hlink>
          <a:srgbClr val="99CC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13517</TotalTime>
  <Words>1605</Words>
  <Application>Microsoft Office PowerPoint</Application>
  <PresentationFormat>宽屏</PresentationFormat>
  <Paragraphs>359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等线</vt:lpstr>
      <vt:lpstr>等线 Light</vt:lpstr>
      <vt:lpstr>黑体</vt:lpstr>
      <vt:lpstr>楷体_GB2312</vt:lpstr>
      <vt:lpstr>宋体</vt:lpstr>
      <vt:lpstr>Arial</vt:lpstr>
      <vt:lpstr>Arial Black</vt:lpstr>
      <vt:lpstr>Arial Narrow</vt:lpstr>
      <vt:lpstr>Calibri</vt:lpstr>
      <vt:lpstr>Calibri Light</vt:lpstr>
      <vt:lpstr>自定义设计方案</vt:lpstr>
      <vt:lpstr>1_自定义设计方案</vt:lpstr>
      <vt:lpstr>2_自定义设计方案</vt:lpstr>
      <vt:lpstr>3_自定义设计方案</vt:lpstr>
      <vt:lpstr>Office 主题</vt:lpstr>
      <vt:lpstr>2. Default No Logo</vt:lpstr>
      <vt:lpstr>8_Office 主题</vt:lpstr>
      <vt:lpstr>For  Beginners</vt:lpstr>
      <vt:lpstr>PowerPoint 演示文稿</vt:lpstr>
      <vt:lpstr>PowerPoint 演示文稿</vt:lpstr>
      <vt:lpstr>Motivations</vt:lpstr>
      <vt:lpstr>Motivations</vt:lpstr>
      <vt:lpstr>Motivations</vt:lpstr>
      <vt:lpstr>Motivations</vt:lpstr>
      <vt:lpstr>Motivations</vt:lpstr>
      <vt:lpstr>Motivations</vt:lpstr>
      <vt:lpstr>PowerPoint 演示文稿</vt:lpstr>
      <vt:lpstr>Basic Concepts</vt:lpstr>
      <vt:lpstr>PowerPoint 演示文稿</vt:lpstr>
      <vt:lpstr>Local Repo</vt:lpstr>
      <vt:lpstr>Local Repo</vt:lpstr>
      <vt:lpstr>Local Repo</vt:lpstr>
      <vt:lpstr>Configuring Git</vt:lpstr>
      <vt:lpstr>Starting a New Local Repository with Git</vt:lpstr>
      <vt:lpstr>Staging Files with Git</vt:lpstr>
      <vt:lpstr>Staging Files with Git</vt:lpstr>
      <vt:lpstr>Committing Changes to Git</vt:lpstr>
      <vt:lpstr>Committing Changes to Git</vt:lpstr>
      <vt:lpstr>.gitignore</vt:lpstr>
      <vt:lpstr>PowerPoint 演示文稿</vt:lpstr>
      <vt:lpstr>Remote Repo</vt:lpstr>
      <vt:lpstr>Local Repo</vt:lpstr>
      <vt:lpstr>Local Repo</vt:lpstr>
      <vt:lpstr>Push and Pull  To and From a Remote Repository</vt:lpstr>
      <vt:lpstr>Push and Pull  To and From a Remote Repository</vt:lpstr>
      <vt:lpstr>Push and Pull  To and From a Remote Repository</vt:lpstr>
      <vt:lpstr>Push and Pull  To and From a Remote Repository</vt:lpstr>
      <vt:lpstr>Push and Pull  To and From a Remote Repository</vt:lpstr>
      <vt:lpstr>PowerPoint 演示文稿</vt:lpstr>
      <vt:lpstr>Resources</vt:lpstr>
      <vt:lpstr>Resources</vt:lpstr>
      <vt:lpstr>Takeaways</vt:lpstr>
      <vt:lpstr>Takeaways</vt:lpstr>
      <vt:lpstr>Fin.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2011-2012学年省级优秀学生干部竞选答辩</dc:title>
  <dc:creator>Viczong</dc:creator>
  <cp:lastModifiedBy>Chao Fang</cp:lastModifiedBy>
  <cp:revision>2081</cp:revision>
  <cp:lastPrinted>2013-04-08T12:26:00Z</cp:lastPrinted>
  <dcterms:created xsi:type="dcterms:W3CDTF">2010-10-20T04:06:00Z</dcterms:created>
  <dcterms:modified xsi:type="dcterms:W3CDTF">2020-08-30T08:18:18Z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