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5F2A309-4BA6-4024-8B7B-7C4AEDFFCC1E}">
  <a:tblStyle styleId="{A5F2A309-4BA6-4024-8B7B-7C4AEDFFCC1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GB"/>
              <a:t>Our approach is a bit different from other teams.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GB"/>
              <a:t>We’ll each talk about our own model.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AutoNum type="arabicPeriod"/>
            </a:pPr>
            <a:r>
              <a:rPr lang="en-GB"/>
              <a:t>It is more computationally effective to widen the model because GPU is much more efficient in parallel computations.</a:t>
            </a:r>
          </a:p>
          <a:p>
            <a:pPr indent="-317500" lvl="0" marL="457200" rtl="0">
              <a:spcBef>
                <a:spcPts val="0"/>
              </a:spcBef>
              <a:spcAft>
                <a:spcPts val="0"/>
              </a:spcAft>
              <a:buSzPts val="1400"/>
              <a:buAutoNum type="arabicPeriod"/>
            </a:pPr>
            <a:r>
              <a:rPr lang="en-GB"/>
              <a:t>We also see a considerable reduction in training time and inference time. Reduction in training time helps speeding up development cycles, allowing people to quickly verify their ideas. E.g., 1 month, error, demoralizing. And reduction in inference time benefits end-to-end models by improving their responsiveness. E.g. self-driving car, reduce latency, safety, comfortable ride.</a:t>
            </a:r>
          </a:p>
          <a:p>
            <a:pPr indent="-317500" lvl="0" marL="457200" rtl="0">
              <a:spcBef>
                <a:spcPts val="0"/>
              </a:spcBef>
              <a:spcAft>
                <a:spcPts val="0"/>
              </a:spcAft>
              <a:buSzPts val="1400"/>
              <a:buAutoNum type="arabicPeriod"/>
            </a:pPr>
            <a:r>
              <a:rPr lang="en-GB"/>
              <a:t>Given the same amount of time, wide networks can learn with more parameters than thin ones, which would require considerably more layers, sometimes making them unfeasibly expensive to train. </a:t>
            </a:r>
          </a:p>
          <a:p>
            <a:pPr indent="-317500" lvl="0" marL="457200" rtl="0">
              <a:spcBef>
                <a:spcPts val="0"/>
              </a:spcBef>
              <a:buSzPts val="1400"/>
              <a:buAutoNum type="arabicPeriod"/>
            </a:pPr>
            <a:r>
              <a:rPr lang="en-GB"/>
              <a:t>Wide networks have better scalability given more computing power, which is critical in training large scale networks. E.g., simply by adding more GPUs.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GB"/>
              <a:t>The optimal ratio is determined by many factors, i.e., the dimension of underlying image, the size of the mini batch, the architecture of the model, and the computing power of the GPU.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GB"/>
              <a:t>Standard data augmentation: color normalization, horizontal flip, random crop.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slide=id.g2b962d1592_0_90" TargetMode="External"/><Relationship Id="rId4" Type="http://schemas.openxmlformats.org/officeDocument/2006/relationships/hyperlink" Target="#slide=id.g2b962d1592_0_90" TargetMode="External"/><Relationship Id="rId5" Type="http://schemas.openxmlformats.org/officeDocument/2006/relationships/hyperlink" Target="#slide=id.g2b962d1592_0_90" TargetMode="External"/><Relationship Id="rId6" Type="http://schemas.openxmlformats.org/officeDocument/2006/relationships/hyperlink" Target="#slide=id.g2b962d1592_0_90"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slide=id.g2b962d1592_0_99" TargetMode="External"/><Relationship Id="rId3" Type="http://schemas.openxmlformats.org/officeDocument/2006/relationships/hyperlink" Target="#slide=id.g2b962d1592_0_99" TargetMode="External"/><Relationship Id="rId4" Type="http://schemas.openxmlformats.org/officeDocument/2006/relationships/hyperlink" Target="#slide=id.g2b962d1592_0_99" TargetMode="External"/><Relationship Id="rId5" Type="http://schemas.openxmlformats.org/officeDocument/2006/relationships/hyperlink" Target="#slide=id.g2b962d1592_0_99"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_alt1">
    <p:bg>
      <p:bgPr>
        <a:solidFill>
          <a:schemeClr val="lt2"/>
        </a:solidFill>
      </p:bgPr>
    </p:bg>
    <p:spTree>
      <p:nvGrpSpPr>
        <p:cNvPr id="82" name="Shape 82"/>
        <p:cNvGrpSpPr/>
        <p:nvPr/>
      </p:nvGrpSpPr>
      <p:grpSpPr>
        <a:xfrm>
          <a:off x="0" y="0"/>
          <a:ext cx="0" cy="0"/>
          <a:chOff x="0" y="0"/>
          <a:chExt cx="0" cy="0"/>
        </a:xfrm>
      </p:grpSpPr>
      <p:pic>
        <p:nvPicPr>
          <p:cNvPr descr="shutterstock_429987889_edited.jpg" id="83" name="Shape 83"/>
          <p:cNvPicPr preferRelativeResize="0"/>
          <p:nvPr/>
        </p:nvPicPr>
        <p:blipFill rotWithShape="1">
          <a:blip r:embed="rId2">
            <a:alphaModFix/>
          </a:blip>
          <a:srcRect b="23591" l="0" r="0" t="21799"/>
          <a:stretch/>
        </p:blipFill>
        <p:spPr>
          <a:xfrm>
            <a:off x="0" y="487825"/>
            <a:ext cx="9144000" cy="4655676"/>
          </a:xfrm>
          <a:prstGeom prst="rect">
            <a:avLst/>
          </a:prstGeom>
          <a:noFill/>
          <a:ln>
            <a:noFill/>
          </a:ln>
        </p:spPr>
      </p:pic>
      <p:sp>
        <p:nvSpPr>
          <p:cNvPr id="84" name="Shape 84"/>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85" name="Shape 85"/>
          <p:cNvGrpSpPr/>
          <p:nvPr/>
        </p:nvGrpSpPr>
        <p:grpSpPr>
          <a:xfrm>
            <a:off x="830392" y="1191256"/>
            <a:ext cx="745763" cy="45826"/>
            <a:chOff x="4580561" y="2589004"/>
            <a:chExt cx="1064464" cy="25200"/>
          </a:xfrm>
        </p:grpSpPr>
        <p:sp>
          <p:nvSpPr>
            <p:cNvPr id="86" name="Shape 8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8" name="Shape 88"/>
          <p:cNvSpPr txBox="1"/>
          <p:nvPr>
            <p:ph type="ctrTitle"/>
          </p:nvPr>
        </p:nvSpPr>
        <p:spPr>
          <a:xfrm>
            <a:off x="729450" y="1322450"/>
            <a:ext cx="7688100" cy="1664700"/>
          </a:xfrm>
          <a:prstGeom prst="rect">
            <a:avLst/>
          </a:prstGeom>
        </p:spPr>
        <p:txBody>
          <a:bodyPr anchorCtr="0" anchor="t" bIns="91425" lIns="91425" rIns="91425" wrap="square" tIns="91425"/>
          <a:lstStyle>
            <a:lvl1pPr lvl="0" rtl="0">
              <a:spcBef>
                <a:spcPts val="0"/>
              </a:spcBef>
              <a:buClr>
                <a:schemeClr val="dk2"/>
              </a:buClr>
              <a:buSzPts val="4200"/>
              <a:buNone/>
              <a:defRPr sz="4200">
                <a:solidFill>
                  <a:schemeClr val="dk2"/>
                </a:solidFill>
              </a:defRPr>
            </a:lvl1pPr>
            <a:lvl2pPr lvl="1" rtl="0">
              <a:spcBef>
                <a:spcPts val="0"/>
              </a:spcBef>
              <a:buClr>
                <a:schemeClr val="dk2"/>
              </a:buClr>
              <a:buSzPts val="4200"/>
              <a:buNone/>
              <a:defRPr sz="4200">
                <a:solidFill>
                  <a:schemeClr val="dk2"/>
                </a:solidFill>
              </a:defRPr>
            </a:lvl2pPr>
            <a:lvl3pPr lvl="2" rtl="0">
              <a:spcBef>
                <a:spcPts val="0"/>
              </a:spcBef>
              <a:buClr>
                <a:schemeClr val="dk2"/>
              </a:buClr>
              <a:buSzPts val="4200"/>
              <a:buNone/>
              <a:defRPr sz="4200">
                <a:solidFill>
                  <a:schemeClr val="dk2"/>
                </a:solidFill>
              </a:defRPr>
            </a:lvl3pPr>
            <a:lvl4pPr lvl="3" rtl="0">
              <a:spcBef>
                <a:spcPts val="0"/>
              </a:spcBef>
              <a:buClr>
                <a:schemeClr val="dk2"/>
              </a:buClr>
              <a:buSzPts val="4200"/>
              <a:buNone/>
              <a:defRPr sz="4200">
                <a:solidFill>
                  <a:schemeClr val="dk2"/>
                </a:solidFill>
              </a:defRPr>
            </a:lvl4pPr>
            <a:lvl5pPr lvl="4" rtl="0">
              <a:spcBef>
                <a:spcPts val="0"/>
              </a:spcBef>
              <a:buClr>
                <a:schemeClr val="dk2"/>
              </a:buClr>
              <a:buSzPts val="4200"/>
              <a:buNone/>
              <a:defRPr sz="4200">
                <a:solidFill>
                  <a:schemeClr val="dk2"/>
                </a:solidFill>
              </a:defRPr>
            </a:lvl5pPr>
            <a:lvl6pPr lvl="5" rtl="0">
              <a:spcBef>
                <a:spcPts val="0"/>
              </a:spcBef>
              <a:buClr>
                <a:schemeClr val="dk2"/>
              </a:buClr>
              <a:buSzPts val="4200"/>
              <a:buNone/>
              <a:defRPr sz="4200">
                <a:solidFill>
                  <a:schemeClr val="dk2"/>
                </a:solidFill>
              </a:defRPr>
            </a:lvl6pPr>
            <a:lvl7pPr lvl="6" rtl="0">
              <a:spcBef>
                <a:spcPts val="0"/>
              </a:spcBef>
              <a:buClr>
                <a:schemeClr val="dk2"/>
              </a:buClr>
              <a:buSzPts val="4200"/>
              <a:buNone/>
              <a:defRPr sz="4200">
                <a:solidFill>
                  <a:schemeClr val="dk2"/>
                </a:solidFill>
              </a:defRPr>
            </a:lvl7pPr>
            <a:lvl8pPr lvl="7" rtl="0">
              <a:spcBef>
                <a:spcPts val="0"/>
              </a:spcBef>
              <a:buClr>
                <a:schemeClr val="dk2"/>
              </a:buClr>
              <a:buSzPts val="4200"/>
              <a:buNone/>
              <a:defRPr sz="4200">
                <a:solidFill>
                  <a:schemeClr val="dk2"/>
                </a:solidFill>
              </a:defRPr>
            </a:lvl8pPr>
            <a:lvl9pPr lvl="8" rtl="0">
              <a:spcBef>
                <a:spcPts val="0"/>
              </a:spcBef>
              <a:buClr>
                <a:schemeClr val="dk2"/>
              </a:buClr>
              <a:buSzPts val="4200"/>
              <a:buNone/>
              <a:defRPr sz="4200">
                <a:solidFill>
                  <a:schemeClr val="dk2"/>
                </a:solidFill>
              </a:defRPr>
            </a:lvl9pPr>
          </a:lstStyle>
          <a:p/>
        </p:txBody>
      </p:sp>
      <p:sp>
        <p:nvSpPr>
          <p:cNvPr id="89" name="Shape 89"/>
          <p:cNvSpPr txBox="1"/>
          <p:nvPr>
            <p:ph idx="1" type="subTitle"/>
          </p:nvPr>
        </p:nvSpPr>
        <p:spPr>
          <a:xfrm>
            <a:off x="729627" y="3172900"/>
            <a:ext cx="7688100" cy="541200"/>
          </a:xfrm>
          <a:prstGeom prst="rect">
            <a:avLst/>
          </a:prstGeom>
        </p:spPr>
        <p:txBody>
          <a:bodyPr anchorCtr="0" anchor="t" bIns="91425" lIns="91425"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0" name="Shape 9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
        <p:nvSpPr>
          <p:cNvPr id="91" name="Shape 91">
            <a:hlinkClick r:id="rId3"/>
          </p:cNvPr>
          <p:cNvSpPr/>
          <p:nvPr/>
        </p:nvSpPr>
        <p:spPr>
          <a:xfrm>
            <a:off x="8280450" y="0"/>
            <a:ext cx="863400" cy="4542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92" name="Shape 92">
            <a:hlinkClick r:id="rId4"/>
          </p:cNvPr>
          <p:cNvCxnSpPr/>
          <p:nvPr/>
        </p:nvCxnSpPr>
        <p:spPr>
          <a:xfrm>
            <a:off x="8598817" y="216350"/>
            <a:ext cx="216300" cy="0"/>
          </a:xfrm>
          <a:prstGeom prst="straightConnector1">
            <a:avLst/>
          </a:prstGeom>
          <a:noFill/>
          <a:ln cap="flat" cmpd="sng" w="9525">
            <a:solidFill>
              <a:srgbClr val="B7B7B7"/>
            </a:solidFill>
            <a:prstDash val="solid"/>
            <a:round/>
            <a:headEnd len="lg" w="lg" type="none"/>
            <a:tailEnd len="lg" w="lg" type="none"/>
          </a:ln>
        </p:spPr>
      </p:cxnSp>
      <p:cxnSp>
        <p:nvCxnSpPr>
          <p:cNvPr id="93" name="Shape 93">
            <a:hlinkClick r:id="rId5"/>
          </p:cNvPr>
          <p:cNvCxnSpPr/>
          <p:nvPr/>
        </p:nvCxnSpPr>
        <p:spPr>
          <a:xfrm>
            <a:off x="8598817" y="250138"/>
            <a:ext cx="216300" cy="0"/>
          </a:xfrm>
          <a:prstGeom prst="straightConnector1">
            <a:avLst/>
          </a:prstGeom>
          <a:noFill/>
          <a:ln cap="flat" cmpd="sng" w="9525">
            <a:solidFill>
              <a:srgbClr val="B7B7B7"/>
            </a:solidFill>
            <a:prstDash val="solid"/>
            <a:round/>
            <a:headEnd len="lg" w="lg" type="none"/>
            <a:tailEnd len="lg" w="lg" type="none"/>
          </a:ln>
        </p:spPr>
      </p:cxnSp>
      <p:cxnSp>
        <p:nvCxnSpPr>
          <p:cNvPr id="94" name="Shape 94">
            <a:hlinkClick r:id="rId6"/>
          </p:cNvPr>
          <p:cNvCxnSpPr/>
          <p:nvPr/>
        </p:nvCxnSpPr>
        <p:spPr>
          <a:xfrm>
            <a:off x="8598817" y="283925"/>
            <a:ext cx="216300" cy="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ody only">
    <p:spTree>
      <p:nvGrpSpPr>
        <p:cNvPr id="95" name="Shape 95"/>
        <p:cNvGrpSpPr/>
        <p:nvPr/>
      </p:nvGrpSpPr>
      <p:grpSpPr>
        <a:xfrm>
          <a:off x="0" y="0"/>
          <a:ext cx="0" cy="0"/>
          <a:chOff x="0" y="0"/>
          <a:chExt cx="0" cy="0"/>
        </a:xfrm>
      </p:grpSpPr>
      <p:sp>
        <p:nvSpPr>
          <p:cNvPr id="96" name="Shape 96"/>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97" name="Shape 9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
        <p:nvSpPr>
          <p:cNvPr id="98" name="Shape 98">
            <a:hlinkClick r:id="rId2"/>
          </p:cNvPr>
          <p:cNvSpPr/>
          <p:nvPr/>
        </p:nvSpPr>
        <p:spPr>
          <a:xfrm>
            <a:off x="8280450" y="0"/>
            <a:ext cx="863400" cy="4542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99" name="Shape 99">
            <a:hlinkClick r:id="rId3"/>
          </p:cNvPr>
          <p:cNvCxnSpPr/>
          <p:nvPr/>
        </p:nvCxnSpPr>
        <p:spPr>
          <a:xfrm>
            <a:off x="8598817" y="216350"/>
            <a:ext cx="216300" cy="0"/>
          </a:xfrm>
          <a:prstGeom prst="straightConnector1">
            <a:avLst/>
          </a:prstGeom>
          <a:noFill/>
          <a:ln cap="flat" cmpd="sng" w="9525">
            <a:solidFill>
              <a:srgbClr val="B7B7B7"/>
            </a:solidFill>
            <a:prstDash val="solid"/>
            <a:round/>
            <a:headEnd len="lg" w="lg" type="none"/>
            <a:tailEnd len="lg" w="lg" type="none"/>
          </a:ln>
        </p:spPr>
      </p:cxnSp>
      <p:cxnSp>
        <p:nvCxnSpPr>
          <p:cNvPr id="100" name="Shape 100">
            <a:hlinkClick r:id="rId4"/>
          </p:cNvPr>
          <p:cNvCxnSpPr/>
          <p:nvPr/>
        </p:nvCxnSpPr>
        <p:spPr>
          <a:xfrm>
            <a:off x="8598817" y="250138"/>
            <a:ext cx="216300" cy="0"/>
          </a:xfrm>
          <a:prstGeom prst="straightConnector1">
            <a:avLst/>
          </a:prstGeom>
          <a:noFill/>
          <a:ln cap="flat" cmpd="sng" w="9525">
            <a:solidFill>
              <a:srgbClr val="B7B7B7"/>
            </a:solidFill>
            <a:prstDash val="solid"/>
            <a:round/>
            <a:headEnd len="lg" w="lg" type="none"/>
            <a:tailEnd len="lg" w="lg" type="none"/>
          </a:ln>
        </p:spPr>
      </p:cxnSp>
      <p:cxnSp>
        <p:nvCxnSpPr>
          <p:cNvPr id="101" name="Shape 101">
            <a:hlinkClick r:id="rId5"/>
          </p:cNvPr>
          <p:cNvCxnSpPr/>
          <p:nvPr/>
        </p:nvCxnSpPr>
        <p:spPr>
          <a:xfrm>
            <a:off x="8598817" y="283925"/>
            <a:ext cx="216300" cy="0"/>
          </a:xfrm>
          <a:prstGeom prst="straightConnector1">
            <a:avLst/>
          </a:prstGeom>
          <a:noFill/>
          <a:ln cap="flat" cmpd="sng" w="9525">
            <a:solidFill>
              <a:srgbClr val="B7B7B7"/>
            </a:solidFill>
            <a:prstDash val="solid"/>
            <a:round/>
            <a:headEnd len="lg" w="lg" type="none"/>
            <a:tailEnd len="lg" w="lg" type="none"/>
          </a:ln>
        </p:spPr>
      </p:cxnSp>
      <p:sp>
        <p:nvSpPr>
          <p:cNvPr id="102" name="Shape 102"/>
          <p:cNvSpPr txBox="1"/>
          <p:nvPr>
            <p:ph idx="1" type="body"/>
          </p:nvPr>
        </p:nvSpPr>
        <p:spPr>
          <a:xfrm>
            <a:off x="729450" y="1068650"/>
            <a:ext cx="7688700" cy="10344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GB"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ctrTitle"/>
          </p:nvPr>
        </p:nvSpPr>
        <p:spPr>
          <a:xfrm>
            <a:off x="729450" y="1322450"/>
            <a:ext cx="6818100" cy="1664700"/>
          </a:xfrm>
          <a:prstGeom prst="rect">
            <a:avLst/>
          </a:prstGeom>
        </p:spPr>
        <p:txBody>
          <a:bodyPr anchorCtr="0" anchor="t" bIns="91425" lIns="91425" rIns="91425" wrap="square" tIns="91425">
            <a:noAutofit/>
          </a:bodyPr>
          <a:lstStyle/>
          <a:p>
            <a:pPr indent="0" lvl="0" marL="0">
              <a:spcBef>
                <a:spcPts val="0"/>
              </a:spcBef>
              <a:buNone/>
            </a:pPr>
            <a:r>
              <a:rPr lang="en-GB" sz="4800">
                <a:solidFill>
                  <a:srgbClr val="000000"/>
                </a:solidFill>
              </a:rPr>
              <a:t>Study of Models for Image Classification</a:t>
            </a:r>
          </a:p>
        </p:txBody>
      </p:sp>
      <p:sp>
        <p:nvSpPr>
          <p:cNvPr id="108" name="Shape 108"/>
          <p:cNvSpPr txBox="1"/>
          <p:nvPr>
            <p:ph idx="1" type="subTitle"/>
          </p:nvPr>
        </p:nvSpPr>
        <p:spPr>
          <a:xfrm>
            <a:off x="729575" y="2998275"/>
            <a:ext cx="4890900" cy="988200"/>
          </a:xfrm>
          <a:prstGeom prst="rect">
            <a:avLst/>
          </a:prstGeom>
        </p:spPr>
        <p:txBody>
          <a:bodyPr anchorCtr="0" anchor="t" bIns="91425" lIns="91425" rIns="91425" wrap="square" tIns="91425">
            <a:noAutofit/>
          </a:bodyPr>
          <a:lstStyle/>
          <a:p>
            <a:pPr indent="0" lvl="0" marL="0">
              <a:spcBef>
                <a:spcPts val="0"/>
              </a:spcBef>
              <a:buNone/>
            </a:pPr>
            <a:r>
              <a:t/>
            </a:r>
            <a:endParaRPr b="1" sz="1400"/>
          </a:p>
          <a:p>
            <a:pPr indent="0" lvl="0" marL="0">
              <a:spcBef>
                <a:spcPts val="0"/>
              </a:spcBef>
              <a:buNone/>
            </a:pPr>
            <a:r>
              <a:rPr b="1" lang="en-GB" sz="1400"/>
              <a:t>Fan Gao (fg2432)</a:t>
            </a:r>
          </a:p>
          <a:p>
            <a:pPr indent="0" lvl="0" marL="0">
              <a:spcBef>
                <a:spcPts val="0"/>
              </a:spcBef>
              <a:buNone/>
            </a:pPr>
            <a:r>
              <a:rPr b="1" lang="en-GB" sz="1400"/>
              <a:t>Seung Hwan Lee (sl3966)</a:t>
            </a:r>
          </a:p>
          <a:p>
            <a:pPr indent="0" lvl="0" marL="0">
              <a:spcBef>
                <a:spcPts val="0"/>
              </a:spcBef>
              <a:buNone/>
            </a:pPr>
            <a:r>
              <a:rPr b="1" lang="en-GB" sz="1400"/>
              <a:t>Sneha Nagaraj Bangalore (sb3889)</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730725" y="1318650"/>
            <a:ext cx="3893400" cy="1034400"/>
          </a:xfrm>
          <a:prstGeom prst="rect">
            <a:avLst/>
          </a:prstGeom>
        </p:spPr>
        <p:txBody>
          <a:bodyPr anchorCtr="0" anchor="t" bIns="91425" lIns="91425" rIns="91425" wrap="square" tIns="91425">
            <a:noAutofit/>
          </a:bodyPr>
          <a:lstStyle/>
          <a:p>
            <a:pPr indent="0" lvl="0" marL="0" rtl="0">
              <a:spcBef>
                <a:spcPts val="0"/>
              </a:spcBef>
              <a:buNone/>
            </a:pPr>
            <a:r>
              <a:rPr lang="en-GB"/>
              <a:t>Standard Connectivity</a:t>
            </a:r>
          </a:p>
        </p:txBody>
      </p:sp>
      <p:pic>
        <p:nvPicPr>
          <p:cNvPr id="182" name="Shape 182"/>
          <p:cNvPicPr preferRelativeResize="0"/>
          <p:nvPr/>
        </p:nvPicPr>
        <p:blipFill>
          <a:blip r:embed="rId3">
            <a:alphaModFix/>
          </a:blip>
          <a:stretch>
            <a:fillRect/>
          </a:stretch>
        </p:blipFill>
        <p:spPr>
          <a:xfrm>
            <a:off x="1251125" y="1849775"/>
            <a:ext cx="6251975" cy="1582050"/>
          </a:xfrm>
          <a:prstGeom prst="rect">
            <a:avLst/>
          </a:prstGeom>
          <a:noFill/>
          <a:ln>
            <a:noFill/>
          </a:ln>
        </p:spPr>
      </p:pic>
      <p:pic>
        <p:nvPicPr>
          <p:cNvPr id="183" name="Shape 183"/>
          <p:cNvPicPr preferRelativeResize="0"/>
          <p:nvPr/>
        </p:nvPicPr>
        <p:blipFill>
          <a:blip r:embed="rId4">
            <a:alphaModFix/>
          </a:blip>
          <a:stretch>
            <a:fillRect/>
          </a:stretch>
        </p:blipFill>
        <p:spPr>
          <a:xfrm>
            <a:off x="1033325" y="3149150"/>
            <a:ext cx="6858000" cy="1847850"/>
          </a:xfrm>
          <a:prstGeom prst="rect">
            <a:avLst/>
          </a:prstGeom>
          <a:noFill/>
          <a:ln>
            <a:noFill/>
          </a:ln>
        </p:spPr>
      </p:pic>
      <p:sp>
        <p:nvSpPr>
          <p:cNvPr id="184" name="Shape 184"/>
          <p:cNvSpPr txBox="1"/>
          <p:nvPr>
            <p:ph type="title"/>
          </p:nvPr>
        </p:nvSpPr>
        <p:spPr>
          <a:xfrm>
            <a:off x="730725" y="3037950"/>
            <a:ext cx="3893400" cy="1034400"/>
          </a:xfrm>
          <a:prstGeom prst="rect">
            <a:avLst/>
          </a:prstGeom>
        </p:spPr>
        <p:txBody>
          <a:bodyPr anchorCtr="0" anchor="t" bIns="91425" lIns="91425" rIns="91425" wrap="square" tIns="91425">
            <a:noAutofit/>
          </a:bodyPr>
          <a:lstStyle/>
          <a:p>
            <a:pPr indent="0" lvl="0" marL="0" rtl="0">
              <a:spcBef>
                <a:spcPts val="0"/>
              </a:spcBef>
              <a:buNone/>
            </a:pPr>
            <a:r>
              <a:rPr lang="en-GB"/>
              <a:t>ResNet</a:t>
            </a:r>
            <a:r>
              <a:rPr lang="en-GB"/>
              <a:t> Connectivity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30725" y="1318650"/>
            <a:ext cx="3893400" cy="1034400"/>
          </a:xfrm>
          <a:prstGeom prst="rect">
            <a:avLst/>
          </a:prstGeom>
        </p:spPr>
        <p:txBody>
          <a:bodyPr anchorCtr="0" anchor="t" bIns="91425" lIns="91425" rIns="91425" wrap="square" tIns="91425">
            <a:noAutofit/>
          </a:bodyPr>
          <a:lstStyle/>
          <a:p>
            <a:pPr indent="0" lvl="0" marL="0" rtl="0">
              <a:spcBef>
                <a:spcPts val="0"/>
              </a:spcBef>
              <a:buNone/>
            </a:pPr>
            <a:r>
              <a:rPr lang="en-GB"/>
              <a:t>Inception</a:t>
            </a:r>
          </a:p>
        </p:txBody>
      </p:sp>
      <p:sp>
        <p:nvSpPr>
          <p:cNvPr id="190" name="Shape 190"/>
          <p:cNvSpPr txBox="1"/>
          <p:nvPr>
            <p:ph idx="1" type="body"/>
          </p:nvPr>
        </p:nvSpPr>
        <p:spPr>
          <a:xfrm>
            <a:off x="3017175" y="1318650"/>
            <a:ext cx="5373900" cy="12936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t/>
            </a:r>
            <a:endParaRPr sz="1400">
              <a:solidFill>
                <a:srgbClr val="666666"/>
              </a:solidFill>
              <a:latin typeface="Arial"/>
              <a:ea typeface="Arial"/>
              <a:cs typeface="Arial"/>
              <a:sym typeface="Arial"/>
            </a:endParaRPr>
          </a:p>
          <a:p>
            <a:pPr indent="0" lvl="0" marL="0" rtl="0">
              <a:lnSpc>
                <a:spcPct val="100000"/>
              </a:lnSpc>
              <a:spcBef>
                <a:spcPts val="0"/>
              </a:spcBef>
              <a:spcAft>
                <a:spcPts val="0"/>
              </a:spcAft>
              <a:buNone/>
            </a:pPr>
            <a:r>
              <a:t/>
            </a:r>
            <a:endParaRPr sz="1400">
              <a:solidFill>
                <a:srgbClr val="666666"/>
              </a:solidFill>
              <a:latin typeface="Arial"/>
              <a:ea typeface="Arial"/>
              <a:cs typeface="Arial"/>
              <a:sym typeface="Arial"/>
            </a:endParaRPr>
          </a:p>
          <a:p>
            <a:pPr indent="0" lvl="0" marL="0" rtl="0">
              <a:spcBef>
                <a:spcPts val="0"/>
              </a:spcBef>
              <a:buNone/>
            </a:pPr>
            <a:r>
              <a:t/>
            </a:r>
            <a:endParaRPr sz="1100"/>
          </a:p>
        </p:txBody>
      </p:sp>
      <p:pic>
        <p:nvPicPr>
          <p:cNvPr id="191" name="Shape 191"/>
          <p:cNvPicPr preferRelativeResize="0"/>
          <p:nvPr/>
        </p:nvPicPr>
        <p:blipFill>
          <a:blip r:embed="rId3">
            <a:alphaModFix/>
          </a:blip>
          <a:stretch>
            <a:fillRect/>
          </a:stretch>
        </p:blipFill>
        <p:spPr>
          <a:xfrm>
            <a:off x="819675" y="2764650"/>
            <a:ext cx="7631351" cy="2226450"/>
          </a:xfrm>
          <a:prstGeom prst="rect">
            <a:avLst/>
          </a:prstGeom>
          <a:noFill/>
          <a:ln>
            <a:noFill/>
          </a:ln>
        </p:spPr>
      </p:pic>
      <p:pic>
        <p:nvPicPr>
          <p:cNvPr id="192" name="Shape 192"/>
          <p:cNvPicPr preferRelativeResize="0"/>
          <p:nvPr/>
        </p:nvPicPr>
        <p:blipFill>
          <a:blip r:embed="rId4">
            <a:alphaModFix/>
          </a:blip>
          <a:stretch>
            <a:fillRect/>
          </a:stretch>
        </p:blipFill>
        <p:spPr>
          <a:xfrm>
            <a:off x="3874113" y="657724"/>
            <a:ext cx="4633124" cy="2106925"/>
          </a:xfrm>
          <a:prstGeom prst="rect">
            <a:avLst/>
          </a:prstGeom>
          <a:noFill/>
          <a:ln>
            <a:noFill/>
          </a:ln>
        </p:spPr>
      </p:pic>
      <p:cxnSp>
        <p:nvCxnSpPr>
          <p:cNvPr id="193" name="Shape 193"/>
          <p:cNvCxnSpPr/>
          <p:nvPr/>
        </p:nvCxnSpPr>
        <p:spPr>
          <a:xfrm flipH="1" rot="10800000">
            <a:off x="2363225" y="1988025"/>
            <a:ext cx="1723800" cy="917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9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2725" y="1346475"/>
            <a:ext cx="1729800" cy="1034400"/>
          </a:xfrm>
          <a:prstGeom prst="rect">
            <a:avLst/>
          </a:prstGeom>
        </p:spPr>
        <p:txBody>
          <a:bodyPr anchorCtr="0" anchor="t" bIns="91425" lIns="91425" rIns="91425" wrap="square" tIns="91425">
            <a:noAutofit/>
          </a:bodyPr>
          <a:lstStyle/>
          <a:p>
            <a:pPr indent="0" lvl="0" marL="0" rtl="0">
              <a:spcBef>
                <a:spcPts val="0"/>
              </a:spcBef>
              <a:buNone/>
            </a:pPr>
            <a:r>
              <a:rPr lang="en-GB"/>
              <a:t>ResNet-</a:t>
            </a:r>
            <a:br>
              <a:rPr lang="en-GB"/>
            </a:br>
            <a:r>
              <a:rPr lang="en-GB"/>
              <a:t>Inception</a:t>
            </a:r>
          </a:p>
        </p:txBody>
      </p:sp>
      <p:pic>
        <p:nvPicPr>
          <p:cNvPr id="199" name="Shape 199"/>
          <p:cNvPicPr preferRelativeResize="0"/>
          <p:nvPr/>
        </p:nvPicPr>
        <p:blipFill>
          <a:blip r:embed="rId3">
            <a:alphaModFix/>
          </a:blip>
          <a:stretch>
            <a:fillRect/>
          </a:stretch>
        </p:blipFill>
        <p:spPr>
          <a:xfrm>
            <a:off x="2265925" y="493750"/>
            <a:ext cx="2200925" cy="4510724"/>
          </a:xfrm>
          <a:prstGeom prst="rect">
            <a:avLst/>
          </a:prstGeom>
          <a:noFill/>
          <a:ln>
            <a:noFill/>
          </a:ln>
        </p:spPr>
      </p:pic>
      <p:pic>
        <p:nvPicPr>
          <p:cNvPr id="200" name="Shape 200"/>
          <p:cNvPicPr preferRelativeResize="0"/>
          <p:nvPr/>
        </p:nvPicPr>
        <p:blipFill>
          <a:blip r:embed="rId4">
            <a:alphaModFix/>
          </a:blip>
          <a:stretch>
            <a:fillRect/>
          </a:stretch>
        </p:blipFill>
        <p:spPr>
          <a:xfrm>
            <a:off x="6287400" y="568300"/>
            <a:ext cx="1928620" cy="4510726"/>
          </a:xfrm>
          <a:prstGeom prst="rect">
            <a:avLst/>
          </a:prstGeom>
          <a:noFill/>
          <a:ln>
            <a:noFill/>
          </a:ln>
        </p:spPr>
      </p:pic>
      <p:cxnSp>
        <p:nvCxnSpPr>
          <p:cNvPr id="201" name="Shape 201"/>
          <p:cNvCxnSpPr/>
          <p:nvPr/>
        </p:nvCxnSpPr>
        <p:spPr>
          <a:xfrm>
            <a:off x="3366388" y="1758775"/>
            <a:ext cx="2833500" cy="6600"/>
          </a:xfrm>
          <a:prstGeom prst="straightConnector1">
            <a:avLst/>
          </a:prstGeom>
          <a:noFill/>
          <a:ln cap="flat" cmpd="sng" w="9525">
            <a:solidFill>
              <a:schemeClr val="dk2"/>
            </a:solidFill>
            <a:prstDash val="solid"/>
            <a:round/>
            <a:headEnd len="lg" w="lg" type="none"/>
            <a:tailEnd len="lg" w="lg" type="triangle"/>
          </a:ln>
        </p:spPr>
      </p:cxnSp>
      <p:pic>
        <p:nvPicPr>
          <p:cNvPr id="202" name="Shape 202"/>
          <p:cNvPicPr preferRelativeResize="0"/>
          <p:nvPr/>
        </p:nvPicPr>
        <p:blipFill>
          <a:blip r:embed="rId5">
            <a:alphaModFix/>
          </a:blip>
          <a:stretch>
            <a:fillRect/>
          </a:stretch>
        </p:blipFill>
        <p:spPr>
          <a:xfrm>
            <a:off x="4675370" y="2223070"/>
            <a:ext cx="1282900" cy="2681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8750" y="1183150"/>
            <a:ext cx="3894000" cy="570300"/>
          </a:xfrm>
          <a:prstGeom prst="rect">
            <a:avLst/>
          </a:prstGeom>
        </p:spPr>
        <p:txBody>
          <a:bodyPr anchorCtr="0" anchor="t" bIns="91425" lIns="91425" rIns="91425" wrap="square" tIns="91425">
            <a:noAutofit/>
          </a:bodyPr>
          <a:lstStyle/>
          <a:p>
            <a:pPr indent="0" lvl="0" marL="0" rtl="0">
              <a:spcBef>
                <a:spcPts val="0"/>
              </a:spcBef>
              <a:buNone/>
            </a:pPr>
            <a:r>
              <a:rPr lang="en-GB"/>
              <a:t>Different models tried</a:t>
            </a:r>
          </a:p>
        </p:txBody>
      </p:sp>
      <p:cxnSp>
        <p:nvCxnSpPr>
          <p:cNvPr id="208" name="Shape 208"/>
          <p:cNvCxnSpPr/>
          <p:nvPr/>
        </p:nvCxnSpPr>
        <p:spPr>
          <a:xfrm>
            <a:off x="4572000" y="1347150"/>
            <a:ext cx="15600" cy="3782400"/>
          </a:xfrm>
          <a:prstGeom prst="straightConnector1">
            <a:avLst/>
          </a:prstGeom>
          <a:noFill/>
          <a:ln cap="flat" cmpd="sng" w="9525">
            <a:solidFill>
              <a:schemeClr val="accent1"/>
            </a:solidFill>
            <a:prstDash val="dot"/>
            <a:round/>
            <a:headEnd len="lg" w="lg" type="none"/>
            <a:tailEnd len="lg" w="lg" type="none"/>
          </a:ln>
        </p:spPr>
      </p:cxnSp>
      <p:sp>
        <p:nvSpPr>
          <p:cNvPr id="209" name="Shape 209"/>
          <p:cNvSpPr txBox="1"/>
          <p:nvPr>
            <p:ph type="title"/>
          </p:nvPr>
        </p:nvSpPr>
        <p:spPr>
          <a:xfrm>
            <a:off x="5389050" y="1183150"/>
            <a:ext cx="3894000" cy="570300"/>
          </a:xfrm>
          <a:prstGeom prst="rect">
            <a:avLst/>
          </a:prstGeom>
        </p:spPr>
        <p:txBody>
          <a:bodyPr anchorCtr="0" anchor="t" bIns="91425" lIns="91425" rIns="91425" wrap="square" tIns="91425">
            <a:noAutofit/>
          </a:bodyPr>
          <a:lstStyle/>
          <a:p>
            <a:pPr indent="0" lvl="0" marL="0" rtl="0">
              <a:spcBef>
                <a:spcPts val="0"/>
              </a:spcBef>
              <a:buNone/>
            </a:pPr>
            <a:r>
              <a:rPr lang="en-GB"/>
              <a:t>Results obtained</a:t>
            </a:r>
            <a:r>
              <a:rPr lang="en-GB"/>
              <a:t> </a:t>
            </a:r>
          </a:p>
        </p:txBody>
      </p:sp>
      <p:graphicFrame>
        <p:nvGraphicFramePr>
          <p:cNvPr id="210" name="Shape 210"/>
          <p:cNvGraphicFramePr/>
          <p:nvPr/>
        </p:nvGraphicFramePr>
        <p:xfrm>
          <a:off x="134600" y="1638300"/>
          <a:ext cx="3000000" cy="3000000"/>
        </p:xfrm>
        <a:graphic>
          <a:graphicData uri="http://schemas.openxmlformats.org/drawingml/2006/table">
            <a:tbl>
              <a:tblPr>
                <a:noFill/>
                <a:tableStyleId>{A5F2A309-4BA6-4024-8B7B-7C4AEDFFCC1E}</a:tableStyleId>
              </a:tblPr>
              <a:tblGrid>
                <a:gridCol w="837950"/>
                <a:gridCol w="865775"/>
                <a:gridCol w="865775"/>
                <a:gridCol w="865775"/>
                <a:gridCol w="851875"/>
              </a:tblGrid>
              <a:tr h="443600">
                <a:tc>
                  <a:txBody>
                    <a:bodyPr>
                      <a:noAutofit/>
                    </a:bodyPr>
                    <a:lstStyle/>
                    <a:p>
                      <a:pPr indent="0" lvl="0" marL="0" rtl="0" algn="ctr">
                        <a:spcBef>
                          <a:spcPts val="0"/>
                        </a:spcBef>
                        <a:buNone/>
                      </a:pPr>
                      <a:r>
                        <a:rPr b="1" lang="en-GB">
                          <a:solidFill>
                            <a:srgbClr val="FFFFFF"/>
                          </a:solidFill>
                        </a:rPr>
                        <a:t>Attribute</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rPr b="1" lang="en-GB">
                          <a:solidFill>
                            <a:srgbClr val="FFFFFF"/>
                          </a:solidFill>
                        </a:rPr>
                        <a:t>Model 1</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rPr b="1" lang="en-GB">
                          <a:solidFill>
                            <a:srgbClr val="FFFFFF"/>
                          </a:solidFill>
                        </a:rPr>
                        <a:t>Model 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marR="0" rtl="0" algn="ctr">
                        <a:lnSpc>
                          <a:spcPct val="100000"/>
                        </a:lnSpc>
                        <a:spcBef>
                          <a:spcPts val="0"/>
                        </a:spcBef>
                        <a:spcAft>
                          <a:spcPts val="0"/>
                        </a:spcAft>
                        <a:buNone/>
                      </a:pPr>
                      <a:r>
                        <a:rPr b="1" lang="en-GB">
                          <a:solidFill>
                            <a:srgbClr val="FFFFFF"/>
                          </a:solidFill>
                        </a:rPr>
                        <a:t>Model 3</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marR="0" rtl="0" algn="ctr">
                        <a:lnSpc>
                          <a:spcPct val="100000"/>
                        </a:lnSpc>
                        <a:spcBef>
                          <a:spcPts val="0"/>
                        </a:spcBef>
                        <a:spcAft>
                          <a:spcPts val="0"/>
                        </a:spcAft>
                        <a:buNone/>
                      </a:pPr>
                      <a:r>
                        <a:rPr b="1" lang="en-GB">
                          <a:solidFill>
                            <a:srgbClr val="FFFFFF"/>
                          </a:solidFill>
                        </a:rPr>
                        <a:t>Model 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r>
              <a:tr h="369675">
                <a:tc>
                  <a:txBody>
                    <a:bodyPr>
                      <a:noAutofit/>
                    </a:bodyPr>
                    <a:lstStyle/>
                    <a:p>
                      <a:pPr indent="0" lvl="0" marL="0" rtl="0" algn="ctr">
                        <a:lnSpc>
                          <a:spcPct val="115000"/>
                        </a:lnSpc>
                        <a:spcBef>
                          <a:spcPts val="0"/>
                        </a:spcBef>
                        <a:buNone/>
                      </a:pPr>
                      <a:r>
                        <a:rPr b="1" lang="en-GB" sz="1000"/>
                        <a:t>Group 0 block count</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24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369675">
                <a:tc>
                  <a:txBody>
                    <a:bodyPr>
                      <a:noAutofit/>
                    </a:bodyPr>
                    <a:lstStyle/>
                    <a:p>
                      <a:pPr indent="0" lvl="0" marL="0" rtl="0" algn="ctr">
                        <a:lnSpc>
                          <a:spcPct val="115000"/>
                        </a:lnSpc>
                        <a:spcBef>
                          <a:spcPts val="0"/>
                        </a:spcBef>
                        <a:buNone/>
                      </a:pPr>
                      <a:r>
                        <a:rPr b="1" lang="en-GB" sz="1000"/>
                        <a:t>Group 0 filter size</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64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369675">
                <a:tc>
                  <a:txBody>
                    <a:bodyPr>
                      <a:noAutofit/>
                    </a:bodyPr>
                    <a:lstStyle/>
                    <a:p>
                      <a:pPr indent="0" lvl="0" marL="0" rtl="0" algn="ctr">
                        <a:lnSpc>
                          <a:spcPct val="115000"/>
                        </a:lnSpc>
                        <a:spcBef>
                          <a:spcPts val="0"/>
                        </a:spcBef>
                        <a:buNone/>
                      </a:pPr>
                      <a:r>
                        <a:rPr b="1" lang="en-GB" sz="1000"/>
                        <a:t>Group 1 block count</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12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12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12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16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369675">
                <a:tc>
                  <a:txBody>
                    <a:bodyPr>
                      <a:noAutofit/>
                    </a:bodyPr>
                    <a:lstStyle/>
                    <a:p>
                      <a:pPr indent="0" lvl="0" marL="0" rtl="0" algn="ctr">
                        <a:lnSpc>
                          <a:spcPct val="115000"/>
                        </a:lnSpc>
                        <a:spcBef>
                          <a:spcPts val="0"/>
                        </a:spcBef>
                        <a:buNone/>
                      </a:pPr>
                      <a:r>
                        <a:rPr b="1" lang="en-GB" sz="1000"/>
                        <a:t>Group 1 filter size</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64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64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369675">
                <a:tc>
                  <a:txBody>
                    <a:bodyPr>
                      <a:noAutofit/>
                    </a:bodyPr>
                    <a:lstStyle/>
                    <a:p>
                      <a:pPr indent="0" lvl="0" marL="0" rtl="0" algn="ctr">
                        <a:lnSpc>
                          <a:spcPct val="115000"/>
                        </a:lnSpc>
                        <a:spcBef>
                          <a:spcPts val="0"/>
                        </a:spcBef>
                        <a:buNone/>
                      </a:pPr>
                      <a:r>
                        <a:rPr b="1" lang="en-GB" sz="1000"/>
                        <a:t>Group 2 block count</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24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24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24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12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369675">
                <a:tc>
                  <a:txBody>
                    <a:bodyPr>
                      <a:noAutofit/>
                    </a:bodyPr>
                    <a:lstStyle/>
                    <a:p>
                      <a:pPr indent="0" lvl="0" marL="0" rtl="0" algn="ctr">
                        <a:lnSpc>
                          <a:spcPct val="115000"/>
                        </a:lnSpc>
                        <a:spcBef>
                          <a:spcPts val="0"/>
                        </a:spcBef>
                        <a:buNone/>
                      </a:pPr>
                      <a:r>
                        <a:rPr b="1" lang="en-GB" sz="1000"/>
                        <a:t>Group 2 filter size</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64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64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369675">
                <a:tc>
                  <a:txBody>
                    <a:bodyPr>
                      <a:noAutofit/>
                    </a:bodyPr>
                    <a:lstStyle/>
                    <a:p>
                      <a:pPr indent="0" lvl="0" marL="0" rtl="0" algn="ctr">
                        <a:lnSpc>
                          <a:spcPct val="115000"/>
                        </a:lnSpc>
                        <a:spcBef>
                          <a:spcPts val="0"/>
                        </a:spcBef>
                        <a:buNone/>
                      </a:pPr>
                      <a:r>
                        <a:rPr b="1" lang="en-GB" sz="1000"/>
                        <a:t>Group 3 block count</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16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16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16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369675">
                <a:tc>
                  <a:txBody>
                    <a:bodyPr>
                      <a:noAutofit/>
                    </a:bodyPr>
                    <a:lstStyle/>
                    <a:p>
                      <a:pPr indent="0" lvl="0" marL="0" rtl="0" algn="ctr">
                        <a:lnSpc>
                          <a:spcPct val="115000"/>
                        </a:lnSpc>
                        <a:spcBef>
                          <a:spcPts val="0"/>
                        </a:spcBef>
                        <a:buNone/>
                      </a:pPr>
                      <a:r>
                        <a:rPr b="1" lang="en-GB" sz="1000"/>
                        <a:t>Group 4 filter size</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64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128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32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graphicFrame>
        <p:nvGraphicFramePr>
          <p:cNvPr id="211" name="Shape 211"/>
          <p:cNvGraphicFramePr/>
          <p:nvPr/>
        </p:nvGraphicFramePr>
        <p:xfrm>
          <a:off x="4723950" y="1638288"/>
          <a:ext cx="3000000" cy="3000000"/>
        </p:xfrm>
        <a:graphic>
          <a:graphicData uri="http://schemas.openxmlformats.org/drawingml/2006/table">
            <a:tbl>
              <a:tblPr>
                <a:noFill/>
                <a:tableStyleId>{A5F2A309-4BA6-4024-8B7B-7C4AEDFFCC1E}</a:tableStyleId>
              </a:tblPr>
              <a:tblGrid>
                <a:gridCol w="1422100"/>
                <a:gridCol w="1422100"/>
                <a:gridCol w="1436000"/>
              </a:tblGrid>
              <a:tr h="559875">
                <a:tc>
                  <a:txBody>
                    <a:bodyPr>
                      <a:noAutofit/>
                    </a:bodyPr>
                    <a:lstStyle/>
                    <a:p>
                      <a:pPr indent="0" lvl="0" marL="0" rtl="0" algn="ctr">
                        <a:spcBef>
                          <a:spcPts val="0"/>
                        </a:spcBef>
                        <a:buNone/>
                      </a:pPr>
                      <a:r>
                        <a:rPr b="1" lang="en-GB">
                          <a:solidFill>
                            <a:srgbClr val="FFFFFF"/>
                          </a:solidFill>
                        </a:rPr>
                        <a:t>Attribute</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rPr b="1" lang="en-GB">
                          <a:solidFill>
                            <a:srgbClr val="FFFFFF"/>
                          </a:solidFill>
                        </a:rPr>
                        <a:t>Model 1</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marR="0" rtl="0" algn="ctr">
                        <a:lnSpc>
                          <a:spcPct val="100000"/>
                        </a:lnSpc>
                        <a:spcBef>
                          <a:spcPts val="0"/>
                        </a:spcBef>
                        <a:spcAft>
                          <a:spcPts val="0"/>
                        </a:spcAft>
                        <a:buNone/>
                      </a:pPr>
                      <a:r>
                        <a:rPr b="1" lang="en-GB">
                          <a:solidFill>
                            <a:srgbClr val="FFFFFF"/>
                          </a:solidFill>
                        </a:rPr>
                        <a:t>Model 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r>
              <a:tr h="550375">
                <a:tc>
                  <a:txBody>
                    <a:bodyPr>
                      <a:noAutofit/>
                    </a:bodyPr>
                    <a:lstStyle/>
                    <a:p>
                      <a:pPr indent="0" lvl="0" marL="0" rtl="0" algn="ctr">
                        <a:lnSpc>
                          <a:spcPct val="115000"/>
                        </a:lnSpc>
                        <a:spcBef>
                          <a:spcPts val="0"/>
                        </a:spcBef>
                        <a:buNone/>
                      </a:pPr>
                      <a:r>
                        <a:rPr b="1" lang="en-GB" sz="1200"/>
                        <a:t>Train Accuracy</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95%</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96%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578150">
                <a:tc>
                  <a:txBody>
                    <a:bodyPr>
                      <a:noAutofit/>
                    </a:bodyPr>
                    <a:lstStyle/>
                    <a:p>
                      <a:pPr indent="0" lvl="0" marL="0" rtl="0" algn="ctr">
                        <a:lnSpc>
                          <a:spcPct val="115000"/>
                        </a:lnSpc>
                        <a:spcBef>
                          <a:spcPts val="0"/>
                        </a:spcBef>
                        <a:buNone/>
                      </a:pPr>
                      <a:r>
                        <a:rPr b="1" lang="en-GB" sz="1200"/>
                        <a:t>Test Accuracy</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82%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80%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548475">
                <a:tc>
                  <a:txBody>
                    <a:bodyPr>
                      <a:noAutofit/>
                    </a:bodyPr>
                    <a:lstStyle/>
                    <a:p>
                      <a:pPr indent="0" lvl="0" marL="0" rtl="0" algn="ctr">
                        <a:lnSpc>
                          <a:spcPct val="115000"/>
                        </a:lnSpc>
                        <a:spcBef>
                          <a:spcPts val="0"/>
                        </a:spcBef>
                        <a:buNone/>
                      </a:pPr>
                      <a:r>
                        <a:rPr b="1" lang="en-GB" sz="1200"/>
                        <a:t>Number of epochs</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300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100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622875">
                <a:tc>
                  <a:txBody>
                    <a:bodyPr>
                      <a:noAutofit/>
                    </a:bodyPr>
                    <a:lstStyle/>
                    <a:p>
                      <a:pPr indent="0" lvl="0" marL="0" rtl="0" algn="ctr">
                        <a:lnSpc>
                          <a:spcPct val="115000"/>
                        </a:lnSpc>
                        <a:spcBef>
                          <a:spcPts val="0"/>
                        </a:spcBef>
                        <a:buNone/>
                      </a:pPr>
                      <a:r>
                        <a:rPr b="1" lang="en-GB" sz="1200"/>
                        <a:t>Inference time (sec / epoch)</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27.78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spcBef>
                          <a:spcPts val="0"/>
                        </a:spcBef>
                        <a:buNone/>
                      </a:pPr>
                      <a:r>
                        <a:rPr lang="en-GB"/>
                        <a:t>44.47</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631850">
                <a:tc>
                  <a:txBody>
                    <a:bodyPr>
                      <a:noAutofit/>
                    </a:bodyPr>
                    <a:lstStyle/>
                    <a:p>
                      <a:pPr indent="0" lvl="0" marL="0" rtl="0" algn="ctr">
                        <a:lnSpc>
                          <a:spcPct val="115000"/>
                        </a:lnSpc>
                        <a:spcBef>
                          <a:spcPts val="0"/>
                        </a:spcBef>
                        <a:buNone/>
                      </a:pPr>
                      <a:r>
                        <a:rPr b="1" lang="en-GB" sz="1200"/>
                        <a:t>Number of parameters (10^6)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1.1</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a:t>4.37</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1487425" y="1318650"/>
            <a:ext cx="3894000" cy="570300"/>
          </a:xfrm>
          <a:prstGeom prst="rect">
            <a:avLst/>
          </a:prstGeom>
        </p:spPr>
        <p:txBody>
          <a:bodyPr anchorCtr="0" anchor="t" bIns="91425" lIns="91425" rIns="91425" wrap="square" tIns="91425">
            <a:noAutofit/>
          </a:bodyPr>
          <a:lstStyle/>
          <a:p>
            <a:pPr indent="0" lvl="0" marL="0" rtl="0">
              <a:spcBef>
                <a:spcPts val="0"/>
              </a:spcBef>
              <a:buNone/>
            </a:pPr>
            <a:r>
              <a:rPr lang="en-GB"/>
              <a:t>Accuracy</a:t>
            </a:r>
          </a:p>
        </p:txBody>
      </p:sp>
      <p:cxnSp>
        <p:nvCxnSpPr>
          <p:cNvPr id="217" name="Shape 217"/>
          <p:cNvCxnSpPr/>
          <p:nvPr/>
        </p:nvCxnSpPr>
        <p:spPr>
          <a:xfrm>
            <a:off x="4572000" y="1347150"/>
            <a:ext cx="36900" cy="3150900"/>
          </a:xfrm>
          <a:prstGeom prst="straightConnector1">
            <a:avLst/>
          </a:prstGeom>
          <a:noFill/>
          <a:ln cap="flat" cmpd="sng" w="9525">
            <a:solidFill>
              <a:schemeClr val="accent1"/>
            </a:solidFill>
            <a:prstDash val="dot"/>
            <a:round/>
            <a:headEnd len="lg" w="lg" type="none"/>
            <a:tailEnd len="lg" w="lg" type="none"/>
          </a:ln>
        </p:spPr>
      </p:cxnSp>
      <p:sp>
        <p:nvSpPr>
          <p:cNvPr id="218" name="Shape 218"/>
          <p:cNvSpPr txBox="1"/>
          <p:nvPr>
            <p:ph type="title"/>
          </p:nvPr>
        </p:nvSpPr>
        <p:spPr>
          <a:xfrm>
            <a:off x="6041575" y="1318650"/>
            <a:ext cx="3894000" cy="570300"/>
          </a:xfrm>
          <a:prstGeom prst="rect">
            <a:avLst/>
          </a:prstGeom>
        </p:spPr>
        <p:txBody>
          <a:bodyPr anchorCtr="0" anchor="t" bIns="91425" lIns="91425" rIns="91425" wrap="square" tIns="91425">
            <a:noAutofit/>
          </a:bodyPr>
          <a:lstStyle/>
          <a:p>
            <a:pPr indent="0" lvl="0" marL="0" rtl="0">
              <a:spcBef>
                <a:spcPts val="0"/>
              </a:spcBef>
              <a:buNone/>
            </a:pPr>
            <a:r>
              <a:rPr lang="en-GB"/>
              <a:t>Weights</a:t>
            </a:r>
            <a:r>
              <a:rPr lang="en-GB"/>
              <a:t> </a:t>
            </a:r>
          </a:p>
        </p:txBody>
      </p:sp>
      <p:pic>
        <p:nvPicPr>
          <p:cNvPr id="219" name="Shape 219"/>
          <p:cNvPicPr preferRelativeResize="0"/>
          <p:nvPr/>
        </p:nvPicPr>
        <p:blipFill>
          <a:blip r:embed="rId3">
            <a:alphaModFix/>
          </a:blip>
          <a:stretch>
            <a:fillRect/>
          </a:stretch>
        </p:blipFill>
        <p:spPr>
          <a:xfrm>
            <a:off x="4761300" y="2041350"/>
            <a:ext cx="4230300" cy="1809010"/>
          </a:xfrm>
          <a:prstGeom prst="rect">
            <a:avLst/>
          </a:prstGeom>
          <a:noFill/>
          <a:ln>
            <a:noFill/>
          </a:ln>
        </p:spPr>
      </p:pic>
      <p:pic>
        <p:nvPicPr>
          <p:cNvPr id="220" name="Shape 220"/>
          <p:cNvPicPr preferRelativeResize="0"/>
          <p:nvPr/>
        </p:nvPicPr>
        <p:blipFill>
          <a:blip r:embed="rId4">
            <a:alphaModFix/>
          </a:blip>
          <a:stretch>
            <a:fillRect/>
          </a:stretch>
        </p:blipFill>
        <p:spPr>
          <a:xfrm>
            <a:off x="4742850" y="2065176"/>
            <a:ext cx="4230301" cy="2731473"/>
          </a:xfrm>
          <a:prstGeom prst="rect">
            <a:avLst/>
          </a:prstGeom>
          <a:noFill/>
          <a:ln>
            <a:noFill/>
          </a:ln>
        </p:spPr>
      </p:pic>
      <p:pic>
        <p:nvPicPr>
          <p:cNvPr id="221" name="Shape 221"/>
          <p:cNvPicPr preferRelativeResize="0"/>
          <p:nvPr/>
        </p:nvPicPr>
        <p:blipFill>
          <a:blip r:embed="rId5">
            <a:alphaModFix/>
          </a:blip>
          <a:stretch>
            <a:fillRect/>
          </a:stretch>
        </p:blipFill>
        <p:spPr>
          <a:xfrm>
            <a:off x="189300" y="2041350"/>
            <a:ext cx="4230300" cy="275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GB"/>
              <a:t>Models</a:t>
            </a:r>
          </a:p>
        </p:txBody>
      </p:sp>
      <p:sp>
        <p:nvSpPr>
          <p:cNvPr id="227" name="Shape 227"/>
          <p:cNvSpPr/>
          <p:nvPr/>
        </p:nvSpPr>
        <p:spPr>
          <a:xfrm>
            <a:off x="1400809" y="3182675"/>
            <a:ext cx="328800" cy="328800"/>
          </a:xfrm>
          <a:prstGeom prst="ellipse">
            <a:avLst/>
          </a:prstGeom>
          <a:solidFill>
            <a:srgbClr val="00BFA5"/>
          </a:solidFill>
          <a:ln>
            <a:noFill/>
          </a:ln>
        </p:spPr>
        <p:txBody>
          <a:bodyPr anchorCtr="0" anchor="ctr" bIns="91425" lIns="91425" rIns="91425" wrap="square" tIns="91425">
            <a:noAutofit/>
          </a:bodyPr>
          <a:lstStyle/>
          <a:p>
            <a:pPr indent="0" lvl="0" marL="0" rtl="0" algn="ctr">
              <a:spcBef>
                <a:spcPts val="0"/>
              </a:spcBef>
              <a:buNone/>
            </a:pPr>
            <a:r>
              <a:rPr b="1" lang="en-GB" sz="800">
                <a:solidFill>
                  <a:srgbClr val="FFFFFF"/>
                </a:solidFill>
              </a:rPr>
              <a:t>3</a:t>
            </a:r>
          </a:p>
        </p:txBody>
      </p:sp>
      <p:sp>
        <p:nvSpPr>
          <p:cNvPr id="228" name="Shape 228"/>
          <p:cNvSpPr txBox="1"/>
          <p:nvPr>
            <p:ph idx="1" type="body"/>
          </p:nvPr>
        </p:nvSpPr>
        <p:spPr>
          <a:xfrm>
            <a:off x="1831800" y="3137975"/>
            <a:ext cx="4365600" cy="418200"/>
          </a:xfrm>
          <a:prstGeom prst="rect">
            <a:avLst/>
          </a:prstGeom>
        </p:spPr>
        <p:txBody>
          <a:bodyPr anchorCtr="0" anchor="t" bIns="91425" lIns="91425" rIns="91425" wrap="square" tIns="91425">
            <a:noAutofit/>
          </a:bodyPr>
          <a:lstStyle/>
          <a:p>
            <a:pPr indent="0" lvl="0" marL="0" rtl="0">
              <a:spcBef>
                <a:spcPts val="0"/>
              </a:spcBef>
              <a:buNone/>
            </a:pPr>
            <a:r>
              <a:rPr lang="en-GB" sz="1800"/>
              <a:t>Convolution + RNN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39050" y="1423525"/>
            <a:ext cx="4506900" cy="1028700"/>
          </a:xfrm>
          <a:prstGeom prst="rect">
            <a:avLst/>
          </a:prstGeom>
        </p:spPr>
        <p:txBody>
          <a:bodyPr anchorCtr="0" anchor="t" bIns="91425" lIns="91425" rIns="91425" wrap="square" tIns="91425">
            <a:noAutofit/>
          </a:bodyPr>
          <a:lstStyle/>
          <a:p>
            <a:pPr indent="0" lvl="0" marL="0">
              <a:spcBef>
                <a:spcPts val="0"/>
              </a:spcBef>
              <a:buNone/>
            </a:pPr>
            <a:r>
              <a:rPr lang="en-GB"/>
              <a:t>ReNet (RNN for Image Classification) </a:t>
            </a:r>
          </a:p>
        </p:txBody>
      </p:sp>
      <p:pic>
        <p:nvPicPr>
          <p:cNvPr id="234" name="Shape 234"/>
          <p:cNvPicPr preferRelativeResize="0"/>
          <p:nvPr/>
        </p:nvPicPr>
        <p:blipFill>
          <a:blip r:embed="rId3">
            <a:alphaModFix/>
          </a:blip>
          <a:stretch>
            <a:fillRect/>
          </a:stretch>
        </p:blipFill>
        <p:spPr>
          <a:xfrm>
            <a:off x="4132000" y="1215725"/>
            <a:ext cx="5012000" cy="3761524"/>
          </a:xfrm>
          <a:prstGeom prst="rect">
            <a:avLst/>
          </a:prstGeom>
          <a:noFill/>
          <a:ln>
            <a:noFill/>
          </a:ln>
        </p:spPr>
      </p:pic>
      <p:pic>
        <p:nvPicPr>
          <p:cNvPr id="235" name="Shape 235"/>
          <p:cNvPicPr preferRelativeResize="0"/>
          <p:nvPr/>
        </p:nvPicPr>
        <p:blipFill>
          <a:blip r:embed="rId4">
            <a:alphaModFix/>
          </a:blip>
          <a:stretch>
            <a:fillRect/>
          </a:stretch>
        </p:blipFill>
        <p:spPr>
          <a:xfrm>
            <a:off x="850350" y="2636825"/>
            <a:ext cx="2171385" cy="2386475"/>
          </a:xfrm>
          <a:prstGeom prst="rect">
            <a:avLst/>
          </a:prstGeom>
          <a:noFill/>
          <a:ln>
            <a:noFill/>
          </a:ln>
        </p:spPr>
      </p:pic>
      <p:sp>
        <p:nvSpPr>
          <p:cNvPr id="236" name="Shape 236"/>
          <p:cNvSpPr txBox="1"/>
          <p:nvPr/>
        </p:nvSpPr>
        <p:spPr>
          <a:xfrm>
            <a:off x="3543300" y="4842175"/>
            <a:ext cx="3927900" cy="114300"/>
          </a:xfrm>
          <a:prstGeom prst="rect">
            <a:avLst/>
          </a:prstGeom>
          <a:noFill/>
          <a:ln>
            <a:noFill/>
          </a:ln>
        </p:spPr>
        <p:txBody>
          <a:bodyPr anchorCtr="0" anchor="t" bIns="91425" lIns="91425" rIns="91425" wrap="square" tIns="91425">
            <a:noAutofit/>
          </a:bodyPr>
          <a:lstStyle/>
          <a:p>
            <a:pPr indent="0" lvl="0" marL="0">
              <a:spcBef>
                <a:spcPts val="0"/>
              </a:spcBef>
              <a:buNone/>
            </a:pPr>
            <a:r>
              <a:rPr lang="en-GB" sz="1000"/>
              <a:t>https://arxiv.org/pdf/1505.00393.pdf</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730000" y="1238275"/>
            <a:ext cx="5088900" cy="780300"/>
          </a:xfrm>
          <a:prstGeom prst="rect">
            <a:avLst/>
          </a:prstGeom>
        </p:spPr>
        <p:txBody>
          <a:bodyPr anchorCtr="0" anchor="t" bIns="91425" lIns="91425" rIns="91425" wrap="square" tIns="91425">
            <a:noAutofit/>
          </a:bodyPr>
          <a:lstStyle/>
          <a:p>
            <a:pPr indent="0" lvl="0" marL="0">
              <a:spcBef>
                <a:spcPts val="0"/>
              </a:spcBef>
              <a:buNone/>
            </a:pPr>
            <a:r>
              <a:rPr lang="en-GB"/>
              <a:t>Our Base Model ReNet</a:t>
            </a:r>
          </a:p>
        </p:txBody>
      </p:sp>
      <p:sp>
        <p:nvSpPr>
          <p:cNvPr id="242" name="Shape 242"/>
          <p:cNvSpPr txBox="1"/>
          <p:nvPr>
            <p:ph idx="1" type="body"/>
          </p:nvPr>
        </p:nvSpPr>
        <p:spPr>
          <a:xfrm>
            <a:off x="730000" y="1717950"/>
            <a:ext cx="2982600" cy="15975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One Layer</a:t>
            </a:r>
          </a:p>
          <a:p>
            <a:pPr indent="-311150" lvl="0" marL="457200" rtl="0">
              <a:spcBef>
                <a:spcPts val="0"/>
              </a:spcBef>
              <a:spcAft>
                <a:spcPts val="0"/>
              </a:spcAft>
              <a:buSzPts val="1300"/>
              <a:buChar char="●"/>
            </a:pPr>
            <a:r>
              <a:rPr lang="en-GB"/>
              <a:t>320 Hidden Units</a:t>
            </a:r>
          </a:p>
          <a:p>
            <a:pPr indent="-311150" lvl="0" marL="457200">
              <a:spcBef>
                <a:spcPts val="0"/>
              </a:spcBef>
              <a:buSzPts val="1300"/>
              <a:buChar char="●"/>
            </a:pPr>
            <a:r>
              <a:rPr lang="en-GB"/>
              <a:t>4 x 4 receptive filter size</a:t>
            </a:r>
          </a:p>
        </p:txBody>
      </p:sp>
      <p:pic>
        <p:nvPicPr>
          <p:cNvPr id="243" name="Shape 243"/>
          <p:cNvPicPr preferRelativeResize="0"/>
          <p:nvPr/>
        </p:nvPicPr>
        <p:blipFill>
          <a:blip r:embed="rId3">
            <a:alphaModFix/>
          </a:blip>
          <a:stretch>
            <a:fillRect/>
          </a:stretch>
        </p:blipFill>
        <p:spPr>
          <a:xfrm>
            <a:off x="3985325" y="3202775"/>
            <a:ext cx="4518124" cy="1768525"/>
          </a:xfrm>
          <a:prstGeom prst="rect">
            <a:avLst/>
          </a:prstGeom>
          <a:noFill/>
          <a:ln>
            <a:noFill/>
          </a:ln>
        </p:spPr>
      </p:pic>
      <p:pic>
        <p:nvPicPr>
          <p:cNvPr id="244" name="Shape 244"/>
          <p:cNvPicPr preferRelativeResize="0"/>
          <p:nvPr/>
        </p:nvPicPr>
        <p:blipFill>
          <a:blip r:embed="rId4">
            <a:alphaModFix/>
          </a:blip>
          <a:stretch>
            <a:fillRect/>
          </a:stretch>
        </p:blipFill>
        <p:spPr>
          <a:xfrm>
            <a:off x="4115713" y="1717950"/>
            <a:ext cx="4257349" cy="1421000"/>
          </a:xfrm>
          <a:prstGeom prst="rect">
            <a:avLst/>
          </a:prstGeom>
          <a:noFill/>
          <a:ln>
            <a:noFill/>
          </a:ln>
        </p:spPr>
      </p:pic>
      <p:pic>
        <p:nvPicPr>
          <p:cNvPr id="245" name="Shape 245"/>
          <p:cNvPicPr preferRelativeResize="0"/>
          <p:nvPr/>
        </p:nvPicPr>
        <p:blipFill>
          <a:blip r:embed="rId5">
            <a:alphaModFix/>
          </a:blip>
          <a:stretch>
            <a:fillRect/>
          </a:stretch>
        </p:blipFill>
        <p:spPr>
          <a:xfrm>
            <a:off x="918450" y="2542875"/>
            <a:ext cx="3066875" cy="2482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642988" y="1164250"/>
            <a:ext cx="7374900" cy="811500"/>
          </a:xfrm>
          <a:prstGeom prst="rect">
            <a:avLst/>
          </a:prstGeom>
        </p:spPr>
        <p:txBody>
          <a:bodyPr anchorCtr="0" anchor="t" bIns="91425" lIns="91425" rIns="91425" wrap="square" tIns="91425">
            <a:noAutofit/>
          </a:bodyPr>
          <a:lstStyle/>
          <a:p>
            <a:pPr indent="0" lvl="0" marL="0">
              <a:spcBef>
                <a:spcPts val="0"/>
              </a:spcBef>
              <a:buNone/>
            </a:pPr>
            <a:r>
              <a:rPr lang="en-GB"/>
              <a:t>Adding Convolution on the Image</a:t>
            </a:r>
          </a:p>
        </p:txBody>
      </p:sp>
      <p:pic>
        <p:nvPicPr>
          <p:cNvPr id="251" name="Shape 251"/>
          <p:cNvPicPr preferRelativeResize="0"/>
          <p:nvPr/>
        </p:nvPicPr>
        <p:blipFill>
          <a:blip r:embed="rId3">
            <a:alphaModFix/>
          </a:blip>
          <a:stretch>
            <a:fillRect/>
          </a:stretch>
        </p:blipFill>
        <p:spPr>
          <a:xfrm>
            <a:off x="3971775" y="1714500"/>
            <a:ext cx="4114625" cy="1470950"/>
          </a:xfrm>
          <a:prstGeom prst="rect">
            <a:avLst/>
          </a:prstGeom>
          <a:noFill/>
          <a:ln>
            <a:noFill/>
          </a:ln>
        </p:spPr>
      </p:pic>
      <p:pic>
        <p:nvPicPr>
          <p:cNvPr id="252" name="Shape 252"/>
          <p:cNvPicPr preferRelativeResize="0"/>
          <p:nvPr/>
        </p:nvPicPr>
        <p:blipFill>
          <a:blip r:embed="rId4">
            <a:alphaModFix/>
          </a:blip>
          <a:stretch>
            <a:fillRect/>
          </a:stretch>
        </p:blipFill>
        <p:spPr>
          <a:xfrm>
            <a:off x="4067800" y="3308975"/>
            <a:ext cx="4018601" cy="1573200"/>
          </a:xfrm>
          <a:prstGeom prst="rect">
            <a:avLst/>
          </a:prstGeom>
          <a:noFill/>
          <a:ln>
            <a:noFill/>
          </a:ln>
        </p:spPr>
      </p:pic>
      <p:pic>
        <p:nvPicPr>
          <p:cNvPr id="253" name="Shape 253"/>
          <p:cNvPicPr preferRelativeResize="0"/>
          <p:nvPr/>
        </p:nvPicPr>
        <p:blipFill>
          <a:blip r:embed="rId5">
            <a:alphaModFix/>
          </a:blip>
          <a:stretch>
            <a:fillRect/>
          </a:stretch>
        </p:blipFill>
        <p:spPr>
          <a:xfrm>
            <a:off x="807025" y="1975750"/>
            <a:ext cx="1893883" cy="28629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718100" y="1175775"/>
            <a:ext cx="8060100" cy="589500"/>
          </a:xfrm>
          <a:prstGeom prst="rect">
            <a:avLst/>
          </a:prstGeom>
        </p:spPr>
        <p:txBody>
          <a:bodyPr anchorCtr="0" anchor="t" bIns="91425" lIns="91425" rIns="91425" wrap="square" tIns="91425">
            <a:noAutofit/>
          </a:bodyPr>
          <a:lstStyle/>
          <a:p>
            <a:pPr indent="0" lvl="0" marL="0">
              <a:spcBef>
                <a:spcPts val="0"/>
              </a:spcBef>
              <a:buNone/>
            </a:pPr>
            <a:r>
              <a:rPr lang="en-GB"/>
              <a:t>Concatenating CNN + ReNet Features</a:t>
            </a:r>
          </a:p>
        </p:txBody>
      </p:sp>
      <p:pic>
        <p:nvPicPr>
          <p:cNvPr id="259" name="Shape 259"/>
          <p:cNvPicPr preferRelativeResize="0"/>
          <p:nvPr/>
        </p:nvPicPr>
        <p:blipFill>
          <a:blip r:embed="rId3">
            <a:alphaModFix/>
          </a:blip>
          <a:stretch>
            <a:fillRect/>
          </a:stretch>
        </p:blipFill>
        <p:spPr>
          <a:xfrm>
            <a:off x="5173953" y="3695409"/>
            <a:ext cx="2312194" cy="1107428"/>
          </a:xfrm>
          <a:prstGeom prst="rect">
            <a:avLst/>
          </a:prstGeom>
          <a:noFill/>
          <a:ln>
            <a:noFill/>
          </a:ln>
        </p:spPr>
      </p:pic>
      <p:pic>
        <p:nvPicPr>
          <p:cNvPr id="260" name="Shape 260"/>
          <p:cNvPicPr preferRelativeResize="0"/>
          <p:nvPr/>
        </p:nvPicPr>
        <p:blipFill>
          <a:blip r:embed="rId4">
            <a:alphaModFix/>
          </a:blip>
          <a:stretch>
            <a:fillRect/>
          </a:stretch>
        </p:blipFill>
        <p:spPr>
          <a:xfrm>
            <a:off x="4007850" y="3206850"/>
            <a:ext cx="3850600" cy="1853325"/>
          </a:xfrm>
          <a:prstGeom prst="rect">
            <a:avLst/>
          </a:prstGeom>
          <a:noFill/>
          <a:ln>
            <a:noFill/>
          </a:ln>
        </p:spPr>
      </p:pic>
      <p:pic>
        <p:nvPicPr>
          <p:cNvPr id="261" name="Shape 261"/>
          <p:cNvPicPr preferRelativeResize="0"/>
          <p:nvPr/>
        </p:nvPicPr>
        <p:blipFill>
          <a:blip r:embed="rId5">
            <a:alphaModFix/>
          </a:blip>
          <a:stretch>
            <a:fillRect/>
          </a:stretch>
        </p:blipFill>
        <p:spPr>
          <a:xfrm>
            <a:off x="3876875" y="1646200"/>
            <a:ext cx="3981576" cy="1560650"/>
          </a:xfrm>
          <a:prstGeom prst="rect">
            <a:avLst/>
          </a:prstGeom>
          <a:noFill/>
          <a:ln>
            <a:noFill/>
          </a:ln>
        </p:spPr>
      </p:pic>
      <p:pic>
        <p:nvPicPr>
          <p:cNvPr id="262" name="Shape 262"/>
          <p:cNvPicPr preferRelativeResize="0"/>
          <p:nvPr/>
        </p:nvPicPr>
        <p:blipFill>
          <a:blip r:embed="rId6">
            <a:alphaModFix/>
          </a:blip>
          <a:stretch>
            <a:fillRect/>
          </a:stretch>
        </p:blipFill>
        <p:spPr>
          <a:xfrm>
            <a:off x="152400" y="1917675"/>
            <a:ext cx="2628528" cy="3073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GB"/>
              <a:t>Project Objectives</a:t>
            </a:r>
          </a:p>
        </p:txBody>
      </p:sp>
      <p:sp>
        <p:nvSpPr>
          <p:cNvPr id="114" name="Shape 114"/>
          <p:cNvSpPr txBox="1"/>
          <p:nvPr>
            <p:ph idx="1" type="body"/>
          </p:nvPr>
        </p:nvSpPr>
        <p:spPr>
          <a:xfrm>
            <a:off x="843300" y="2269375"/>
            <a:ext cx="7457400" cy="1493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GB" sz="1800"/>
              <a:t>We are all interested in image classification</a:t>
            </a:r>
          </a:p>
          <a:p>
            <a:pPr indent="-342900" lvl="0" marL="457200" rtl="0">
              <a:spcBef>
                <a:spcPts val="0"/>
              </a:spcBef>
              <a:spcAft>
                <a:spcPts val="0"/>
              </a:spcAft>
              <a:buSzPts val="1800"/>
              <a:buChar char="●"/>
            </a:pPr>
            <a:r>
              <a:rPr lang="en-GB" sz="1800"/>
              <a:t>We each studied an architecture and implemented an enhancement</a:t>
            </a:r>
          </a:p>
          <a:p>
            <a:pPr indent="-342900" lvl="0" marL="457200" rtl="0">
              <a:spcBef>
                <a:spcPts val="0"/>
              </a:spcBef>
              <a:buSzPts val="1800"/>
              <a:buChar char="●"/>
            </a:pPr>
            <a:r>
              <a:rPr lang="en-GB" sz="1800"/>
              <a:t>It’s a broad exploration rather than a deep dive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indent="0" lvl="0" marL="0" rtl="0">
              <a:spcBef>
                <a:spcPts val="0"/>
              </a:spcBef>
              <a:buNone/>
            </a:pPr>
            <a:r>
              <a:rPr lang="en-GB" sz="4800">
                <a:solidFill>
                  <a:srgbClr val="00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GB"/>
              <a:t>Models</a:t>
            </a:r>
          </a:p>
        </p:txBody>
      </p:sp>
      <p:sp>
        <p:nvSpPr>
          <p:cNvPr id="120" name="Shape 120"/>
          <p:cNvSpPr/>
          <p:nvPr/>
        </p:nvSpPr>
        <p:spPr>
          <a:xfrm>
            <a:off x="1400790" y="2181675"/>
            <a:ext cx="328800" cy="328800"/>
          </a:xfrm>
          <a:prstGeom prst="ellipse">
            <a:avLst/>
          </a:prstGeom>
          <a:solidFill>
            <a:srgbClr val="00BFA5"/>
          </a:solidFill>
          <a:ln>
            <a:noFill/>
          </a:ln>
        </p:spPr>
        <p:txBody>
          <a:bodyPr anchorCtr="0" anchor="ctr" bIns="91425" lIns="91425" rIns="91425" wrap="square" tIns="91425">
            <a:noAutofit/>
          </a:bodyPr>
          <a:lstStyle/>
          <a:p>
            <a:pPr indent="0" lvl="0" marL="0" rtl="0" algn="ctr">
              <a:spcBef>
                <a:spcPts val="0"/>
              </a:spcBef>
              <a:buNone/>
            </a:pPr>
            <a:r>
              <a:rPr b="1" lang="en-GB" sz="800">
                <a:solidFill>
                  <a:srgbClr val="FFFFFF"/>
                </a:solidFill>
              </a:rPr>
              <a:t>1</a:t>
            </a:r>
          </a:p>
        </p:txBody>
      </p:sp>
      <p:sp>
        <p:nvSpPr>
          <p:cNvPr id="121" name="Shape 121"/>
          <p:cNvSpPr txBox="1"/>
          <p:nvPr>
            <p:ph idx="1" type="body"/>
          </p:nvPr>
        </p:nvSpPr>
        <p:spPr>
          <a:xfrm>
            <a:off x="1847700" y="2092275"/>
            <a:ext cx="5590200" cy="418200"/>
          </a:xfrm>
          <a:prstGeom prst="rect">
            <a:avLst/>
          </a:prstGeom>
        </p:spPr>
        <p:txBody>
          <a:bodyPr anchorCtr="0" anchor="t" bIns="91425" lIns="91425" rIns="91425" wrap="square" tIns="91425">
            <a:noAutofit/>
          </a:bodyPr>
          <a:lstStyle/>
          <a:p>
            <a:pPr indent="0" lvl="0" marL="0" rtl="0">
              <a:spcBef>
                <a:spcPts val="0"/>
              </a:spcBef>
              <a:buNone/>
            </a:pPr>
            <a:r>
              <a:rPr lang="en-GB" sz="1800"/>
              <a:t>Wide ResNet + DenseNet ⇒ Wide DenseNet (WDN)</a:t>
            </a:r>
          </a:p>
        </p:txBody>
      </p:sp>
      <p:sp>
        <p:nvSpPr>
          <p:cNvPr id="122" name="Shape 122"/>
          <p:cNvSpPr/>
          <p:nvPr/>
        </p:nvSpPr>
        <p:spPr>
          <a:xfrm>
            <a:off x="1400790" y="2682175"/>
            <a:ext cx="328800" cy="328800"/>
          </a:xfrm>
          <a:prstGeom prst="ellipse">
            <a:avLst/>
          </a:prstGeom>
          <a:solidFill>
            <a:srgbClr val="00BFA5"/>
          </a:solidFill>
          <a:ln>
            <a:noFill/>
          </a:ln>
        </p:spPr>
        <p:txBody>
          <a:bodyPr anchorCtr="0" anchor="ctr" bIns="91425" lIns="91425" rIns="91425" wrap="square" tIns="91425">
            <a:noAutofit/>
          </a:bodyPr>
          <a:lstStyle/>
          <a:p>
            <a:pPr indent="0" lvl="0" marL="0" rtl="0" algn="ctr">
              <a:spcBef>
                <a:spcPts val="0"/>
              </a:spcBef>
              <a:buNone/>
            </a:pPr>
            <a:r>
              <a:rPr b="1" lang="en-GB" sz="800">
                <a:solidFill>
                  <a:srgbClr val="FFFFFF"/>
                </a:solidFill>
              </a:rPr>
              <a:t>2</a:t>
            </a:r>
          </a:p>
        </p:txBody>
      </p:sp>
      <p:sp>
        <p:nvSpPr>
          <p:cNvPr id="123" name="Shape 123"/>
          <p:cNvSpPr txBox="1"/>
          <p:nvPr>
            <p:ph idx="1" type="body"/>
          </p:nvPr>
        </p:nvSpPr>
        <p:spPr>
          <a:xfrm>
            <a:off x="1847700" y="2615125"/>
            <a:ext cx="4508400" cy="418200"/>
          </a:xfrm>
          <a:prstGeom prst="rect">
            <a:avLst/>
          </a:prstGeom>
        </p:spPr>
        <p:txBody>
          <a:bodyPr anchorCtr="0" anchor="t" bIns="91425" lIns="91425" rIns="91425" wrap="square" tIns="91425">
            <a:noAutofit/>
          </a:bodyPr>
          <a:lstStyle/>
          <a:p>
            <a:pPr indent="0" lvl="0" marL="0" rtl="0">
              <a:spcBef>
                <a:spcPts val="0"/>
              </a:spcBef>
              <a:buNone/>
            </a:pPr>
            <a:r>
              <a:rPr lang="en-GB" sz="1800"/>
              <a:t>ResNet + Inception ⇒ ResNet-Inception</a:t>
            </a:r>
          </a:p>
        </p:txBody>
      </p:sp>
      <p:sp>
        <p:nvSpPr>
          <p:cNvPr id="124" name="Shape 124"/>
          <p:cNvSpPr/>
          <p:nvPr/>
        </p:nvSpPr>
        <p:spPr>
          <a:xfrm>
            <a:off x="1400809" y="3182675"/>
            <a:ext cx="328800" cy="328800"/>
          </a:xfrm>
          <a:prstGeom prst="ellipse">
            <a:avLst/>
          </a:prstGeom>
          <a:solidFill>
            <a:srgbClr val="00BFA5"/>
          </a:solidFill>
          <a:ln>
            <a:noFill/>
          </a:ln>
        </p:spPr>
        <p:txBody>
          <a:bodyPr anchorCtr="0" anchor="ctr" bIns="91425" lIns="91425" rIns="91425" wrap="square" tIns="91425">
            <a:noAutofit/>
          </a:bodyPr>
          <a:lstStyle/>
          <a:p>
            <a:pPr indent="0" lvl="0" marL="0" rtl="0" algn="ctr">
              <a:spcBef>
                <a:spcPts val="0"/>
              </a:spcBef>
              <a:buNone/>
            </a:pPr>
            <a:r>
              <a:rPr b="1" lang="en-GB" sz="800">
                <a:solidFill>
                  <a:srgbClr val="FFFFFF"/>
                </a:solidFill>
              </a:rPr>
              <a:t>3</a:t>
            </a:r>
          </a:p>
        </p:txBody>
      </p:sp>
      <p:sp>
        <p:nvSpPr>
          <p:cNvPr id="125" name="Shape 125"/>
          <p:cNvSpPr txBox="1"/>
          <p:nvPr>
            <p:ph idx="1" type="body"/>
          </p:nvPr>
        </p:nvSpPr>
        <p:spPr>
          <a:xfrm>
            <a:off x="1831800" y="3137975"/>
            <a:ext cx="4365600" cy="418200"/>
          </a:xfrm>
          <a:prstGeom prst="rect">
            <a:avLst/>
          </a:prstGeom>
        </p:spPr>
        <p:txBody>
          <a:bodyPr anchorCtr="0" anchor="t" bIns="91425" lIns="91425" rIns="91425" wrap="square" tIns="91425">
            <a:noAutofit/>
          </a:bodyPr>
          <a:lstStyle/>
          <a:p>
            <a:pPr indent="0" lvl="0" marL="0" rtl="0">
              <a:spcBef>
                <a:spcPts val="0"/>
              </a:spcBef>
              <a:buNone/>
            </a:pPr>
            <a:r>
              <a:rPr lang="en-GB" sz="1800"/>
              <a:t>Convolution + RNN ⇒ ReLeNet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730725" y="1318650"/>
            <a:ext cx="3893400" cy="1034400"/>
          </a:xfrm>
          <a:prstGeom prst="rect">
            <a:avLst/>
          </a:prstGeom>
        </p:spPr>
        <p:txBody>
          <a:bodyPr anchorCtr="0" anchor="t" bIns="91425" lIns="91425" rIns="91425" wrap="square" tIns="91425">
            <a:noAutofit/>
          </a:bodyPr>
          <a:lstStyle/>
          <a:p>
            <a:pPr indent="0" lvl="0" marL="0" rtl="0">
              <a:spcBef>
                <a:spcPts val="0"/>
              </a:spcBef>
              <a:buNone/>
            </a:pPr>
            <a:r>
              <a:rPr lang="en-GB"/>
              <a:t>DenseNet</a:t>
            </a:r>
          </a:p>
        </p:txBody>
      </p:sp>
      <p:grpSp>
        <p:nvGrpSpPr>
          <p:cNvPr id="131" name="Shape 131"/>
          <p:cNvGrpSpPr/>
          <p:nvPr/>
        </p:nvGrpSpPr>
        <p:grpSpPr>
          <a:xfrm flipH="1" rot="10800000">
            <a:off x="730727" y="1981267"/>
            <a:ext cx="4238880" cy="1353953"/>
            <a:chOff x="830400" y="3274596"/>
            <a:chExt cx="2501700" cy="1353953"/>
          </a:xfrm>
        </p:grpSpPr>
        <p:sp>
          <p:nvSpPr>
            <p:cNvPr id="132" name="Shape 132"/>
            <p:cNvSpPr/>
            <p:nvPr/>
          </p:nvSpPr>
          <p:spPr>
            <a:xfrm>
              <a:off x="830400" y="3360750"/>
              <a:ext cx="2501700" cy="1267800"/>
            </a:xfrm>
            <a:prstGeom prst="rect">
              <a:avLst/>
            </a:prstGeom>
            <a:solidFill>
              <a:schemeClr val="lt2"/>
            </a:solidFill>
            <a:ln>
              <a:noFill/>
            </a:ln>
          </p:spPr>
          <p:txBody>
            <a:bodyPr anchorCtr="0" anchor="ctr" bIns="91425" lIns="91425" rIns="91425" wrap="square" tIns="91425">
              <a:noAutofit/>
            </a:bodyPr>
            <a:lstStyle/>
            <a:p>
              <a:pPr indent="0" lvl="0" marL="0" rtl="0">
                <a:spcBef>
                  <a:spcPts val="0"/>
                </a:spcBef>
                <a:buNone/>
              </a:pPr>
              <a:r>
                <a:t/>
              </a:r>
              <a:endParaRPr/>
            </a:p>
          </p:txBody>
        </p:sp>
        <p:sp>
          <p:nvSpPr>
            <p:cNvPr id="133" name="Shape 133"/>
            <p:cNvSpPr/>
            <p:nvPr/>
          </p:nvSpPr>
          <p:spPr>
            <a:xfrm>
              <a:off x="1059092" y="3274596"/>
              <a:ext cx="219600" cy="93600"/>
            </a:xfrm>
            <a:prstGeom prst="triangl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4" name="Shape 134"/>
          <p:cNvSpPr txBox="1"/>
          <p:nvPr>
            <p:ph idx="1" type="body"/>
          </p:nvPr>
        </p:nvSpPr>
        <p:spPr>
          <a:xfrm>
            <a:off x="730725" y="2084350"/>
            <a:ext cx="4430100" cy="1147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GB" sz="1400">
                <a:solidFill>
                  <a:srgbClr val="666666"/>
                </a:solidFill>
                <a:latin typeface="Arial"/>
                <a:ea typeface="Arial"/>
                <a:cs typeface="Arial"/>
                <a:sym typeface="Arial"/>
              </a:rPr>
              <a:t>class DenseNetLayer(nn.Module):</a:t>
            </a:r>
          </a:p>
          <a:p>
            <a:pPr indent="0" lvl="0" marL="0" rtl="0">
              <a:spcBef>
                <a:spcPts val="0"/>
              </a:spcBef>
              <a:spcAft>
                <a:spcPts val="0"/>
              </a:spcAft>
              <a:buNone/>
            </a:pPr>
            <a:r>
              <a:rPr lang="en-GB" sz="1400">
                <a:solidFill>
                  <a:srgbClr val="666666"/>
                </a:solidFill>
                <a:latin typeface="Arial"/>
                <a:ea typeface="Arial"/>
                <a:cs typeface="Arial"/>
                <a:sym typeface="Arial"/>
              </a:rPr>
              <a:t>	def forward(self, input):</a:t>
            </a:r>
          </a:p>
          <a:p>
            <a:pPr indent="0" lvl="0" marL="0" rtl="0">
              <a:spcBef>
                <a:spcPts val="0"/>
              </a:spcBef>
              <a:spcAft>
                <a:spcPts val="0"/>
              </a:spcAft>
              <a:buNone/>
            </a:pPr>
            <a:r>
              <a:rPr lang="en-GB" sz="1400">
                <a:solidFill>
                  <a:srgbClr val="666666"/>
                </a:solidFill>
                <a:latin typeface="Arial"/>
                <a:ea typeface="Arial"/>
                <a:cs typeface="Arial"/>
                <a:sym typeface="Arial"/>
              </a:rPr>
              <a:t>		out = self.conv(self.relu(self.bn(input)))</a:t>
            </a:r>
          </a:p>
          <a:p>
            <a:pPr indent="0" lvl="0" marL="0" rtl="0">
              <a:spcBef>
                <a:spcPts val="0"/>
              </a:spcBef>
              <a:spcAft>
                <a:spcPts val="0"/>
              </a:spcAft>
              <a:buNone/>
            </a:pPr>
            <a:r>
              <a:rPr lang="en-GB" sz="1400">
                <a:solidFill>
                  <a:srgbClr val="666666"/>
                </a:solidFill>
                <a:latin typeface="Arial"/>
                <a:ea typeface="Arial"/>
                <a:cs typeface="Arial"/>
                <a:sym typeface="Arial"/>
              </a:rPr>
              <a:t>		return torch.cat([input, out], 1)</a:t>
            </a:r>
          </a:p>
        </p:txBody>
      </p:sp>
      <p:pic>
        <p:nvPicPr>
          <p:cNvPr descr="WideDenseNet.png" id="135" name="Shape 135"/>
          <p:cNvPicPr preferRelativeResize="0"/>
          <p:nvPr/>
        </p:nvPicPr>
        <p:blipFill>
          <a:blip r:embed="rId3">
            <a:alphaModFix/>
          </a:blip>
          <a:stretch>
            <a:fillRect/>
          </a:stretch>
        </p:blipFill>
        <p:spPr>
          <a:xfrm>
            <a:off x="770325" y="3517550"/>
            <a:ext cx="7788974" cy="951975"/>
          </a:xfrm>
          <a:prstGeom prst="rect">
            <a:avLst/>
          </a:prstGeom>
          <a:noFill/>
          <a:ln>
            <a:noFill/>
          </a:ln>
        </p:spPr>
      </p:pic>
      <p:pic>
        <p:nvPicPr>
          <p:cNvPr id="136" name="Shape 136"/>
          <p:cNvPicPr preferRelativeResize="0"/>
          <p:nvPr/>
        </p:nvPicPr>
        <p:blipFill>
          <a:blip r:embed="rId4">
            <a:alphaModFix/>
          </a:blip>
          <a:stretch>
            <a:fillRect/>
          </a:stretch>
        </p:blipFill>
        <p:spPr>
          <a:xfrm>
            <a:off x="2715538" y="2918475"/>
            <a:ext cx="269250" cy="26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30725" y="1318650"/>
            <a:ext cx="3893400" cy="1034400"/>
          </a:xfrm>
          <a:prstGeom prst="rect">
            <a:avLst/>
          </a:prstGeom>
        </p:spPr>
        <p:txBody>
          <a:bodyPr anchorCtr="0" anchor="t" bIns="91425" lIns="91425" rIns="91425" wrap="square" tIns="91425">
            <a:noAutofit/>
          </a:bodyPr>
          <a:lstStyle/>
          <a:p>
            <a:pPr indent="0" lvl="0" marL="0" rtl="0">
              <a:spcBef>
                <a:spcPts val="0"/>
              </a:spcBef>
              <a:buNone/>
            </a:pPr>
            <a:r>
              <a:rPr lang="en-GB"/>
              <a:t>DenseNet</a:t>
            </a:r>
          </a:p>
        </p:txBody>
      </p:sp>
      <p:sp>
        <p:nvSpPr>
          <p:cNvPr id="142" name="Shape 142"/>
          <p:cNvSpPr txBox="1"/>
          <p:nvPr>
            <p:ph idx="1" type="body"/>
          </p:nvPr>
        </p:nvSpPr>
        <p:spPr>
          <a:xfrm>
            <a:off x="3017175" y="1318650"/>
            <a:ext cx="5373900" cy="12936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0"/>
              </a:spcAft>
              <a:buClr>
                <a:srgbClr val="666666"/>
              </a:buClr>
              <a:buSzPts val="1400"/>
              <a:buFont typeface="Arial"/>
              <a:buChar char="●"/>
            </a:pPr>
            <a:r>
              <a:rPr lang="en-GB" sz="1400">
                <a:solidFill>
                  <a:srgbClr val="666666"/>
                </a:solidFill>
                <a:latin typeface="Arial"/>
                <a:ea typeface="Arial"/>
                <a:cs typeface="Arial"/>
                <a:sym typeface="Arial"/>
              </a:rPr>
              <a:t>Alleviate the vanishing-gradient problem</a:t>
            </a:r>
          </a:p>
          <a:p>
            <a:pPr indent="-317500" lvl="0" marL="457200" rtl="0">
              <a:lnSpc>
                <a:spcPct val="100000"/>
              </a:lnSpc>
              <a:spcBef>
                <a:spcPts val="0"/>
              </a:spcBef>
              <a:spcAft>
                <a:spcPts val="0"/>
              </a:spcAft>
              <a:buClr>
                <a:srgbClr val="666666"/>
              </a:buClr>
              <a:buSzPts val="1400"/>
              <a:buFont typeface="Arial"/>
              <a:buChar char="●"/>
            </a:pPr>
            <a:r>
              <a:rPr lang="en-GB" sz="1400">
                <a:solidFill>
                  <a:srgbClr val="666666"/>
                </a:solidFill>
                <a:latin typeface="Arial"/>
                <a:ea typeface="Arial"/>
                <a:cs typeface="Arial"/>
                <a:sym typeface="Arial"/>
              </a:rPr>
              <a:t>Strengthen feature propagation</a:t>
            </a:r>
          </a:p>
          <a:p>
            <a:pPr indent="-317500" lvl="0" marL="457200" rtl="0">
              <a:lnSpc>
                <a:spcPct val="100000"/>
              </a:lnSpc>
              <a:spcBef>
                <a:spcPts val="0"/>
              </a:spcBef>
              <a:spcAft>
                <a:spcPts val="0"/>
              </a:spcAft>
              <a:buClr>
                <a:srgbClr val="666666"/>
              </a:buClr>
              <a:buSzPts val="1400"/>
              <a:buFont typeface="Arial"/>
              <a:buChar char="●"/>
            </a:pPr>
            <a:r>
              <a:rPr lang="en-GB" sz="1400">
                <a:solidFill>
                  <a:srgbClr val="666666"/>
                </a:solidFill>
                <a:latin typeface="Arial"/>
                <a:ea typeface="Arial"/>
                <a:cs typeface="Arial"/>
                <a:sym typeface="Arial"/>
              </a:rPr>
              <a:t>Encourage feature reuse / avoid information loss</a:t>
            </a:r>
          </a:p>
          <a:p>
            <a:pPr indent="-317500" lvl="0" marL="457200" rtl="0">
              <a:lnSpc>
                <a:spcPct val="100000"/>
              </a:lnSpc>
              <a:spcBef>
                <a:spcPts val="0"/>
              </a:spcBef>
              <a:spcAft>
                <a:spcPts val="0"/>
              </a:spcAft>
              <a:buClr>
                <a:srgbClr val="666666"/>
              </a:buClr>
              <a:buSzPts val="1400"/>
              <a:buFont typeface="Arial"/>
              <a:buChar char="●"/>
            </a:pPr>
            <a:r>
              <a:rPr lang="en-GB" sz="1400">
                <a:solidFill>
                  <a:srgbClr val="666666"/>
                </a:solidFill>
                <a:latin typeface="Arial"/>
                <a:ea typeface="Arial"/>
                <a:cs typeface="Arial"/>
                <a:sym typeface="Arial"/>
              </a:rPr>
              <a:t>Substantially reduce the number of layers and parameters</a:t>
            </a:r>
          </a:p>
          <a:p>
            <a:pPr indent="0" lvl="0" marL="0" rtl="0">
              <a:spcBef>
                <a:spcPts val="0"/>
              </a:spcBef>
              <a:buNone/>
            </a:pPr>
            <a:r>
              <a:t/>
            </a:r>
            <a:endParaRPr sz="1100"/>
          </a:p>
        </p:txBody>
      </p:sp>
      <p:pic>
        <p:nvPicPr>
          <p:cNvPr id="143" name="Shape 143"/>
          <p:cNvPicPr preferRelativeResize="0"/>
          <p:nvPr/>
        </p:nvPicPr>
        <p:blipFill>
          <a:blip r:embed="rId3">
            <a:alphaModFix/>
          </a:blip>
          <a:stretch>
            <a:fillRect/>
          </a:stretch>
        </p:blipFill>
        <p:spPr>
          <a:xfrm>
            <a:off x="752925" y="2987575"/>
            <a:ext cx="7638152" cy="129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30000" y="1318650"/>
            <a:ext cx="3636600" cy="570300"/>
          </a:xfrm>
          <a:prstGeom prst="rect">
            <a:avLst/>
          </a:prstGeom>
        </p:spPr>
        <p:txBody>
          <a:bodyPr anchorCtr="0" anchor="t" bIns="91425" lIns="91425" rIns="91425" wrap="square" tIns="91425">
            <a:noAutofit/>
          </a:bodyPr>
          <a:lstStyle/>
          <a:p>
            <a:pPr indent="0" lvl="0" marL="0" rtl="0">
              <a:spcBef>
                <a:spcPts val="0"/>
              </a:spcBef>
              <a:buNone/>
            </a:pPr>
            <a:r>
              <a:rPr lang="en-GB"/>
              <a:t>Why Go Wide?</a:t>
            </a:r>
          </a:p>
        </p:txBody>
      </p:sp>
      <p:sp>
        <p:nvSpPr>
          <p:cNvPr id="149" name="Shape 149"/>
          <p:cNvSpPr txBox="1"/>
          <p:nvPr/>
        </p:nvSpPr>
        <p:spPr>
          <a:xfrm>
            <a:off x="730005" y="2132560"/>
            <a:ext cx="3636600" cy="261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b="1" lang="en-GB">
                <a:solidFill>
                  <a:schemeClr val="dk1"/>
                </a:solidFill>
                <a:latin typeface="Lato"/>
                <a:ea typeface="Lato"/>
                <a:cs typeface="Lato"/>
                <a:sym typeface="Lato"/>
              </a:rPr>
              <a:t>01 | </a:t>
            </a:r>
            <a:r>
              <a:rPr lang="en-GB">
                <a:latin typeface="Lato"/>
                <a:ea typeface="Lato"/>
                <a:cs typeface="Lato"/>
                <a:sym typeface="Lato"/>
              </a:rPr>
              <a:t>More computationally effective</a:t>
            </a:r>
          </a:p>
        </p:txBody>
      </p:sp>
      <p:sp>
        <p:nvSpPr>
          <p:cNvPr id="150" name="Shape 150"/>
          <p:cNvSpPr txBox="1"/>
          <p:nvPr/>
        </p:nvSpPr>
        <p:spPr>
          <a:xfrm>
            <a:off x="730005" y="2502485"/>
            <a:ext cx="3636600" cy="261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b="1" lang="en-GB">
                <a:solidFill>
                  <a:schemeClr val="dk1"/>
                </a:solidFill>
                <a:latin typeface="Lato"/>
                <a:ea typeface="Lato"/>
                <a:cs typeface="Lato"/>
                <a:sym typeface="Lato"/>
              </a:rPr>
              <a:t>02 |</a:t>
            </a:r>
            <a:r>
              <a:rPr b="1" lang="en-GB">
                <a:solidFill>
                  <a:srgbClr val="CCCCCC"/>
                </a:solidFill>
                <a:latin typeface="Lato"/>
                <a:ea typeface="Lato"/>
                <a:cs typeface="Lato"/>
                <a:sym typeface="Lato"/>
              </a:rPr>
              <a:t> </a:t>
            </a:r>
            <a:r>
              <a:rPr lang="en-GB">
                <a:latin typeface="Lato"/>
                <a:ea typeface="Lato"/>
                <a:cs typeface="Lato"/>
                <a:sym typeface="Lato"/>
              </a:rPr>
              <a:t>Considerable reduction in training time and inference time</a:t>
            </a:r>
          </a:p>
        </p:txBody>
      </p:sp>
      <p:sp>
        <p:nvSpPr>
          <p:cNvPr id="151" name="Shape 151"/>
          <p:cNvSpPr txBox="1"/>
          <p:nvPr/>
        </p:nvSpPr>
        <p:spPr>
          <a:xfrm>
            <a:off x="730005" y="3484985"/>
            <a:ext cx="3636600" cy="261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b="1" lang="en-GB">
                <a:solidFill>
                  <a:schemeClr val="dk1"/>
                </a:solidFill>
                <a:latin typeface="Lato"/>
                <a:ea typeface="Lato"/>
                <a:cs typeface="Lato"/>
                <a:sym typeface="Lato"/>
              </a:rPr>
              <a:t>04 |</a:t>
            </a:r>
            <a:r>
              <a:rPr lang="en-GB">
                <a:solidFill>
                  <a:srgbClr val="000000"/>
                </a:solidFill>
                <a:latin typeface="Lato"/>
                <a:ea typeface="Lato"/>
                <a:cs typeface="Lato"/>
                <a:sym typeface="Lato"/>
              </a:rPr>
              <a:t> </a:t>
            </a:r>
            <a:r>
              <a:rPr lang="en-GB">
                <a:latin typeface="Lato"/>
                <a:ea typeface="Lato"/>
                <a:cs typeface="Lato"/>
                <a:sym typeface="Lato"/>
              </a:rPr>
              <a:t>Better scalability</a:t>
            </a:r>
          </a:p>
        </p:txBody>
      </p:sp>
      <p:pic>
        <p:nvPicPr>
          <p:cNvPr id="152" name="Shape 152"/>
          <p:cNvPicPr preferRelativeResize="0"/>
          <p:nvPr/>
        </p:nvPicPr>
        <p:blipFill>
          <a:blip r:embed="rId3">
            <a:alphaModFix/>
          </a:blip>
          <a:stretch>
            <a:fillRect/>
          </a:stretch>
        </p:blipFill>
        <p:spPr>
          <a:xfrm>
            <a:off x="5062450" y="1318650"/>
            <a:ext cx="3409649" cy="3251749"/>
          </a:xfrm>
          <a:prstGeom prst="rect">
            <a:avLst/>
          </a:prstGeom>
          <a:noFill/>
          <a:ln>
            <a:noFill/>
          </a:ln>
        </p:spPr>
      </p:pic>
      <p:sp>
        <p:nvSpPr>
          <p:cNvPr id="153" name="Shape 153"/>
          <p:cNvSpPr txBox="1"/>
          <p:nvPr/>
        </p:nvSpPr>
        <p:spPr>
          <a:xfrm>
            <a:off x="730005" y="3145747"/>
            <a:ext cx="3636600" cy="261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b="1" lang="en-GB">
                <a:solidFill>
                  <a:schemeClr val="dk1"/>
                </a:solidFill>
                <a:latin typeface="Lato"/>
                <a:ea typeface="Lato"/>
                <a:cs typeface="Lato"/>
                <a:sym typeface="Lato"/>
              </a:rPr>
              <a:t>03 | </a:t>
            </a:r>
            <a:r>
              <a:rPr lang="en-GB">
                <a:latin typeface="Lato"/>
                <a:ea typeface="Lato"/>
                <a:cs typeface="Lato"/>
                <a:sym typeface="Lato"/>
              </a:rPr>
              <a:t>Train with more parameters</a:t>
            </a:r>
          </a:p>
        </p:txBody>
      </p:sp>
      <p:cxnSp>
        <p:nvCxnSpPr>
          <p:cNvPr id="154" name="Shape 154"/>
          <p:cNvCxnSpPr/>
          <p:nvPr/>
        </p:nvCxnSpPr>
        <p:spPr>
          <a:xfrm>
            <a:off x="4572000" y="1347150"/>
            <a:ext cx="36900" cy="3150900"/>
          </a:xfrm>
          <a:prstGeom prst="straightConnector1">
            <a:avLst/>
          </a:prstGeom>
          <a:noFill/>
          <a:ln cap="flat" cmpd="sng" w="9525">
            <a:solidFill>
              <a:schemeClr val="accent1"/>
            </a:solidFill>
            <a:prstDash val="dot"/>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30000" y="1318650"/>
            <a:ext cx="2799900" cy="1034400"/>
          </a:xfrm>
          <a:prstGeom prst="rect">
            <a:avLst/>
          </a:prstGeom>
        </p:spPr>
        <p:txBody>
          <a:bodyPr anchorCtr="0" anchor="t" bIns="91425" lIns="91425" rIns="91425" wrap="square" tIns="91425">
            <a:noAutofit/>
          </a:bodyPr>
          <a:lstStyle/>
          <a:p>
            <a:pPr indent="0" lvl="0" marL="0" rtl="0">
              <a:spcBef>
                <a:spcPts val="0"/>
              </a:spcBef>
              <a:buNone/>
            </a:pPr>
            <a:r>
              <a:rPr lang="en-GB">
                <a:solidFill>
                  <a:srgbClr val="000000"/>
                </a:solidFill>
              </a:rPr>
              <a:t>Optimal Depth/Width Ratio</a:t>
            </a:r>
          </a:p>
        </p:txBody>
      </p:sp>
      <p:sp>
        <p:nvSpPr>
          <p:cNvPr id="160" name="Shape 160"/>
          <p:cNvSpPr txBox="1"/>
          <p:nvPr>
            <p:ph idx="1" type="body"/>
          </p:nvPr>
        </p:nvSpPr>
        <p:spPr>
          <a:xfrm>
            <a:off x="3529900" y="2353050"/>
            <a:ext cx="4860300" cy="1284300"/>
          </a:xfrm>
          <a:prstGeom prst="rect">
            <a:avLst/>
          </a:prstGeom>
        </p:spPr>
        <p:txBody>
          <a:bodyPr anchorCtr="0" anchor="t" bIns="91425" lIns="91425" rIns="91425" wrap="square" tIns="91425">
            <a:noAutofit/>
          </a:bodyPr>
          <a:lstStyle/>
          <a:p>
            <a:pPr indent="-317500" lvl="0" marL="457200">
              <a:spcBef>
                <a:spcPts val="0"/>
              </a:spcBef>
              <a:spcAft>
                <a:spcPts val="0"/>
              </a:spcAft>
              <a:buSzPts val="1400"/>
              <a:buChar char="●"/>
            </a:pPr>
            <a:r>
              <a:rPr lang="en-GB" sz="1400"/>
              <a:t>A network cannot be completely flattened</a:t>
            </a:r>
          </a:p>
          <a:p>
            <a:pPr indent="-317500" lvl="0" marL="457200" rtl="0">
              <a:spcBef>
                <a:spcPts val="0"/>
              </a:spcBef>
              <a:spcAft>
                <a:spcPts val="0"/>
              </a:spcAft>
              <a:buSzPts val="1400"/>
              <a:buChar char="●"/>
            </a:pPr>
            <a:r>
              <a:rPr lang="en-GB" sz="1400"/>
              <a:t>Performance degrades when network depth falls below a certain level</a:t>
            </a:r>
          </a:p>
          <a:p>
            <a:pPr indent="-317500" lvl="0" marL="457200" rtl="0">
              <a:spcBef>
                <a:spcPts val="0"/>
              </a:spcBef>
              <a:buSzPts val="1400"/>
              <a:buChar char="●"/>
            </a:pPr>
            <a:r>
              <a:rPr lang="en-GB" sz="1400"/>
              <a:t>For CIFAR-10, it appears that 1:1 ratio is a sweet spot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1367864"/>
            <a:ext cx="7688400" cy="535200"/>
          </a:xfrm>
          <a:prstGeom prst="rect">
            <a:avLst/>
          </a:prstGeom>
        </p:spPr>
        <p:txBody>
          <a:bodyPr anchorCtr="0" anchor="b" bIns="91425" lIns="91425" rIns="91425" wrap="square" tIns="91425">
            <a:noAutofit/>
          </a:bodyPr>
          <a:lstStyle/>
          <a:p>
            <a:pPr indent="0" lvl="0" marL="0" rtl="0">
              <a:spcBef>
                <a:spcPts val="0"/>
              </a:spcBef>
              <a:buNone/>
            </a:pPr>
            <a:r>
              <a:rPr lang="en-GB"/>
              <a:t>Results</a:t>
            </a:r>
          </a:p>
        </p:txBody>
      </p:sp>
      <p:sp>
        <p:nvSpPr>
          <p:cNvPr id="166" name="Shape 166"/>
          <p:cNvSpPr txBox="1"/>
          <p:nvPr/>
        </p:nvSpPr>
        <p:spPr>
          <a:xfrm>
            <a:off x="862816" y="2418212"/>
            <a:ext cx="586500" cy="940500"/>
          </a:xfrm>
          <a:prstGeom prst="rect">
            <a:avLst/>
          </a:prstGeom>
          <a:noFill/>
          <a:ln>
            <a:noFill/>
          </a:ln>
        </p:spPr>
        <p:txBody>
          <a:bodyPr anchorCtr="0" anchor="ctr" bIns="91425" lIns="91425" rIns="91425" wrap="square" tIns="91425">
            <a:noAutofit/>
          </a:bodyPr>
          <a:lstStyle/>
          <a:p>
            <a:pPr indent="0" lvl="0" marL="0" rtl="0" algn="ctr">
              <a:spcBef>
                <a:spcPts val="0"/>
              </a:spcBef>
              <a:spcAft>
                <a:spcPts val="1600"/>
              </a:spcAft>
              <a:buNone/>
            </a:pPr>
            <a:r>
              <a:rPr b="1" lang="en-GB" sz="3000">
                <a:solidFill>
                  <a:srgbClr val="FFFFFF"/>
                </a:solidFill>
                <a:latin typeface="Lato"/>
                <a:ea typeface="Lato"/>
                <a:cs typeface="Lato"/>
                <a:sym typeface="Lato"/>
              </a:rPr>
              <a:t>01 </a:t>
            </a:r>
          </a:p>
        </p:txBody>
      </p:sp>
      <p:sp>
        <p:nvSpPr>
          <p:cNvPr id="167" name="Shape 167"/>
          <p:cNvSpPr txBox="1"/>
          <p:nvPr/>
        </p:nvSpPr>
        <p:spPr>
          <a:xfrm>
            <a:off x="3389243" y="3563077"/>
            <a:ext cx="586500" cy="940500"/>
          </a:xfrm>
          <a:prstGeom prst="rect">
            <a:avLst/>
          </a:prstGeom>
          <a:noFill/>
          <a:ln>
            <a:noFill/>
          </a:ln>
        </p:spPr>
        <p:txBody>
          <a:bodyPr anchorCtr="0" anchor="ctr" bIns="91425" lIns="91425" rIns="91425" wrap="square" tIns="91425">
            <a:noAutofit/>
          </a:bodyPr>
          <a:lstStyle/>
          <a:p>
            <a:pPr indent="0" lvl="0" marL="0" rtl="0" algn="ctr">
              <a:spcBef>
                <a:spcPts val="0"/>
              </a:spcBef>
              <a:spcAft>
                <a:spcPts val="1600"/>
              </a:spcAft>
              <a:buNone/>
            </a:pPr>
            <a:r>
              <a:rPr b="1" lang="en-GB" sz="3000">
                <a:solidFill>
                  <a:srgbClr val="FFFFFF"/>
                </a:solidFill>
                <a:latin typeface="Lato"/>
                <a:ea typeface="Lato"/>
                <a:cs typeface="Lato"/>
                <a:sym typeface="Lato"/>
              </a:rPr>
              <a:t>02 </a:t>
            </a:r>
          </a:p>
        </p:txBody>
      </p:sp>
      <p:sp>
        <p:nvSpPr>
          <p:cNvPr id="168" name="Shape 168"/>
          <p:cNvSpPr txBox="1"/>
          <p:nvPr/>
        </p:nvSpPr>
        <p:spPr>
          <a:xfrm>
            <a:off x="5856250" y="2418200"/>
            <a:ext cx="586500" cy="940500"/>
          </a:xfrm>
          <a:prstGeom prst="rect">
            <a:avLst/>
          </a:prstGeom>
          <a:noFill/>
          <a:ln>
            <a:noFill/>
          </a:ln>
        </p:spPr>
        <p:txBody>
          <a:bodyPr anchorCtr="0" anchor="ctr" bIns="91425" lIns="91425" rIns="91425" wrap="square" tIns="91425">
            <a:noAutofit/>
          </a:bodyPr>
          <a:lstStyle/>
          <a:p>
            <a:pPr indent="0" lvl="0" marL="0" rtl="0" algn="ctr">
              <a:spcBef>
                <a:spcPts val="0"/>
              </a:spcBef>
              <a:spcAft>
                <a:spcPts val="1600"/>
              </a:spcAft>
              <a:buNone/>
            </a:pPr>
            <a:r>
              <a:rPr b="1" lang="en-GB" sz="3000">
                <a:solidFill>
                  <a:srgbClr val="FFFFFF"/>
                </a:solidFill>
                <a:latin typeface="Lato"/>
                <a:ea typeface="Lato"/>
                <a:cs typeface="Lato"/>
                <a:sym typeface="Lato"/>
              </a:rPr>
              <a:t>03 </a:t>
            </a:r>
          </a:p>
        </p:txBody>
      </p:sp>
      <p:graphicFrame>
        <p:nvGraphicFramePr>
          <p:cNvPr id="169" name="Shape 169"/>
          <p:cNvGraphicFramePr/>
          <p:nvPr/>
        </p:nvGraphicFramePr>
        <p:xfrm>
          <a:off x="357875" y="1903075"/>
          <a:ext cx="3000000" cy="3000000"/>
        </p:xfrm>
        <a:graphic>
          <a:graphicData uri="http://schemas.openxmlformats.org/drawingml/2006/table">
            <a:tbl>
              <a:tblPr>
                <a:noFill/>
                <a:tableStyleId>{A5F2A309-4BA6-4024-8B7B-7C4AEDFFCC1E}</a:tableStyleId>
              </a:tblPr>
              <a:tblGrid>
                <a:gridCol w="842825"/>
                <a:gridCol w="842825"/>
                <a:gridCol w="842825"/>
                <a:gridCol w="842825"/>
                <a:gridCol w="842825"/>
                <a:gridCol w="842825"/>
                <a:gridCol w="842825"/>
                <a:gridCol w="842825"/>
                <a:gridCol w="842825"/>
                <a:gridCol w="842825"/>
              </a:tblGrid>
              <a:tr h="296625">
                <a:tc>
                  <a:txBody>
                    <a:bodyPr>
                      <a:noAutofit/>
                    </a:bodyPr>
                    <a:lstStyle/>
                    <a:p>
                      <a:pPr indent="0" lvl="0" marL="0" rtl="0" algn="ctr">
                        <a:spcBef>
                          <a:spcPts val="0"/>
                        </a:spcBef>
                        <a:buNone/>
                      </a:pPr>
                      <a:r>
                        <a:t/>
                      </a:r>
                      <a:endParaRPr b="1">
                        <a:solidFill>
                          <a:srgbClr val="FFFFFF"/>
                        </a:solidFill>
                      </a:endParaRP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t/>
                      </a:r>
                      <a:endParaRPr b="1">
                        <a:solidFill>
                          <a:srgbClr val="FFFFFF"/>
                        </a:solidFill>
                      </a:endParaRP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t/>
                      </a:r>
                      <a:endParaRPr b="1">
                        <a:solidFill>
                          <a:srgbClr val="FFFFFF"/>
                        </a:solidFill>
                      </a:endParaRP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t/>
                      </a:r>
                      <a:endParaRPr b="1">
                        <a:solidFill>
                          <a:srgbClr val="FFFFFF"/>
                        </a:solidFill>
                      </a:endParaRP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t/>
                      </a:r>
                      <a:endParaRPr b="1">
                        <a:solidFill>
                          <a:srgbClr val="FFFFFF"/>
                        </a:solidFill>
                      </a:endParaRP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t/>
                      </a:r>
                      <a:endParaRPr b="1">
                        <a:solidFill>
                          <a:srgbClr val="FFFFFF"/>
                        </a:solidFill>
                      </a:endParaRP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1 GPU</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t/>
                      </a:r>
                      <a:endParaRPr b="1">
                        <a:solidFill>
                          <a:srgbClr val="FFFFFF"/>
                        </a:solidFill>
                      </a:endParaRP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2 GPUs</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spcBef>
                          <a:spcPts val="0"/>
                        </a:spcBef>
                        <a:buNone/>
                      </a:pPr>
                      <a:r>
                        <a:t/>
                      </a:r>
                      <a:endParaRPr b="1">
                        <a:solidFill>
                          <a:srgbClr val="FFFFFF"/>
                        </a:solidFill>
                      </a:endParaRP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r>
              <a:tr h="516200">
                <a:tc>
                  <a:txBody>
                    <a:bodyPr>
                      <a:noAutofit/>
                    </a:bodyPr>
                    <a:lstStyle/>
                    <a:p>
                      <a:pPr indent="0" lvl="0" marL="0" rtl="0" algn="ctr">
                        <a:lnSpc>
                          <a:spcPct val="115000"/>
                        </a:lnSpc>
                        <a:spcBef>
                          <a:spcPts val="0"/>
                        </a:spcBef>
                        <a:buNone/>
                      </a:pPr>
                      <a:r>
                        <a:rPr b="1" lang="en-GB" sz="1000">
                          <a:solidFill>
                            <a:srgbClr val="FFFFFF"/>
                          </a:solidFill>
                        </a:rPr>
                        <a:t>Dataset</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Model</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Depth</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Growth Rate (K)</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 Parameters</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Error</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Training Time (sec/epoch)</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Inference Time (sec/epoch)</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Training Time (sec/epoch)</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c>
                  <a:txBody>
                    <a:bodyPr>
                      <a:noAutofit/>
                    </a:bodyPr>
                    <a:lstStyle/>
                    <a:p>
                      <a:pPr indent="0" lvl="0" marL="0" rtl="0" algn="ctr">
                        <a:lnSpc>
                          <a:spcPct val="115000"/>
                        </a:lnSpc>
                        <a:spcBef>
                          <a:spcPts val="0"/>
                        </a:spcBef>
                        <a:buNone/>
                      </a:pPr>
                      <a:r>
                        <a:rPr b="1" lang="en-GB" sz="1000">
                          <a:solidFill>
                            <a:srgbClr val="FFFFFF"/>
                          </a:solidFill>
                        </a:rPr>
                        <a:t>Inference Time (sec/epoch)</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00BFA5"/>
                    </a:solidFill>
                  </a:tcPr>
                </a:tc>
              </a:tr>
              <a:tr h="296625">
                <a:tc>
                  <a:txBody>
                    <a:bodyPr>
                      <a:noAutofit/>
                    </a:bodyPr>
                    <a:lstStyle/>
                    <a:p>
                      <a:pPr indent="0" lvl="0" marL="0" rtl="0" algn="ctr">
                        <a:lnSpc>
                          <a:spcPct val="115000"/>
                        </a:lnSpc>
                        <a:spcBef>
                          <a:spcPts val="0"/>
                        </a:spcBef>
                        <a:buNone/>
                      </a:pPr>
                      <a:r>
                        <a:rPr lang="en-GB" sz="1000"/>
                        <a:t>C10+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DenseNet-BC</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100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0.8M</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4.74%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75.07</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4.08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50.83</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3.30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96625">
                <a:tc>
                  <a:txBody>
                    <a:bodyPr>
                      <a:noAutofit/>
                    </a:bodyPr>
                    <a:lstStyle/>
                    <a:p>
                      <a:pPr indent="0" lvl="0" marL="0" rtl="0" algn="ctr">
                        <a:lnSpc>
                          <a:spcPct val="115000"/>
                        </a:lnSpc>
                        <a:spcBef>
                          <a:spcPts val="0"/>
                        </a:spcBef>
                        <a:buNone/>
                      </a:pPr>
                      <a:r>
                        <a:rPr lang="en-GB" sz="1000"/>
                        <a:t>C10+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DenseNet-BC</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19</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0.7M</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5.99%</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21.11</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1.41</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14.86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1.10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96625">
                <a:tc>
                  <a:txBody>
                    <a:bodyPr>
                      <a:noAutofit/>
                    </a:bodyPr>
                    <a:lstStyle/>
                    <a:p>
                      <a:pPr indent="0" lvl="0" marL="0" rtl="0" algn="ctr">
                        <a:lnSpc>
                          <a:spcPct val="115000"/>
                        </a:lnSpc>
                        <a:spcBef>
                          <a:spcPts val="0"/>
                        </a:spcBef>
                        <a:buNone/>
                      </a:pPr>
                      <a:r>
                        <a:rPr lang="en-GB" sz="1000"/>
                        <a:t>C10+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DenseNet-BC</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2.7M</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4.14%</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78.20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4.71</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46.92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2.98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96625">
                <a:tc>
                  <a:txBody>
                    <a:bodyPr>
                      <a:noAutofit/>
                    </a:bodyPr>
                    <a:lstStyle/>
                    <a:p>
                      <a:pPr indent="0" lvl="0" marL="0" rtl="0" algn="ctr">
                        <a:lnSpc>
                          <a:spcPct val="115000"/>
                        </a:lnSpc>
                        <a:spcBef>
                          <a:spcPts val="0"/>
                        </a:spcBef>
                        <a:buNone/>
                      </a:pPr>
                      <a:r>
                        <a:rPr lang="en-GB" sz="1000"/>
                        <a:t>C10+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DenseNet-BC</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19</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96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2.7M</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5.03%</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50.83</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3.30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31.28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1.96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96625">
                <a:tc>
                  <a:txBody>
                    <a:bodyPr>
                      <a:noAutofit/>
                    </a:bodyPr>
                    <a:lstStyle/>
                    <a:p>
                      <a:pPr indent="0" lvl="0" marL="0" rtl="0" algn="ctr">
                        <a:lnSpc>
                          <a:spcPct val="115000"/>
                        </a:lnSpc>
                        <a:spcBef>
                          <a:spcPts val="0"/>
                        </a:spcBef>
                        <a:buNone/>
                      </a:pPr>
                      <a:r>
                        <a:rPr lang="en-GB" sz="1000"/>
                        <a:t>C10+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DenseNet-BC</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22</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96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4.4M</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4.38%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81.33</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5.10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53.96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2.98</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96625">
                <a:tc>
                  <a:txBody>
                    <a:bodyPr>
                      <a:noAutofit/>
                    </a:bodyPr>
                    <a:lstStyle/>
                    <a:p>
                      <a:pPr indent="0" lvl="0" marL="0" rtl="0" algn="ctr">
                        <a:lnSpc>
                          <a:spcPct val="115000"/>
                        </a:lnSpc>
                        <a:spcBef>
                          <a:spcPts val="0"/>
                        </a:spcBef>
                        <a:buNone/>
                      </a:pPr>
                      <a:r>
                        <a:rPr lang="en-GB" sz="1000"/>
                        <a:t>C10+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DenseNet-BC</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40</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96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10.9M</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3.91%</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197.06</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12.25</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114.17</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GB" sz="1000"/>
                        <a:t>6.75</a:t>
                      </a:r>
                    </a:p>
                  </a:txBody>
                  <a:tcPr marT="19050" marB="19050" marR="28575" marL="28575" anchor="ctr">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GB"/>
              <a:t>Models</a:t>
            </a:r>
          </a:p>
        </p:txBody>
      </p:sp>
      <p:sp>
        <p:nvSpPr>
          <p:cNvPr id="175" name="Shape 175"/>
          <p:cNvSpPr/>
          <p:nvPr/>
        </p:nvSpPr>
        <p:spPr>
          <a:xfrm>
            <a:off x="1400790" y="2682175"/>
            <a:ext cx="328800" cy="328800"/>
          </a:xfrm>
          <a:prstGeom prst="ellipse">
            <a:avLst/>
          </a:prstGeom>
          <a:solidFill>
            <a:srgbClr val="00BFA5"/>
          </a:solidFill>
          <a:ln>
            <a:noFill/>
          </a:ln>
        </p:spPr>
        <p:txBody>
          <a:bodyPr anchorCtr="0" anchor="ctr" bIns="91425" lIns="91425" rIns="91425" wrap="square" tIns="91425">
            <a:noAutofit/>
          </a:bodyPr>
          <a:lstStyle/>
          <a:p>
            <a:pPr indent="0" lvl="0" marL="0" rtl="0" algn="ctr">
              <a:spcBef>
                <a:spcPts val="0"/>
              </a:spcBef>
              <a:buNone/>
            </a:pPr>
            <a:r>
              <a:rPr b="1" lang="en-GB" sz="800">
                <a:solidFill>
                  <a:srgbClr val="FFFFFF"/>
                </a:solidFill>
              </a:rPr>
              <a:t>2</a:t>
            </a:r>
          </a:p>
        </p:txBody>
      </p:sp>
      <p:sp>
        <p:nvSpPr>
          <p:cNvPr id="176" name="Shape 176"/>
          <p:cNvSpPr txBox="1"/>
          <p:nvPr>
            <p:ph idx="1" type="body"/>
          </p:nvPr>
        </p:nvSpPr>
        <p:spPr>
          <a:xfrm>
            <a:off x="1847700" y="2615125"/>
            <a:ext cx="4508400" cy="418200"/>
          </a:xfrm>
          <a:prstGeom prst="rect">
            <a:avLst/>
          </a:prstGeom>
        </p:spPr>
        <p:txBody>
          <a:bodyPr anchorCtr="0" anchor="t" bIns="91425" lIns="91425" rIns="91425" wrap="square" tIns="91425">
            <a:noAutofit/>
          </a:bodyPr>
          <a:lstStyle/>
          <a:p>
            <a:pPr indent="0" lvl="0" marL="0" rtl="0">
              <a:spcBef>
                <a:spcPts val="0"/>
              </a:spcBef>
              <a:buNone/>
            </a:pPr>
            <a:r>
              <a:rPr lang="en-GB" sz="1800"/>
              <a:t>ResNet + Inception ⇒ ResNet-Inception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