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5" r:id="rId1"/>
  </p:sldMasterIdLst>
  <p:sldIdLst>
    <p:sldId id="256" r:id="rId2"/>
    <p:sldId id="257" r:id="rId3"/>
    <p:sldId id="259" r:id="rId4"/>
    <p:sldId id="261" r:id="rId5"/>
    <p:sldId id="262" r:id="rId6"/>
    <p:sldId id="258" r:id="rId7"/>
    <p:sldId id="263" r:id="rId8"/>
    <p:sldId id="264" r:id="rId9"/>
    <p:sldId id="265" r:id="rId10"/>
    <p:sldId id="267" r:id="rId11"/>
    <p:sldId id="266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BF83A-C96E-4538-A700-40CFEE0A1F45}" type="datetimeFigureOut">
              <a:rPr lang="en-US" smtClean="0"/>
              <a:t>22-06-2024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24E69-56A1-4EC7-8597-EE733A901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593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BF83A-C96E-4538-A700-40CFEE0A1F45}" type="datetimeFigureOut">
              <a:rPr lang="en-US" smtClean="0"/>
              <a:t>22-06-2024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24E69-56A1-4EC7-8597-EE733A901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043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BF83A-C96E-4538-A700-40CFEE0A1F45}" type="datetimeFigureOut">
              <a:rPr lang="en-US" smtClean="0"/>
              <a:t>22-06-2024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24E69-56A1-4EC7-8597-EE733A901775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593910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BF83A-C96E-4538-A700-40CFEE0A1F45}" type="datetimeFigureOut">
              <a:rPr lang="en-US" smtClean="0"/>
              <a:t>22-06-2024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24E69-56A1-4EC7-8597-EE733A901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9172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BF83A-C96E-4538-A700-40CFEE0A1F45}" type="datetimeFigureOut">
              <a:rPr lang="en-US" smtClean="0"/>
              <a:t>22-06-2024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24E69-56A1-4EC7-8597-EE733A901775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267283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BF83A-C96E-4538-A700-40CFEE0A1F45}" type="datetimeFigureOut">
              <a:rPr lang="en-US" smtClean="0"/>
              <a:t>22-06-2024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24E69-56A1-4EC7-8597-EE733A901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7715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BF83A-C96E-4538-A700-40CFEE0A1F45}" type="datetimeFigureOut">
              <a:rPr lang="en-US" smtClean="0"/>
              <a:t>22-06-2024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24E69-56A1-4EC7-8597-EE733A901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1787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BF83A-C96E-4538-A700-40CFEE0A1F45}" type="datetimeFigureOut">
              <a:rPr lang="en-US" smtClean="0"/>
              <a:t>22-06-2024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24E69-56A1-4EC7-8597-EE733A901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950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BF83A-C96E-4538-A700-40CFEE0A1F45}" type="datetimeFigureOut">
              <a:rPr lang="en-US" smtClean="0"/>
              <a:t>22-06-2024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24E69-56A1-4EC7-8597-EE733A901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720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BF83A-C96E-4538-A700-40CFEE0A1F45}" type="datetimeFigureOut">
              <a:rPr lang="en-US" smtClean="0"/>
              <a:t>22-06-2024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24E69-56A1-4EC7-8597-EE733A901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595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BF83A-C96E-4538-A700-40CFEE0A1F45}" type="datetimeFigureOut">
              <a:rPr lang="en-US" smtClean="0"/>
              <a:t>22-06-2024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24E69-56A1-4EC7-8597-EE733A901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219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BF83A-C96E-4538-A700-40CFEE0A1F45}" type="datetimeFigureOut">
              <a:rPr lang="en-US" smtClean="0"/>
              <a:t>22-06-2024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24E69-56A1-4EC7-8597-EE733A901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230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BF83A-C96E-4538-A700-40CFEE0A1F45}" type="datetimeFigureOut">
              <a:rPr lang="en-US" smtClean="0"/>
              <a:t>22-06-2024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24E69-56A1-4EC7-8597-EE733A901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118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BF83A-C96E-4538-A700-40CFEE0A1F45}" type="datetimeFigureOut">
              <a:rPr lang="en-US" smtClean="0"/>
              <a:t>22-06-2024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24E69-56A1-4EC7-8597-EE733A901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720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BF83A-C96E-4538-A700-40CFEE0A1F45}" type="datetimeFigureOut">
              <a:rPr lang="en-US" smtClean="0"/>
              <a:t>22-06-2024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24E69-56A1-4EC7-8597-EE733A901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956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BF83A-C96E-4538-A700-40CFEE0A1F45}" type="datetimeFigureOut">
              <a:rPr lang="en-US" smtClean="0"/>
              <a:t>22-06-2024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24E69-56A1-4EC7-8597-EE733A901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717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5BF83A-C96E-4538-A700-40CFEE0A1F45}" type="datetimeFigureOut">
              <a:rPr lang="en-US" smtClean="0"/>
              <a:t>22-06-2024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C624E69-56A1-4EC7-8597-EE733A901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839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  <p:sldLayoutId id="2147483748" r:id="rId13"/>
    <p:sldLayoutId id="2147483749" r:id="rId14"/>
    <p:sldLayoutId id="2147483750" r:id="rId15"/>
    <p:sldLayoutId id="214748375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0355" y="476517"/>
            <a:ext cx="9144000" cy="1037220"/>
          </a:xfrm>
        </p:spPr>
        <p:txBody>
          <a:bodyPr/>
          <a:lstStyle/>
          <a:p>
            <a:r>
              <a:rPr lang="en-US" u="sng" dirty="0" smtClean="0"/>
              <a:t>Overview of Project Task</a:t>
            </a:r>
            <a:endParaRPr lang="en-US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4147" y="2005058"/>
            <a:ext cx="9144000" cy="1343449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3000" b="1" dirty="0" smtClean="0">
                <a:solidFill>
                  <a:schemeClr val="tx1"/>
                </a:solidFill>
              </a:rPr>
              <a:t>The main objective is to analyze Netflix movies and TV Shows dataset in other to gain valuable insight that will enable data driven decision and overall business performance optimization </a:t>
            </a:r>
            <a:endParaRPr lang="en-US" sz="3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7274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3"/>
          <p:cNvSpPr txBox="1">
            <a:spLocks/>
          </p:cNvSpPr>
          <p:nvPr/>
        </p:nvSpPr>
        <p:spPr>
          <a:xfrm>
            <a:off x="583843" y="5072621"/>
            <a:ext cx="9144000" cy="176606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en-US" dirty="0"/>
              <a:t>M</a:t>
            </a:r>
            <a:r>
              <a:rPr lang="en-US" dirty="0" smtClean="0"/>
              <a:t>ajority of the movies content has average runtime between 80mins and 120mins but fewer number of contents (cluster 1)</a:t>
            </a:r>
          </a:p>
          <a:p>
            <a:pPr marL="342900" indent="-342900"/>
            <a:r>
              <a:rPr lang="en-US" dirty="0" smtClean="0"/>
              <a:t>Minimal average runtime means more no of contents for the second group of contents (cluster 2).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1099" y="850005"/>
            <a:ext cx="4951227" cy="3887767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2802710" y="0"/>
            <a:ext cx="6010141" cy="10372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u="sng" dirty="0" smtClean="0"/>
              <a:t>Observations cont.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753755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3"/>
          <p:cNvSpPr txBox="1">
            <a:spLocks/>
          </p:cNvSpPr>
          <p:nvPr/>
        </p:nvSpPr>
        <p:spPr>
          <a:xfrm>
            <a:off x="815661" y="2522606"/>
            <a:ext cx="9144000" cy="10190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ctr"/>
            <a:r>
              <a:rPr lang="en-US" sz="3000" dirty="0" smtClean="0"/>
              <a:t>No data is available for popularity score to </a:t>
            </a:r>
            <a:r>
              <a:rPr lang="en-US" sz="3000" dirty="0" smtClean="0"/>
              <a:t>analyze </a:t>
            </a:r>
            <a:r>
              <a:rPr lang="en-US" sz="3000" dirty="0" smtClean="0"/>
              <a:t>correlation with genre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382591" y="231819"/>
            <a:ext cx="6010141" cy="10372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u="sng" dirty="0" smtClean="0"/>
              <a:t>Data Limitation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2740374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3"/>
          <p:cNvSpPr txBox="1">
            <a:spLocks/>
          </p:cNvSpPr>
          <p:nvPr/>
        </p:nvSpPr>
        <p:spPr>
          <a:xfrm>
            <a:off x="686874" y="1054414"/>
            <a:ext cx="9144000" cy="101908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en-US" dirty="0" smtClean="0"/>
              <a:t>The first genre in the available lists of genre in the </a:t>
            </a:r>
            <a:r>
              <a:rPr lang="en-US" dirty="0" err="1" smtClean="0"/>
              <a:t>list_in</a:t>
            </a:r>
            <a:r>
              <a:rPr lang="en-US" dirty="0" smtClean="0"/>
              <a:t> field was assumed as the genre of each content</a:t>
            </a:r>
          </a:p>
        </p:txBody>
      </p:sp>
      <p:sp>
        <p:nvSpPr>
          <p:cNvPr id="5" name="Subtitle 3"/>
          <p:cNvSpPr txBox="1">
            <a:spLocks/>
          </p:cNvSpPr>
          <p:nvPr/>
        </p:nvSpPr>
        <p:spPr>
          <a:xfrm>
            <a:off x="815661" y="2230024"/>
            <a:ext cx="9144000" cy="10190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en-US" dirty="0" smtClean="0"/>
              <a:t>The following rating gotten from </a:t>
            </a:r>
            <a:r>
              <a:rPr lang="en-US" dirty="0" err="1" smtClean="0"/>
              <a:t>NetFlix</a:t>
            </a:r>
            <a:r>
              <a:rPr lang="en-US" dirty="0" smtClean="0"/>
              <a:t> website was used to reclassify the rating of each content. </a:t>
            </a:r>
          </a:p>
        </p:txBody>
      </p:sp>
      <p:sp>
        <p:nvSpPr>
          <p:cNvPr id="2" name="Rectangle 1"/>
          <p:cNvSpPr/>
          <p:nvPr/>
        </p:nvSpPr>
        <p:spPr>
          <a:xfrm>
            <a:off x="2017691" y="3405635"/>
            <a:ext cx="6096000" cy="29238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300" dirty="0" smtClean="0"/>
              <a:t>All (Young Children) (TV-Y, TV-G) (G)</a:t>
            </a:r>
          </a:p>
          <a:p>
            <a:r>
              <a:rPr lang="en-US" sz="2300" dirty="0" smtClean="0"/>
              <a:t>7+ (Children) (TV-Y7, TV-G) (soft PG)</a:t>
            </a:r>
          </a:p>
          <a:p>
            <a:r>
              <a:rPr lang="en-US" sz="2300" dirty="0" smtClean="0"/>
              <a:t>10+ (Adolescents) (TV-Y7-FV, soft TV-PG) (hard PG)</a:t>
            </a:r>
          </a:p>
          <a:p>
            <a:r>
              <a:rPr lang="en-US" sz="2300" dirty="0" smtClean="0"/>
              <a:t>13+ (Teens) (hard TV-PG, soft TV-14) (soft PG-13)</a:t>
            </a:r>
          </a:p>
          <a:p>
            <a:r>
              <a:rPr lang="en-US" sz="2300" dirty="0" smtClean="0"/>
              <a:t>16+ (Older Teens) (hard TV-14, TV-MA) (hard PG-13, R)</a:t>
            </a:r>
          </a:p>
          <a:p>
            <a:r>
              <a:rPr lang="en-US" sz="2300" dirty="0" smtClean="0"/>
              <a:t>18+ (Adults) (TV-MA) (NC-17, unrated)</a:t>
            </a:r>
            <a:endParaRPr lang="en-US" sz="2300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382591" y="231819"/>
            <a:ext cx="6010141" cy="10372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u="sng" dirty="0" smtClean="0"/>
              <a:t>Assumptions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2465293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3"/>
          <p:cNvSpPr txBox="1">
            <a:spLocks/>
          </p:cNvSpPr>
          <p:nvPr/>
        </p:nvSpPr>
        <p:spPr>
          <a:xfrm>
            <a:off x="1137634" y="2522606"/>
            <a:ext cx="9144000" cy="101908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en-US" sz="3000" dirty="0" smtClean="0"/>
              <a:t>To improve efficiency, the runtime for TV Movies should be reduced, to increase the numbers of content release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228044" y="450761"/>
            <a:ext cx="6010141" cy="103722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u="sng" dirty="0" smtClean="0"/>
              <a:t>Actionable Recommendation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2112080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-167426"/>
            <a:ext cx="9144000" cy="1037220"/>
          </a:xfrm>
        </p:spPr>
        <p:txBody>
          <a:bodyPr>
            <a:normAutofit/>
          </a:bodyPr>
          <a:lstStyle/>
          <a:p>
            <a:pPr algn="ctr"/>
            <a:r>
              <a:rPr lang="en-US" u="sng" dirty="0" smtClean="0"/>
              <a:t>Dataset Overview</a:t>
            </a:r>
            <a:endParaRPr lang="en-US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451" y="981658"/>
            <a:ext cx="9144000" cy="6082404"/>
          </a:xfrm>
        </p:spPr>
        <p:txBody>
          <a:bodyPr>
            <a:noAutofit/>
          </a:bodyPr>
          <a:lstStyle/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 smtClean="0">
                <a:solidFill>
                  <a:schemeClr val="tx1"/>
                </a:solidFill>
              </a:rPr>
              <a:t>8810 total records in the datasets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 smtClean="0">
                <a:solidFill>
                  <a:schemeClr val="tx1"/>
                </a:solidFill>
              </a:rPr>
              <a:t>The key fields used are;</a:t>
            </a:r>
          </a:p>
          <a:p>
            <a:pPr marL="971550" lvl="1" indent="-514350" algn="l">
              <a:lnSpc>
                <a:spcPct val="150000"/>
              </a:lnSpc>
              <a:buFont typeface="+mj-lt"/>
              <a:buAutoNum type="arabicPeriod"/>
            </a:pPr>
            <a:r>
              <a:rPr lang="en-US" sz="2200" b="1" dirty="0" smtClean="0">
                <a:solidFill>
                  <a:schemeClr val="tx1"/>
                </a:solidFill>
              </a:rPr>
              <a:t>Movie type (</a:t>
            </a:r>
            <a:r>
              <a:rPr lang="en-US" sz="2200" b="1" dirty="0" err="1" smtClean="0">
                <a:solidFill>
                  <a:schemeClr val="tx1"/>
                </a:solidFill>
              </a:rPr>
              <a:t>i.e</a:t>
            </a:r>
            <a:r>
              <a:rPr lang="en-US" sz="2200" b="1" dirty="0" smtClean="0">
                <a:solidFill>
                  <a:schemeClr val="tx1"/>
                </a:solidFill>
              </a:rPr>
              <a:t> TV shows or Movies)</a:t>
            </a:r>
          </a:p>
          <a:p>
            <a:pPr marL="971550" lvl="1" indent="-514350" algn="l">
              <a:lnSpc>
                <a:spcPct val="150000"/>
              </a:lnSpc>
              <a:buFont typeface="+mj-lt"/>
              <a:buAutoNum type="arabicPeriod"/>
            </a:pPr>
            <a:r>
              <a:rPr lang="en-US" sz="2200" b="1" dirty="0" err="1" smtClean="0">
                <a:solidFill>
                  <a:schemeClr val="tx1"/>
                </a:solidFill>
              </a:rPr>
              <a:t>Date_add</a:t>
            </a:r>
            <a:r>
              <a:rPr lang="en-US" sz="2200" b="1" dirty="0" smtClean="0">
                <a:solidFill>
                  <a:schemeClr val="tx1"/>
                </a:solidFill>
              </a:rPr>
              <a:t> (Date content was added)</a:t>
            </a:r>
          </a:p>
          <a:p>
            <a:pPr marL="971550" lvl="1" indent="-514350" algn="l">
              <a:lnSpc>
                <a:spcPct val="150000"/>
              </a:lnSpc>
              <a:buFont typeface="+mj-lt"/>
              <a:buAutoNum type="arabicPeriod"/>
            </a:pPr>
            <a:r>
              <a:rPr lang="en-US" sz="2200" b="1" dirty="0" err="1" smtClean="0">
                <a:solidFill>
                  <a:schemeClr val="tx1"/>
                </a:solidFill>
              </a:rPr>
              <a:t>Release_year</a:t>
            </a:r>
            <a:r>
              <a:rPr lang="en-US" sz="2200" b="1" dirty="0" smtClean="0">
                <a:solidFill>
                  <a:schemeClr val="tx1"/>
                </a:solidFill>
              </a:rPr>
              <a:t> (The year the content was released)</a:t>
            </a:r>
          </a:p>
          <a:p>
            <a:pPr marL="971550" lvl="1" indent="-514350" algn="l">
              <a:lnSpc>
                <a:spcPct val="150000"/>
              </a:lnSpc>
              <a:buFont typeface="+mj-lt"/>
              <a:buAutoNum type="arabicPeriod"/>
            </a:pPr>
            <a:r>
              <a:rPr lang="en-US" sz="2200" b="1" dirty="0" smtClean="0">
                <a:solidFill>
                  <a:schemeClr val="tx1"/>
                </a:solidFill>
              </a:rPr>
              <a:t>Rating (Viewer maturing ratings)</a:t>
            </a:r>
          </a:p>
          <a:p>
            <a:pPr marL="971550" lvl="1" indent="-514350" algn="l">
              <a:lnSpc>
                <a:spcPct val="150000"/>
              </a:lnSpc>
              <a:buFont typeface="+mj-lt"/>
              <a:buAutoNum type="arabicPeriod"/>
            </a:pPr>
            <a:r>
              <a:rPr lang="en-US" sz="2200" b="1" dirty="0" smtClean="0">
                <a:solidFill>
                  <a:schemeClr val="tx1"/>
                </a:solidFill>
              </a:rPr>
              <a:t>Duration(The viewing duration of the content)</a:t>
            </a:r>
          </a:p>
          <a:p>
            <a:pPr marL="971550" lvl="1" indent="-514350" algn="l">
              <a:lnSpc>
                <a:spcPct val="150000"/>
              </a:lnSpc>
              <a:buFont typeface="+mj-lt"/>
              <a:buAutoNum type="arabicPeriod"/>
            </a:pPr>
            <a:r>
              <a:rPr lang="en-US" sz="2200" b="1" dirty="0" err="1" smtClean="0">
                <a:solidFill>
                  <a:schemeClr val="tx1"/>
                </a:solidFill>
              </a:rPr>
              <a:t>Listed_in</a:t>
            </a:r>
            <a:r>
              <a:rPr lang="en-US" sz="2200" b="1" dirty="0" smtClean="0">
                <a:solidFill>
                  <a:schemeClr val="tx1"/>
                </a:solidFill>
              </a:rPr>
              <a:t>(The category of the content)</a:t>
            </a:r>
          </a:p>
          <a:p>
            <a:pPr marL="971550" lvl="1" indent="-514350" algn="l">
              <a:lnSpc>
                <a:spcPct val="150000"/>
              </a:lnSpc>
              <a:buFont typeface="+mj-lt"/>
              <a:buAutoNum type="arabicPeriod"/>
            </a:pPr>
            <a:r>
              <a:rPr lang="en-US" sz="2200" b="1" dirty="0" err="1" smtClean="0">
                <a:solidFill>
                  <a:schemeClr val="tx1"/>
                </a:solidFill>
              </a:rPr>
              <a:t>date_add</a:t>
            </a:r>
            <a:r>
              <a:rPr lang="en-US" sz="2200" b="1" dirty="0" smtClean="0">
                <a:solidFill>
                  <a:schemeClr val="tx1"/>
                </a:solidFill>
              </a:rPr>
              <a:t>, </a:t>
            </a:r>
            <a:r>
              <a:rPr lang="en-US" sz="2200" b="1" dirty="0" err="1" smtClean="0">
                <a:solidFill>
                  <a:schemeClr val="tx1"/>
                </a:solidFill>
              </a:rPr>
              <a:t>release_year</a:t>
            </a:r>
            <a:r>
              <a:rPr lang="en-US" sz="2200" b="1" dirty="0" smtClean="0">
                <a:solidFill>
                  <a:schemeClr val="tx1"/>
                </a:solidFill>
              </a:rPr>
              <a:t>, rating, duration and listed_in.</a:t>
            </a:r>
          </a:p>
          <a:p>
            <a:pPr>
              <a:lnSpc>
                <a:spcPct val="150000"/>
              </a:lnSpc>
            </a:pPr>
            <a:endParaRPr lang="en-US" sz="2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7645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3538" y="0"/>
            <a:ext cx="9144000" cy="1037220"/>
          </a:xfrm>
        </p:spPr>
        <p:txBody>
          <a:bodyPr>
            <a:normAutofit/>
          </a:bodyPr>
          <a:lstStyle/>
          <a:p>
            <a:pPr algn="ctr"/>
            <a:r>
              <a:rPr lang="en-US" u="sng" dirty="0" smtClean="0"/>
              <a:t>Dataset Major Challenges</a:t>
            </a:r>
            <a:endParaRPr lang="en-US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3241" y="1397828"/>
            <a:ext cx="9144000" cy="5286307"/>
          </a:xfrm>
        </p:spPr>
        <p:txBody>
          <a:bodyPr>
            <a:noAutofit/>
          </a:bodyPr>
          <a:lstStyle/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dirty="0" smtClean="0">
                <a:solidFill>
                  <a:schemeClr val="tx1"/>
                </a:solidFill>
              </a:rPr>
              <a:t>Each data point has one or more categories/genre in listed_in field.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dirty="0" smtClean="0">
                <a:solidFill>
                  <a:schemeClr val="tx1"/>
                </a:solidFill>
              </a:rPr>
              <a:t>Some rating code in the dataset span across multiple viewer rating categories.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dirty="0" smtClean="0">
                <a:solidFill>
                  <a:schemeClr val="tx1"/>
                </a:solidFill>
              </a:rPr>
              <a:t>Inconsistent data value in duration fields and some values were missing as well.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dirty="0" smtClean="0">
                <a:solidFill>
                  <a:schemeClr val="tx1"/>
                </a:solidFill>
              </a:rPr>
              <a:t>Irregular data value found in rating field.</a:t>
            </a:r>
          </a:p>
        </p:txBody>
      </p:sp>
    </p:spTree>
    <p:extLst>
      <p:ext uri="{BB962C8B-B14F-4D97-AF65-F5344CB8AC3E}">
        <p14:creationId xmlns:p14="http://schemas.microsoft.com/office/powerpoint/2010/main" val="954583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324" y="115909"/>
            <a:ext cx="9144000" cy="1037220"/>
          </a:xfrm>
        </p:spPr>
        <p:txBody>
          <a:bodyPr>
            <a:normAutofit/>
          </a:bodyPr>
          <a:lstStyle/>
          <a:p>
            <a:r>
              <a:rPr lang="en-US" u="sng" dirty="0" smtClean="0"/>
              <a:t>Data Preprocessing steps.</a:t>
            </a:r>
            <a:endParaRPr lang="en-US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1268" y="1417146"/>
            <a:ext cx="9144000" cy="5312065"/>
          </a:xfrm>
        </p:spPr>
        <p:txBody>
          <a:bodyPr>
            <a:noAutofit/>
          </a:bodyPr>
          <a:lstStyle/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700" dirty="0" smtClean="0">
                <a:solidFill>
                  <a:schemeClr val="tx1"/>
                </a:solidFill>
              </a:rPr>
              <a:t>Created a new field from rating field.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700" dirty="0" smtClean="0">
                <a:solidFill>
                  <a:schemeClr val="tx1"/>
                </a:solidFill>
              </a:rPr>
              <a:t>Handle the missing values and irregular data in duration and rating fields respectively.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700" dirty="0">
                <a:solidFill>
                  <a:schemeClr val="tx1"/>
                </a:solidFill>
              </a:rPr>
              <a:t>Created a new duration field from existing field to make the values consistent, and another integer field to identify the new duration field by content type.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700" dirty="0">
                <a:solidFill>
                  <a:schemeClr val="tx1"/>
                </a:solidFill>
              </a:rPr>
              <a:t>Created a new genre column from the </a:t>
            </a:r>
            <a:r>
              <a:rPr lang="en-US" sz="2700" dirty="0" err="1">
                <a:solidFill>
                  <a:schemeClr val="tx1"/>
                </a:solidFill>
              </a:rPr>
              <a:t>list_in</a:t>
            </a:r>
            <a:r>
              <a:rPr lang="en-US" sz="2700" dirty="0">
                <a:solidFill>
                  <a:schemeClr val="tx1"/>
                </a:solidFill>
              </a:rPr>
              <a:t> </a:t>
            </a:r>
            <a:r>
              <a:rPr lang="en-US" sz="2700" dirty="0" smtClean="0">
                <a:solidFill>
                  <a:schemeClr val="tx1"/>
                </a:solidFill>
              </a:rPr>
              <a:t>field.</a:t>
            </a:r>
            <a:endParaRPr lang="en-US" sz="2700" dirty="0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</a:pPr>
            <a:endParaRPr lang="en-US" sz="27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855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61127" y="-155970"/>
            <a:ext cx="6010141" cy="1037220"/>
          </a:xfrm>
        </p:spPr>
        <p:txBody>
          <a:bodyPr>
            <a:normAutofit/>
          </a:bodyPr>
          <a:lstStyle/>
          <a:p>
            <a:pPr algn="ctr"/>
            <a:r>
              <a:rPr lang="en-US" u="sng" dirty="0" smtClean="0"/>
              <a:t>Observations</a:t>
            </a:r>
            <a:endParaRPr lang="en-US" u="sng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792050" y="5381714"/>
            <a:ext cx="7774546" cy="1472239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Overall, 6131 total numbers of movie contents were released.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And, 2677 total numbers of TV Shows contents.</a:t>
            </a:r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5971" y="1188209"/>
            <a:ext cx="6130343" cy="3781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45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2710" y="856915"/>
            <a:ext cx="6392806" cy="3668778"/>
          </a:xfrm>
          <a:prstGeom prst="rect">
            <a:avLst/>
          </a:prstGeom>
        </p:spPr>
      </p:pic>
      <p:sp>
        <p:nvSpPr>
          <p:cNvPr id="6" name="Subtitle 3"/>
          <p:cNvSpPr txBox="1">
            <a:spLocks/>
          </p:cNvSpPr>
          <p:nvPr/>
        </p:nvSpPr>
        <p:spPr>
          <a:xfrm>
            <a:off x="519448" y="4892270"/>
            <a:ext cx="9144000" cy="147223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en-US" dirty="0" smtClean="0"/>
              <a:t>Overall, TV Show genre has the largest proportion of the content with 1952 total numbers of contents.</a:t>
            </a:r>
          </a:p>
          <a:p>
            <a:pPr marL="342900" indent="-342900"/>
            <a:r>
              <a:rPr lang="en-US" dirty="0" smtClean="0"/>
              <a:t>Music genre has the smallest proportion of 0.2% with a value of 18 total numbers of contents.</a:t>
            </a: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802710" y="0"/>
            <a:ext cx="6010141" cy="10372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u="sng" dirty="0" smtClean="0"/>
              <a:t>Observations cont.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1109811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3"/>
          <p:cNvSpPr txBox="1">
            <a:spLocks/>
          </p:cNvSpPr>
          <p:nvPr/>
        </p:nvSpPr>
        <p:spPr>
          <a:xfrm>
            <a:off x="635358" y="4484241"/>
            <a:ext cx="9144000" cy="2373759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en-US" dirty="0" smtClean="0"/>
              <a:t>The variety of contents increases by year from 1920 till 2020</a:t>
            </a:r>
          </a:p>
          <a:p>
            <a:pPr marL="342900" indent="-342900"/>
            <a:r>
              <a:rPr lang="en-US" dirty="0" smtClean="0"/>
              <a:t>There is spike in number of content between 2017 and 2019 among all genre of contents.</a:t>
            </a:r>
          </a:p>
          <a:p>
            <a:pPr marL="342900" indent="-342900"/>
            <a:r>
              <a:rPr lang="en-US" dirty="0" smtClean="0"/>
              <a:t>Adults genre content hit the highest content of 550 in 2018 and  fall in 2019 to 500.</a:t>
            </a:r>
          </a:p>
          <a:p>
            <a:pPr marL="342900" indent="-342900"/>
            <a:r>
              <a:rPr lang="en-US" dirty="0" smtClean="0"/>
              <a:t>No content was released between 2022 and 2023</a:t>
            </a:r>
          </a:p>
          <a:p>
            <a:pPr marL="342900" indent="-342900"/>
            <a:r>
              <a:rPr lang="en-US" dirty="0" smtClean="0"/>
              <a:t>Only one adult content was release in 2024.</a:t>
            </a:r>
          </a:p>
          <a:p>
            <a:pPr marL="342900" indent="-342900"/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155" y="772732"/>
            <a:ext cx="11155250" cy="3464417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2802710" y="0"/>
            <a:ext cx="6010141" cy="10372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u="sng" dirty="0" smtClean="0"/>
              <a:t>Observations cont.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2371286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3"/>
          <p:cNvSpPr txBox="1">
            <a:spLocks/>
          </p:cNvSpPr>
          <p:nvPr/>
        </p:nvSpPr>
        <p:spPr>
          <a:xfrm>
            <a:off x="609600" y="4885878"/>
            <a:ext cx="9144000" cy="19721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en-US" dirty="0" smtClean="0"/>
              <a:t>The average runtime of movies among all genre increases consistently from 1940 till 1965.</a:t>
            </a:r>
          </a:p>
          <a:p>
            <a:pPr marL="342900" indent="-342900"/>
            <a:r>
              <a:rPr lang="en-US" dirty="0" smtClean="0"/>
              <a:t>Then, from 1966, the average runtime of all genre of movies decreases by release year.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619" y="1037220"/>
            <a:ext cx="8737981" cy="3707360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2802710" y="0"/>
            <a:ext cx="6010141" cy="10372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u="sng" dirty="0" smtClean="0"/>
              <a:t>Observations cont.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2674349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3"/>
          <p:cNvSpPr txBox="1">
            <a:spLocks/>
          </p:cNvSpPr>
          <p:nvPr/>
        </p:nvSpPr>
        <p:spPr>
          <a:xfrm>
            <a:off x="578742" y="5140480"/>
            <a:ext cx="9144000" cy="17660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en-US" dirty="0" smtClean="0"/>
              <a:t>No of contents increases as the release year increase</a:t>
            </a:r>
          </a:p>
          <a:p>
            <a:pPr marL="342900" indent="-342900"/>
            <a:r>
              <a:rPr lang="en-US" dirty="0" smtClean="0"/>
              <a:t>There is a +</a:t>
            </a:r>
            <a:r>
              <a:rPr lang="en-US" dirty="0" err="1" smtClean="0"/>
              <a:t>ve</a:t>
            </a:r>
            <a:r>
              <a:rPr lang="en-US" dirty="0" smtClean="0"/>
              <a:t> relationship between release year and the number of contents released in the year.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1038" y="1037220"/>
            <a:ext cx="7253484" cy="3844012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2802710" y="0"/>
            <a:ext cx="6010141" cy="10372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u="sng" dirty="0" smtClean="0"/>
              <a:t>Observations cont.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3611476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1080</TotalTime>
  <Words>617</Words>
  <Application>Microsoft Office PowerPoint</Application>
  <PresentationFormat>Widescreen</PresentationFormat>
  <Paragraphs>56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Trebuchet MS</vt:lpstr>
      <vt:lpstr>Wingdings 3</vt:lpstr>
      <vt:lpstr>Facet</vt:lpstr>
      <vt:lpstr>Overview of Project Task</vt:lpstr>
      <vt:lpstr>Dataset Overview</vt:lpstr>
      <vt:lpstr>Dataset Major Challenges</vt:lpstr>
      <vt:lpstr>Data Preprocessing steps.</vt:lpstr>
      <vt:lpstr>Observations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 of Project Task</dc:title>
  <dc:creator>Microsoft account</dc:creator>
  <cp:lastModifiedBy>Microsoft account</cp:lastModifiedBy>
  <cp:revision>25</cp:revision>
  <dcterms:created xsi:type="dcterms:W3CDTF">2024-05-07T00:28:27Z</dcterms:created>
  <dcterms:modified xsi:type="dcterms:W3CDTF">2024-06-23T02:27:55Z</dcterms:modified>
</cp:coreProperties>
</file>