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258" r:id="rId2"/>
    <p:sldId id="279" r:id="rId3"/>
    <p:sldId id="259" r:id="rId4"/>
    <p:sldId id="260" r:id="rId5"/>
    <p:sldId id="280" r:id="rId6"/>
    <p:sldId id="281" r:id="rId7"/>
    <p:sldId id="28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2" r:id="rId27"/>
    <p:sldId id="295" r:id="rId28"/>
    <p:sldId id="293" r:id="rId29"/>
    <p:sldId id="296" r:id="rId30"/>
    <p:sldId id="297" r:id="rId31"/>
    <p:sldId id="298" r:id="rId32"/>
    <p:sldId id="299" r:id="rId33"/>
    <p:sldId id="302" r:id="rId34"/>
    <p:sldId id="303" r:id="rId35"/>
    <p:sldId id="304" r:id="rId36"/>
    <p:sldId id="305" r:id="rId37"/>
    <p:sldId id="301" r:id="rId38"/>
    <p:sldId id="306" r:id="rId39"/>
    <p:sldId id="307" r:id="rId40"/>
    <p:sldId id="300" r:id="rId41"/>
    <p:sldId id="309" r:id="rId42"/>
    <p:sldId id="308" r:id="rId43"/>
    <p:sldId id="278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9" autoAdjust="0"/>
  </p:normalViewPr>
  <p:slideViewPr>
    <p:cSldViewPr showGuides="1">
      <p:cViewPr varScale="1">
        <p:scale>
          <a:sx n="74" d="100"/>
          <a:sy n="74" d="100"/>
        </p:scale>
        <p:origin x="376" y="5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3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58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3/23/2019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3/23/2019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indo.com/percabangan/" TargetMode="External"/><Relationship Id="rId2" Type="http://schemas.openxmlformats.org/officeDocument/2006/relationships/hyperlink" Target="https://www.duniailkom.com/tutorial-belajar-python-pengertian-bahasa-pemrograman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indo.com/sintaks-dasar-python/" TargetMode="External"/><Relationship Id="rId5" Type="http://schemas.openxmlformats.org/officeDocument/2006/relationships/hyperlink" Target="https://www.pythonindo.com/variabel-dan-tipe-data-python/" TargetMode="External"/><Relationship Id="rId4" Type="http://schemas.openxmlformats.org/officeDocument/2006/relationships/hyperlink" Target="https://www.pythonindo.com/perulanga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259" y="1498601"/>
            <a:ext cx="7462565" cy="3298825"/>
          </a:xfrm>
        </p:spPr>
        <p:txBody>
          <a:bodyPr/>
          <a:lstStyle/>
          <a:p>
            <a:r>
              <a:rPr lang="en-US" dirty="0" smtClean="0"/>
              <a:t>( Deep Learning )</a:t>
            </a:r>
            <a:br>
              <a:rPr lang="en-US" dirty="0" smtClean="0"/>
            </a:b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smtClean="0"/>
              <a:t>Fantio </a:t>
            </a:r>
            <a:r>
              <a:rPr lang="en-ID" dirty="0" err="1" smtClean="0"/>
              <a:t>Isdeo</a:t>
            </a:r>
            <a:r>
              <a:rPr lang="en-ID" dirty="0" smtClean="0"/>
              <a:t> </a:t>
            </a:r>
            <a:r>
              <a:rPr lang="en-ID" dirty="0" err="1" smtClean="0"/>
              <a:t>Margono</a:t>
            </a:r>
            <a:endParaRPr lang="en-ID" dirty="0" smtClean="0"/>
          </a:p>
          <a:p>
            <a:r>
              <a:rPr lang="en-ID" dirty="0" smtClean="0"/>
              <a:t>52415469 </a:t>
            </a:r>
          </a:p>
          <a:p>
            <a:r>
              <a:rPr lang="en-ID" dirty="0" smtClean="0"/>
              <a:t>4IA14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5256584"/>
          </a:xfrm>
        </p:spPr>
        <p:txBody>
          <a:bodyPr/>
          <a:lstStyle/>
          <a:p>
            <a:pPr algn="just"/>
            <a:r>
              <a:rPr lang="en-ID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(Number</a:t>
            </a:r>
            <a:r>
              <a:rPr lang="en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ID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umum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float.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bulat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sedangkan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float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pecahan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Selain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lain,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kompleks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memiliki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imajiner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Integer, float,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kompleks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masing-masing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 Python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diwakili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oleh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float,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complex.</a:t>
            </a:r>
          </a:p>
          <a:p>
            <a:pPr lvl="1" algn="just"/>
            <a:r>
              <a:rPr lang="nn-NO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Kita bisa menggunakan fungsi type() untuk mengetahui tipe data suatu objek di python.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ID" dirty="0"/>
              <a:t>Output</a:t>
            </a:r>
            <a:endParaRPr lang="en-US" dirty="0"/>
          </a:p>
          <a:p>
            <a:pPr lvl="1"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56" y="4149080"/>
            <a:ext cx="4991100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4972966"/>
            <a:ext cx="3023069" cy="1488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74532" y="44476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smtClean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/>
          <a:lstStyle/>
          <a:p>
            <a:pPr algn="just"/>
            <a:r>
              <a:rPr lang="en-US" dirty="0" smtClean="0"/>
              <a:t>String</a:t>
            </a:r>
            <a:endParaRPr lang="en-ID" dirty="0"/>
          </a:p>
          <a:p>
            <a:pPr lvl="1" algn="just"/>
            <a:r>
              <a:rPr lang="en-US" altLang="en-US" dirty="0"/>
              <a:t>String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yang </a:t>
            </a:r>
            <a:r>
              <a:rPr lang="en-US" altLang="en-US" dirty="0" err="1"/>
              <a:t>anggotanya</a:t>
            </a:r>
            <a:r>
              <a:rPr lang="en-US" altLang="en-US" dirty="0"/>
              <a:t> </a:t>
            </a:r>
            <a:r>
              <a:rPr lang="en-US" altLang="en-US" dirty="0" err="1"/>
              <a:t>berurut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indeks</a:t>
            </a:r>
            <a:r>
              <a:rPr lang="en-US" altLang="en-US" dirty="0"/>
              <a:t>. </a:t>
            </a:r>
            <a:r>
              <a:rPr lang="en-US" altLang="en-US" dirty="0" err="1"/>
              <a:t>Indeks</a:t>
            </a:r>
            <a:r>
              <a:rPr lang="en-US" altLang="en-US" dirty="0"/>
              <a:t> </a:t>
            </a:r>
            <a:r>
              <a:rPr lang="en-US" altLang="en-US" dirty="0" err="1"/>
              <a:t>dimulai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 0 </a:t>
            </a:r>
            <a:r>
              <a:rPr lang="en-US" altLang="en-US" dirty="0" err="1"/>
              <a:t>bila</a:t>
            </a:r>
            <a:r>
              <a:rPr lang="en-US" altLang="en-US" dirty="0"/>
              <a:t> </a:t>
            </a:r>
            <a:r>
              <a:rPr lang="en-US" altLang="en-US" dirty="0" err="1"/>
              <a:t>dimulai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depan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-1 </a:t>
            </a:r>
            <a:r>
              <a:rPr lang="en-US" altLang="en-US" dirty="0" err="1"/>
              <a:t>bila</a:t>
            </a:r>
            <a:r>
              <a:rPr lang="en-US" altLang="en-US" dirty="0"/>
              <a:t> </a:t>
            </a:r>
            <a:r>
              <a:rPr lang="en-US" altLang="en-US" dirty="0" err="1"/>
              <a:t>diindeks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belakang</a:t>
            </a:r>
            <a:r>
              <a:rPr lang="en-US" altLang="en-US" dirty="0"/>
              <a:t>. </a:t>
            </a: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en-US" altLang="en-US" dirty="0" err="1"/>
              <a:t>karakter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diakses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indeksnya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 smtClean="0"/>
              <a:t>formatna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mastring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indeks</a:t>
            </a:r>
            <a:r>
              <a:rPr lang="en-US" altLang="en-US" dirty="0"/>
              <a:t>]</a:t>
            </a:r>
            <a:r>
              <a:rPr lang="en-US" altLang="en-US" sz="1400" dirty="0"/>
              <a:t> . </a:t>
            </a:r>
            <a:r>
              <a:rPr lang="en-US" altLang="en-US" dirty="0" err="1"/>
              <a:t>Pada</a:t>
            </a:r>
            <a:r>
              <a:rPr lang="en-US" altLang="en-US" dirty="0"/>
              <a:t> string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slicing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sekelompok</a:t>
            </a:r>
            <a:r>
              <a:rPr lang="en-US" altLang="en-US" dirty="0"/>
              <a:t> substring </a:t>
            </a:r>
            <a:r>
              <a:rPr lang="en-US" altLang="en-US" dirty="0" err="1"/>
              <a:t>dengan</a:t>
            </a:r>
            <a:r>
              <a:rPr lang="en-US" altLang="en-US" dirty="0"/>
              <a:t> format</a:t>
            </a:r>
            <a:r>
              <a:rPr lang="en-US" altLang="en-US" sz="1400" dirty="0"/>
              <a:t> </a:t>
            </a:r>
            <a:r>
              <a:rPr lang="en-US" altLang="en-US" dirty="0" err="1"/>
              <a:t>namastring</a:t>
            </a:r>
            <a:r>
              <a:rPr lang="en-US" altLang="en-US" dirty="0"/>
              <a:t>[</a:t>
            </a:r>
            <a:r>
              <a:rPr lang="en-US" altLang="en-US" dirty="0" err="1"/>
              <a:t>awal:akhir</a:t>
            </a:r>
            <a:r>
              <a:rPr lang="en-US" altLang="en-US" dirty="0"/>
              <a:t>]</a:t>
            </a:r>
            <a:r>
              <a:rPr lang="en-US" altLang="en-US" sz="1400" dirty="0"/>
              <a:t>.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jelasnya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diperhatikan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. 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lvl="1" algn="just"/>
            <a:endParaRPr lang="en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76973"/>
            <a:ext cx="5467145" cy="2464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4593668"/>
            <a:ext cx="2659970" cy="14463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66620" y="41320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/>
          <a:lstStyle/>
          <a:p>
            <a:pPr algn="just"/>
            <a:r>
              <a:rPr lang="en-ID" dirty="0" smtClean="0"/>
              <a:t>List</a:t>
            </a:r>
          </a:p>
          <a:p>
            <a:pPr lvl="1" algn="just"/>
            <a:r>
              <a:rPr lang="en-US" dirty="0" smtClean="0"/>
              <a:t>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item yang </a:t>
            </a:r>
            <a:r>
              <a:rPr lang="en-US" dirty="0" err="1"/>
              <a:t>berurut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string, </a:t>
            </a:r>
            <a:r>
              <a:rPr lang="en-US" dirty="0" err="1"/>
              <a:t>tiap</a:t>
            </a:r>
            <a:r>
              <a:rPr lang="en-US" dirty="0"/>
              <a:t> item (</a:t>
            </a:r>
            <a:r>
              <a:rPr lang="en-US" dirty="0" err="1"/>
              <a:t>anggota</a:t>
            </a:r>
            <a:r>
              <a:rPr lang="en-US" dirty="0"/>
              <a:t>) list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urutannya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list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list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item yang </a:t>
            </a:r>
            <a:r>
              <a:rPr lang="en-US" dirty="0" err="1"/>
              <a:t>bersangkutan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namalist</a:t>
            </a:r>
            <a:r>
              <a:rPr lang="en-US" dirty="0"/>
              <a:t>[index]</a:t>
            </a:r>
          </a:p>
          <a:p>
            <a:pPr lvl="1"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slicing.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4437112"/>
            <a:ext cx="4608512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5416398"/>
            <a:ext cx="2353082" cy="1224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46540" y="495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/>
          <a:lstStyle/>
          <a:p>
            <a:pPr algn="just"/>
            <a:r>
              <a:rPr lang="en-ID" dirty="0" smtClean="0"/>
              <a:t>Tuple</a:t>
            </a:r>
          </a:p>
          <a:p>
            <a:pPr lvl="1"/>
            <a:r>
              <a:rPr lang="en-US" dirty="0" smtClean="0"/>
              <a:t>Tuple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 ).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 Tuple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tuple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(255,255,255).</a:t>
            </a:r>
          </a:p>
          <a:p>
            <a:pPr lvl="1" algn="just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58" y="3641297"/>
            <a:ext cx="4617063" cy="255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4509120"/>
            <a:ext cx="3417594" cy="16848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02524" y="404745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>
            <a:normAutofit/>
          </a:bodyPr>
          <a:lstStyle/>
          <a:p>
            <a:pPr algn="just"/>
            <a:r>
              <a:rPr lang="en-ID" dirty="0" smtClean="0"/>
              <a:t>Set</a:t>
            </a:r>
          </a:p>
          <a:p>
            <a:pPr lvl="1" algn="just"/>
            <a:r>
              <a:rPr lang="en-US" altLang="en-US" dirty="0" smtClean="0"/>
              <a:t>Set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gabungan</a:t>
            </a:r>
            <a:r>
              <a:rPr lang="en-US" altLang="en-US" dirty="0"/>
              <a:t>, </a:t>
            </a:r>
            <a:r>
              <a:rPr lang="en-US" altLang="en-US" dirty="0" err="1"/>
              <a:t>irisan</a:t>
            </a:r>
            <a:r>
              <a:rPr lang="en-US" altLang="en-US" dirty="0"/>
              <a:t>, </a:t>
            </a:r>
            <a:r>
              <a:rPr lang="en-US" altLang="en-US" dirty="0" err="1"/>
              <a:t>selisih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 smtClean="0"/>
              <a:t>komplemen</a:t>
            </a:r>
            <a:r>
              <a:rPr lang="en-US" altLang="en-US" dirty="0" smtClean="0"/>
              <a:t>.</a:t>
            </a:r>
          </a:p>
          <a:p>
            <a:pPr lvl="1" algn="just"/>
            <a:r>
              <a:rPr lang="en-US" altLang="en-US" dirty="0" smtClean="0"/>
              <a:t>Set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meletakkan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– </a:t>
            </a:r>
            <a:r>
              <a:rPr lang="en-US" altLang="en-US" dirty="0" err="1"/>
              <a:t>anggotanya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kurung</a:t>
            </a:r>
            <a:r>
              <a:rPr lang="en-US" altLang="en-US" dirty="0"/>
              <a:t> </a:t>
            </a:r>
            <a:r>
              <a:rPr lang="en-US" altLang="en-US" dirty="0" err="1"/>
              <a:t>kurawal</a:t>
            </a:r>
            <a:r>
              <a:rPr lang="en-US" altLang="en-US" dirty="0"/>
              <a:t> { }, </a:t>
            </a:r>
            <a:r>
              <a:rPr lang="en-US" altLang="en-US" dirty="0" err="1"/>
              <a:t>dipisahkan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koma</a:t>
            </a:r>
            <a:r>
              <a:rPr lang="en-US" altLang="en-US" dirty="0"/>
              <a:t>. Kita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set </a:t>
            </a:r>
            <a:r>
              <a:rPr lang="en-US" altLang="en-US" dirty="0" err="1"/>
              <a:t>dari</a:t>
            </a:r>
            <a:r>
              <a:rPr lang="en-US" altLang="en-US" dirty="0"/>
              <a:t> list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memasukkan</a:t>
            </a:r>
            <a:r>
              <a:rPr lang="en-US" altLang="en-US" dirty="0"/>
              <a:t> list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set()</a:t>
            </a:r>
            <a:endParaRPr lang="en-US" altLang="en-US" sz="4400" dirty="0"/>
          </a:p>
          <a:p>
            <a:pPr lvl="1" algn="just"/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3501008"/>
            <a:ext cx="5913207" cy="1439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9" y="4940986"/>
            <a:ext cx="5913207" cy="1439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4565662"/>
            <a:ext cx="2455565" cy="1815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11439" y="412855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>
            <a:normAutofit/>
          </a:bodyPr>
          <a:lstStyle/>
          <a:p>
            <a:pPr algn="just"/>
            <a:r>
              <a:rPr lang="en-ID" sz="2000" dirty="0" smtClean="0"/>
              <a:t>Dictionary</a:t>
            </a:r>
          </a:p>
          <a:p>
            <a:pPr lvl="1" algn="just"/>
            <a:r>
              <a:rPr lang="en-US" altLang="en-US" dirty="0" smtClean="0"/>
              <a:t>Dictionary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yang </a:t>
            </a: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en-US" altLang="en-US" dirty="0" err="1"/>
              <a:t>anggotanya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pasangan</a:t>
            </a:r>
            <a:r>
              <a:rPr lang="en-US" altLang="en-US" dirty="0"/>
              <a:t> </a:t>
            </a:r>
            <a:r>
              <a:rPr lang="en-US" altLang="en-US" dirty="0" err="1"/>
              <a:t>kunci-nilai</a:t>
            </a:r>
            <a:r>
              <a:rPr lang="en-US" altLang="en-US" dirty="0"/>
              <a:t> (key-value). </a:t>
            </a:r>
            <a:r>
              <a:rPr lang="en-US" altLang="en-US" dirty="0" err="1"/>
              <a:t>Mirip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kamus</a:t>
            </a:r>
            <a:r>
              <a:rPr lang="en-US" altLang="en-US" dirty="0"/>
              <a:t>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kata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arti</a:t>
            </a:r>
            <a:r>
              <a:rPr lang="en-US" altLang="en-US" dirty="0"/>
              <a:t>. Dictionary </a:t>
            </a:r>
            <a:r>
              <a:rPr lang="en-US" altLang="en-US" dirty="0" err="1"/>
              <a:t>umumnya</a:t>
            </a:r>
            <a:r>
              <a:rPr lang="en-US" altLang="en-US" dirty="0"/>
              <a:t> </a:t>
            </a:r>
            <a:r>
              <a:rPr lang="en-US" altLang="en-US" dirty="0" err="1"/>
              <a:t>dipakai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data yang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data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acak</a:t>
            </a:r>
            <a:r>
              <a:rPr lang="en-US" altLang="en-US" dirty="0"/>
              <a:t>. </a:t>
            </a:r>
            <a:r>
              <a:rPr lang="en-US" altLang="en-US" dirty="0" err="1"/>
              <a:t>Anggota</a:t>
            </a:r>
            <a:r>
              <a:rPr lang="en-US" altLang="en-US" dirty="0"/>
              <a:t> dictionary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 smtClean="0"/>
              <a:t>indeks</a:t>
            </a:r>
            <a:r>
              <a:rPr lang="en-US" altLang="en-US" dirty="0" smtClean="0"/>
              <a:t>.</a:t>
            </a:r>
          </a:p>
          <a:p>
            <a:pPr lvl="1" algn="just"/>
            <a:r>
              <a:rPr lang="en-US" altLang="en-US" dirty="0" smtClean="0"/>
              <a:t>Dictionary </a:t>
            </a:r>
            <a:r>
              <a:rPr lang="en-US" altLang="en-US" dirty="0" err="1"/>
              <a:t>dideklarasikan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kurung</a:t>
            </a:r>
            <a:r>
              <a:rPr lang="en-US" altLang="en-US" dirty="0"/>
              <a:t> </a:t>
            </a:r>
            <a:r>
              <a:rPr lang="en-US" altLang="en-US" dirty="0" err="1"/>
              <a:t>kurawal</a:t>
            </a:r>
            <a:r>
              <a:rPr lang="en-US" altLang="en-US" dirty="0"/>
              <a:t> { }, </a:t>
            </a:r>
            <a:r>
              <a:rPr lang="en-US" altLang="en-US" dirty="0" err="1"/>
              <a:t>dimana</a:t>
            </a:r>
            <a:r>
              <a:rPr lang="en-US" altLang="en-US" dirty="0"/>
              <a:t> </a:t>
            </a:r>
            <a:r>
              <a:rPr lang="en-US" altLang="en-US" dirty="0" err="1"/>
              <a:t>anggotanya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kunci:nilai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key:value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tiap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dipisah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koma</a:t>
            </a:r>
            <a:r>
              <a:rPr lang="en-US" altLang="en-US" dirty="0"/>
              <a:t>. </a:t>
            </a:r>
            <a:r>
              <a:rPr lang="en-US" altLang="en-US" dirty="0" err="1"/>
              <a:t>Kunci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nilainya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.</a:t>
            </a:r>
          </a:p>
          <a:p>
            <a:pPr lvl="1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10" y="4581128"/>
            <a:ext cx="4276725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5355936"/>
            <a:ext cx="2987532" cy="12956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86500" y="48607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1943224"/>
          </a:xfrm>
        </p:spPr>
        <p:txBody>
          <a:bodyPr>
            <a:noAutofit/>
          </a:bodyPr>
          <a:lstStyle/>
          <a:p>
            <a:r>
              <a:rPr lang="en-US" sz="2000" dirty="0"/>
              <a:t>Operator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aritmatika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.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padanya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operand.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 2 + 3. Di </a:t>
            </a:r>
            <a:r>
              <a:rPr lang="en-US" sz="2000" dirty="0" err="1"/>
              <a:t>sini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+ </a:t>
            </a:r>
            <a:r>
              <a:rPr lang="en-US" sz="2000" dirty="0" err="1"/>
              <a:t>adalah</a:t>
            </a:r>
            <a:r>
              <a:rPr lang="en-US" sz="2000" dirty="0"/>
              <a:t> operator </a:t>
            </a:r>
            <a:r>
              <a:rPr lang="en-US" sz="2000" dirty="0" err="1"/>
              <a:t>penjumlahan</a:t>
            </a:r>
            <a:r>
              <a:rPr lang="en-US" sz="2000" dirty="0"/>
              <a:t>. 2 </a:t>
            </a:r>
            <a:r>
              <a:rPr lang="en-US" sz="2000" dirty="0" err="1"/>
              <a:t>dan</a:t>
            </a:r>
            <a:r>
              <a:rPr lang="en-US" sz="2000" dirty="0"/>
              <a:t> 3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operand.</a:t>
            </a:r>
          </a:p>
          <a:p>
            <a:pPr marL="0" indent="0">
              <a:buNone/>
            </a:pPr>
            <a:r>
              <a:rPr lang="en-US" sz="1200" dirty="0" smtClean="0"/>
              <a:t>        </a:t>
            </a:r>
            <a:r>
              <a:rPr lang="en-US" sz="2000" dirty="0" smtClean="0"/>
              <a:t>Python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smtClean="0"/>
              <a:t>operator, </a:t>
            </a:r>
            <a:r>
              <a:rPr lang="en-US" sz="2000" dirty="0" err="1"/>
              <a:t>yaitu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13892" y="3644159"/>
            <a:ext cx="8496944" cy="163121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Operator </a:t>
            </a:r>
            <a:r>
              <a:rPr lang="en-US" sz="2000" dirty="0" err="1"/>
              <a:t>Aritmatika</a:t>
            </a:r>
            <a:r>
              <a:rPr lang="en-US" sz="2000" dirty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Operator </a:t>
            </a:r>
            <a:r>
              <a:rPr lang="en-US" sz="2000" dirty="0" err="1"/>
              <a:t>Perbandingan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Operator </a:t>
            </a:r>
            <a:r>
              <a:rPr lang="en-US" sz="2000" dirty="0" err="1"/>
              <a:t>Penugasan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Operator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Operator </a:t>
            </a:r>
            <a:r>
              <a:rPr lang="en-US" sz="2000" dirty="0" smtClean="0"/>
              <a:t>Bitwise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/>
              <a:t>Operator </a:t>
            </a:r>
            <a:r>
              <a:rPr lang="en-US" sz="2000" b="1" dirty="0" err="1" smtClean="0"/>
              <a:t>Aritmatika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Operator </a:t>
            </a:r>
            <a:r>
              <a:rPr lang="en-US" sz="2000" dirty="0" err="1"/>
              <a:t>aritmatika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, </a:t>
            </a:r>
            <a:r>
              <a:rPr lang="en-US" sz="2000" dirty="0" err="1"/>
              <a:t>pengurangan</a:t>
            </a:r>
            <a:r>
              <a:rPr lang="en-US" sz="2000" dirty="0"/>
              <a:t>, </a:t>
            </a:r>
            <a:r>
              <a:rPr lang="en-US" sz="2000" dirty="0" err="1"/>
              <a:t>perkalian</a:t>
            </a:r>
            <a:r>
              <a:rPr lang="en-US" sz="2000" dirty="0"/>
              <a:t>, </a:t>
            </a:r>
            <a:r>
              <a:rPr lang="en-US" sz="2000" dirty="0" err="1"/>
              <a:t>pembagian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sebagainya</a:t>
            </a:r>
            <a:r>
              <a:rPr lang="en-US" sz="2000" dirty="0"/>
              <a:t>.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operator </a:t>
            </a:r>
            <a:r>
              <a:rPr lang="en-US" sz="2000" dirty="0" err="1"/>
              <a:t>aritmatika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204864"/>
            <a:ext cx="6192688" cy="4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80728"/>
            <a:ext cx="10157354" cy="5191472"/>
          </a:xfrm>
        </p:spPr>
        <p:txBody>
          <a:bodyPr>
            <a:normAutofit/>
          </a:bodyPr>
          <a:lstStyle/>
          <a:p>
            <a:r>
              <a:rPr lang="en-US" sz="2000" b="1" dirty="0"/>
              <a:t>Operator </a:t>
            </a:r>
            <a:r>
              <a:rPr lang="en-US" sz="2000" b="1" dirty="0" err="1" smtClean="0"/>
              <a:t>Perbandingan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Operator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membandingkan</a:t>
            </a:r>
            <a:r>
              <a:rPr lang="en-US" sz="2000" dirty="0"/>
              <a:t> 2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perbandingannya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True </a:t>
            </a:r>
            <a:r>
              <a:rPr lang="en-US" sz="2000" dirty="0" err="1"/>
              <a:t>atau</a:t>
            </a:r>
            <a:r>
              <a:rPr lang="en-US" sz="2000" dirty="0"/>
              <a:t> False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2276872"/>
            <a:ext cx="5059859" cy="42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/>
              <a:t>Operator </a:t>
            </a:r>
            <a:r>
              <a:rPr lang="en-US" sz="2000" b="1" dirty="0" err="1" smtClean="0"/>
              <a:t>Penugasan</a:t>
            </a:r>
            <a:endParaRPr lang="en-US" sz="2000" dirty="0"/>
          </a:p>
          <a:p>
            <a:pPr lvl="1" algn="just"/>
            <a:r>
              <a:rPr lang="en-US" sz="1600" dirty="0" smtClean="0"/>
              <a:t>Operator </a:t>
            </a:r>
            <a:r>
              <a:rPr lang="en-US" sz="1600" dirty="0" err="1" smtClean="0"/>
              <a:t>penugasan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operator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r>
              <a:rPr lang="en-US" sz="1600" dirty="0" smtClean="0"/>
              <a:t>.</a:t>
            </a:r>
          </a:p>
          <a:p>
            <a:pPr lvl="1" algn="just"/>
            <a:r>
              <a:rPr lang="en-US" sz="1600" dirty="0" smtClean="0"/>
              <a:t>a </a:t>
            </a:r>
            <a:r>
              <a:rPr lang="en-US" sz="1600" dirty="0"/>
              <a:t>= 7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operator </a:t>
            </a:r>
            <a:r>
              <a:rPr lang="en-US" sz="1600" dirty="0" err="1"/>
              <a:t>penugasan</a:t>
            </a:r>
            <a:r>
              <a:rPr lang="en-US" sz="1600" dirty="0"/>
              <a:t> yang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7 di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a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kiri</a:t>
            </a:r>
            <a:r>
              <a:rPr lang="en-US" sz="16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2315212"/>
            <a:ext cx="5267029" cy="4083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36" y="4227559"/>
            <a:ext cx="4802591" cy="21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Sejarah</a:t>
            </a:r>
            <a:r>
              <a:rPr lang="en-ID" b="1" dirty="0" smtClean="0"/>
              <a:t> </a:t>
            </a:r>
            <a:r>
              <a:rPr lang="en-ID" b="1" dirty="0" err="1" smtClean="0"/>
              <a:t>Singkat</a:t>
            </a:r>
            <a:r>
              <a:rPr lang="en-ID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Bahasa </a:t>
            </a:r>
            <a:r>
              <a:rPr lang="en-US" sz="2000" dirty="0" err="1"/>
              <a:t>pemrograman</a:t>
            </a:r>
            <a:r>
              <a:rPr lang="en-US" sz="2000" dirty="0"/>
              <a:t> Python </a:t>
            </a:r>
            <a:r>
              <a:rPr lang="en-US" sz="2000" dirty="0" err="1"/>
              <a:t>dirilis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kali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b="1" dirty="0"/>
              <a:t>Guido van Rossum</a:t>
            </a:r>
            <a:r>
              <a:rPr lang="en-US" sz="2000" dirty="0"/>
              <a:t> di </a:t>
            </a:r>
            <a:r>
              <a:rPr lang="en-US" sz="2000" dirty="0" err="1"/>
              <a:t>tahun</a:t>
            </a:r>
            <a:r>
              <a:rPr lang="en-US" sz="2000" dirty="0"/>
              <a:t> 1991,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1989.</a:t>
            </a:r>
          </a:p>
          <a:p>
            <a:pPr algn="just"/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Python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ular</a:t>
            </a:r>
            <a:r>
              <a:rPr lang="en-US" sz="2000" dirty="0"/>
              <a:t> piton,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acara humor di BBC </a:t>
            </a:r>
            <a:r>
              <a:rPr lang="en-US" sz="2000" dirty="0" err="1"/>
              <a:t>pada</a:t>
            </a:r>
            <a:r>
              <a:rPr lang="en-US" sz="2000" dirty="0"/>
              <a:t> era 1980an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“</a:t>
            </a:r>
            <a:r>
              <a:rPr lang="en-US" sz="2000" i="1" dirty="0"/>
              <a:t>Monty Python’s Flying Circus</a:t>
            </a:r>
            <a:r>
              <a:rPr lang="en-US" sz="2000" dirty="0"/>
              <a:t>“. </a:t>
            </a:r>
            <a:r>
              <a:rPr lang="en-US" sz="2000" b="1" dirty="0"/>
              <a:t>Monty Python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lawak</a:t>
            </a:r>
            <a:r>
              <a:rPr lang="en-US" sz="2000" dirty="0"/>
              <a:t> yang </a:t>
            </a:r>
            <a:r>
              <a:rPr lang="en-US" sz="2000" dirty="0" err="1"/>
              <a:t>membawakan</a:t>
            </a:r>
            <a:r>
              <a:rPr lang="en-US" sz="2000" dirty="0"/>
              <a:t> acara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Kebetulan</a:t>
            </a:r>
            <a:r>
              <a:rPr lang="en-US" sz="2000" dirty="0"/>
              <a:t> </a:t>
            </a:r>
            <a:r>
              <a:rPr lang="en-US" sz="2000" b="1" dirty="0"/>
              <a:t>Guido van Rossum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penggemar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acara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1994, </a:t>
            </a:r>
            <a:r>
              <a:rPr lang="en-US" sz="2000" b="1" dirty="0"/>
              <a:t>Python 1.0</a:t>
            </a:r>
            <a:r>
              <a:rPr lang="en-US" sz="2000" dirty="0"/>
              <a:t> </a:t>
            </a:r>
            <a:r>
              <a:rPr lang="en-US" sz="2000" dirty="0" err="1"/>
              <a:t>dirilis</a:t>
            </a:r>
            <a:r>
              <a:rPr lang="en-US" sz="2000" dirty="0"/>
              <a:t>, yang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Python 2.0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2000. </a:t>
            </a:r>
            <a:r>
              <a:rPr lang="en-US" sz="2000" b="1" dirty="0"/>
              <a:t>Python 3.0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2008.</a:t>
            </a:r>
          </a:p>
        </p:txBody>
      </p:sp>
    </p:spTree>
    <p:extLst>
      <p:ext uri="{BB962C8B-B14F-4D97-AF65-F5344CB8AC3E}">
        <p14:creationId xmlns:p14="http://schemas.microsoft.com/office/powerpoint/2010/main" val="23355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/>
              <a:t>Operator </a:t>
            </a:r>
            <a:r>
              <a:rPr lang="en-US" sz="2000" b="1" dirty="0" err="1" smtClean="0"/>
              <a:t>Logika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Operator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operator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988840"/>
            <a:ext cx="8227418" cy="30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/>
          <a:lstStyle/>
          <a:p>
            <a:r>
              <a:rPr lang="en-US" b="1" dirty="0"/>
              <a:t>Operator </a:t>
            </a:r>
            <a:r>
              <a:rPr lang="en-US" b="1" dirty="0" smtClean="0"/>
              <a:t>Bitwise</a:t>
            </a:r>
          </a:p>
          <a:p>
            <a:pPr lvl="1" algn="just"/>
            <a:r>
              <a:rPr lang="en-US" dirty="0" smtClean="0"/>
              <a:t>Operator </a:t>
            </a:r>
            <a:r>
              <a:rPr lang="en-US" dirty="0"/>
              <a:t>bitwise 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bit </a:t>
            </a:r>
            <a:r>
              <a:rPr lang="en-US" dirty="0" err="1"/>
              <a:t>terhadap</a:t>
            </a:r>
            <a:r>
              <a:rPr lang="en-US" dirty="0"/>
              <a:t> operand.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bit per bit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 2 </a:t>
            </a:r>
            <a:r>
              <a:rPr lang="en-US" dirty="0" err="1"/>
              <a:t>dalam</a:t>
            </a:r>
            <a:r>
              <a:rPr lang="en-US" dirty="0"/>
              <a:t> bit </a:t>
            </a:r>
            <a:r>
              <a:rPr lang="en-US" dirty="0" err="1"/>
              <a:t>ditulis</a:t>
            </a:r>
            <a:r>
              <a:rPr lang="en-US" dirty="0"/>
              <a:t> 10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7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smtClean="0"/>
              <a:t>111</a:t>
            </a:r>
          </a:p>
          <a:p>
            <a:pPr lvl="1"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x = 10 ( 0000 1010)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 = 4 (0000 0100)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72" y="3429000"/>
            <a:ext cx="7181627" cy="26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116632"/>
            <a:ext cx="10157354" cy="135656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program </a:t>
            </a:r>
            <a:r>
              <a:rPr lang="en-US" sz="2000" dirty="0" err="1"/>
              <a:t>dihadapkan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kondisinya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,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err="1"/>
              <a:t>mengevaluasi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yang </a:t>
            </a:r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. 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.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True </a:t>
            </a:r>
            <a:r>
              <a:rPr lang="en-US" sz="2000" dirty="0" err="1"/>
              <a:t>atau</a:t>
            </a:r>
            <a:r>
              <a:rPr lang="en-US" sz="2000" dirty="0"/>
              <a:t> False.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(True),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(False),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lain yang </a:t>
            </a:r>
            <a:r>
              <a:rPr lang="en-US" sz="2000" dirty="0" err="1"/>
              <a:t>dieksekusi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0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Di </a:t>
            </a:r>
            <a:r>
              <a:rPr lang="en-US" sz="2000" dirty="0"/>
              <a:t>Python </a:t>
            </a:r>
            <a:r>
              <a:rPr lang="en-US" sz="2000" dirty="0" err="1"/>
              <a:t>ada</a:t>
            </a:r>
            <a:r>
              <a:rPr lang="en-US" sz="2000" dirty="0"/>
              <a:t> 3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percabangan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13" y="2539438"/>
            <a:ext cx="6096546" cy="38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Pernyataan</a:t>
            </a:r>
            <a:r>
              <a:rPr lang="en-US" sz="2000" b="1" dirty="0" smtClean="0"/>
              <a:t> if</a:t>
            </a:r>
            <a:endParaRPr lang="en-US" sz="2000" dirty="0" smtClean="0"/>
          </a:p>
          <a:p>
            <a:pPr lvl="1" algn="just"/>
            <a:r>
              <a:rPr lang="en-US" dirty="0" err="1" smtClean="0"/>
              <a:t>Pernyataan</a:t>
            </a:r>
            <a:r>
              <a:rPr lang="en-US" dirty="0" smtClean="0"/>
              <a:t> if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if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. </a:t>
            </a:r>
            <a:r>
              <a:rPr lang="en-US" dirty="0" err="1" smtClean="0"/>
              <a:t>Sintaksnya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01584"/>
              </p:ext>
            </p:extLst>
          </p:nvPr>
        </p:nvGraphicFramePr>
        <p:xfrm>
          <a:off x="1989956" y="2526556"/>
          <a:ext cx="3091166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166">
                  <a:extLst>
                    <a:ext uri="{9D8B030D-6E8A-4147-A177-3AD203B41FA5}">
                      <a16:colId xmlns:a16="http://schemas.microsoft.com/office/drawing/2014/main" val="526343115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marL="0" marR="0" lvl="1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latin typeface="Arial Unicode MS"/>
                        </a:rPr>
                        <a:t>if </a:t>
                      </a:r>
                      <a:r>
                        <a:rPr lang="en-US" altLang="en-US" dirty="0" err="1" smtClean="0">
                          <a:latin typeface="Arial Unicode MS"/>
                        </a:rPr>
                        <a:t>tes</a:t>
                      </a:r>
                      <a:r>
                        <a:rPr lang="en-US" altLang="en-US" dirty="0" smtClean="0">
                          <a:latin typeface="Arial Unicode MS"/>
                        </a:rPr>
                        <a:t> </a:t>
                      </a:r>
                      <a:r>
                        <a:rPr lang="en-US" altLang="en-US" dirty="0" err="1" smtClean="0">
                          <a:latin typeface="Arial Unicode MS"/>
                        </a:rPr>
                        <a:t>kondisi</a:t>
                      </a:r>
                      <a:r>
                        <a:rPr lang="en-US" altLang="en-US" dirty="0" smtClean="0">
                          <a:latin typeface="Arial Unicode MS"/>
                        </a:rPr>
                        <a:t>: </a:t>
                      </a:r>
                    </a:p>
                    <a:p>
                      <a:pPr marL="0" marR="0" lvl="1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latin typeface="Arial Unicode MS"/>
                        </a:rPr>
                        <a:t>   </a:t>
                      </a:r>
                      <a:r>
                        <a:rPr lang="en-US" altLang="en-US" dirty="0" err="1" smtClean="0">
                          <a:latin typeface="Arial Unicode MS"/>
                        </a:rPr>
                        <a:t>blok</a:t>
                      </a:r>
                      <a:r>
                        <a:rPr lang="en-US" altLang="en-US" dirty="0" smtClean="0">
                          <a:latin typeface="Arial Unicode MS"/>
                        </a:rPr>
                        <a:t> </a:t>
                      </a:r>
                      <a:r>
                        <a:rPr lang="en-US" altLang="en-US" dirty="0" err="1" smtClean="0">
                          <a:latin typeface="Arial Unicode MS"/>
                        </a:rPr>
                        <a:t>pernyataan</a:t>
                      </a:r>
                      <a:r>
                        <a:rPr lang="en-US" altLang="en-US" dirty="0" smtClean="0">
                          <a:latin typeface="Arial Unicode MS"/>
                        </a:rPr>
                        <a:t> if</a:t>
                      </a:r>
                      <a:r>
                        <a:rPr lang="en-US" altLang="en-US" sz="800" dirty="0" smtClean="0"/>
                        <a:t> </a:t>
                      </a:r>
                      <a:endParaRPr lang="en-US" altLang="en-US" sz="4400" dirty="0" smtClean="0"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7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7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037" y="4251325"/>
            <a:ext cx="8350759" cy="698500"/>
          </a:xfrm>
        </p:spPr>
        <p:txBody>
          <a:bodyPr/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774700"/>
            <a:ext cx="6962775" cy="3476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013176"/>
            <a:ext cx="4244237" cy="11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Pernyataan</a:t>
            </a:r>
            <a:r>
              <a:rPr lang="en-US" sz="2000" b="1" dirty="0"/>
              <a:t> </a:t>
            </a:r>
            <a:r>
              <a:rPr lang="en-US" sz="2000" b="1" dirty="0" smtClean="0"/>
              <a:t>if…else</a:t>
            </a:r>
            <a:endParaRPr lang="en-US" sz="2000" dirty="0" smtClean="0"/>
          </a:p>
          <a:p>
            <a:pPr lvl="1"/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/>
              <a:t>if…else </a:t>
            </a:r>
            <a:r>
              <a:rPr lang="en-US" dirty="0" err="1"/>
              <a:t>menguji</a:t>
            </a:r>
            <a:r>
              <a:rPr lang="en-US" dirty="0"/>
              <a:t> 2 </a:t>
            </a:r>
            <a:r>
              <a:rPr lang="en-US" dirty="0" err="1"/>
              <a:t>kondisi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 </a:t>
            </a:r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473"/>
              </p:ext>
            </p:extLst>
          </p:nvPr>
        </p:nvGraphicFramePr>
        <p:xfrm>
          <a:off x="1989956" y="2322835"/>
          <a:ext cx="403244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3016064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: 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blok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pernyataan</a:t>
                      </a:r>
                      <a:r>
                        <a:rPr lang="en-US" dirty="0" smtClean="0"/>
                        <a:t> if </a:t>
                      </a:r>
                    </a:p>
                    <a:p>
                      <a:r>
                        <a:rPr lang="en-US" dirty="0" smtClean="0"/>
                        <a:t>else: 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blok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pernyataan</a:t>
                      </a:r>
                      <a:r>
                        <a:rPr lang="en-US" dirty="0" smtClean="0"/>
                        <a:t> else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037" y="4251325"/>
            <a:ext cx="8350759" cy="698500"/>
          </a:xfrm>
        </p:spPr>
        <p:txBody>
          <a:bodyPr/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3113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3" y="708127"/>
            <a:ext cx="7560840" cy="3543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72" y="5059794"/>
            <a:ext cx="4304794" cy="9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Pernyataan</a:t>
            </a:r>
            <a:r>
              <a:rPr lang="en-US" sz="2000" b="1" dirty="0"/>
              <a:t> </a:t>
            </a:r>
            <a:r>
              <a:rPr lang="en-US" sz="2000" b="1" dirty="0" smtClean="0"/>
              <a:t>if…</a:t>
            </a:r>
            <a:r>
              <a:rPr lang="en-US" sz="2000" b="1" dirty="0" err="1" smtClean="0"/>
              <a:t>elif</a:t>
            </a:r>
            <a:r>
              <a:rPr lang="en-US" sz="2000" b="1" dirty="0" smtClean="0"/>
              <a:t>…else…</a:t>
            </a:r>
            <a:endParaRPr lang="en-US" sz="2000" dirty="0"/>
          </a:p>
          <a:p>
            <a:pPr lvl="1" algn="just"/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/>
              <a:t>if…</a:t>
            </a:r>
            <a:r>
              <a:rPr lang="en-US" dirty="0" err="1"/>
              <a:t>elif</a:t>
            </a:r>
            <a:r>
              <a:rPr lang="en-US" dirty="0"/>
              <a:t>…else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kondisi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if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yang </a:t>
            </a:r>
            <a:r>
              <a:rPr lang="en-US" dirty="0" err="1"/>
              <a:t>dieksekusi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.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if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yang di </a:t>
            </a:r>
            <a:r>
              <a:rPr lang="en-US" dirty="0" err="1"/>
              <a:t>blok</a:t>
            </a:r>
            <a:r>
              <a:rPr lang="en-US" dirty="0"/>
              <a:t> else. </a:t>
            </a:r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92368"/>
              </p:ext>
            </p:extLst>
          </p:nvPr>
        </p:nvGraphicFramePr>
        <p:xfrm>
          <a:off x="1917948" y="3212976"/>
          <a:ext cx="4464496" cy="2341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921425510"/>
                    </a:ext>
                  </a:extLst>
                </a:gridCol>
              </a:tblGrid>
              <a:tr h="2341692"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: 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blok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pernyataan</a:t>
                      </a:r>
                      <a:r>
                        <a:rPr lang="en-US" dirty="0" smtClean="0"/>
                        <a:t> if </a:t>
                      </a:r>
                    </a:p>
                    <a:p>
                      <a:r>
                        <a:rPr lang="en-US" dirty="0" err="1" smtClean="0"/>
                        <a:t>elif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: 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blok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pernyataan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elif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else: 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blok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pernyataan</a:t>
                      </a:r>
                      <a:r>
                        <a:rPr lang="en-US" dirty="0" smtClean="0"/>
                        <a:t> else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5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7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037" y="4251325"/>
            <a:ext cx="8350759" cy="698500"/>
          </a:xfrm>
        </p:spPr>
        <p:txBody>
          <a:bodyPr/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3113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8" y="548680"/>
            <a:ext cx="5625175" cy="376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8" y="5013175"/>
            <a:ext cx="3680960" cy="9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8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/>
          <a:lstStyle/>
          <a:p>
            <a:r>
              <a:rPr lang="en-US" b="1" dirty="0" err="1" smtClean="0"/>
              <a:t>Instalasi</a:t>
            </a:r>
            <a:r>
              <a:rPr lang="en-US" b="1" dirty="0" smtClean="0"/>
              <a:t>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/>
          <a:lstStyle/>
          <a:p>
            <a:pPr algn="just"/>
            <a:r>
              <a:rPr lang="en-US" dirty="0" smtClean="0"/>
              <a:t>File Python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/>
              <a:t>di download,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file </a:t>
            </a:r>
            <a:r>
              <a:rPr lang="en-US" b="1" dirty="0" smtClean="0"/>
              <a:t>python-3.6.3.exe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276872"/>
            <a:ext cx="1802038" cy="20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 smtClean="0"/>
              <a:t>Perulangan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, Python </a:t>
            </a:r>
            <a:r>
              <a:rPr lang="en-US" sz="2000" dirty="0" err="1"/>
              <a:t>mengeksekusi</a:t>
            </a:r>
            <a:r>
              <a:rPr lang="en-US" sz="2000" dirty="0"/>
              <a:t> program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perbaris</a:t>
            </a:r>
            <a:r>
              <a:rPr lang="en-US" sz="2000" dirty="0"/>
              <a:t>.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, </a:t>
            </a:r>
            <a:r>
              <a:rPr lang="en-US" sz="2000" dirty="0" err="1"/>
              <a:t>dua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seterusnya</a:t>
            </a:r>
            <a:r>
              <a:rPr lang="en-US" sz="2000" dirty="0"/>
              <a:t>. Ada </a:t>
            </a:r>
            <a:r>
              <a:rPr lang="en-US" sz="2000" dirty="0" err="1"/>
              <a:t>kalanya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beberapa</a:t>
            </a:r>
            <a:r>
              <a:rPr lang="en-US" sz="2000" dirty="0"/>
              <a:t> kali.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l</a:t>
            </a:r>
            <a:r>
              <a:rPr lang="en-US" sz="2000" i="1" dirty="0"/>
              <a:t>ooping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 err="1" smtClean="0"/>
              <a:t>iterasi</a:t>
            </a:r>
            <a:r>
              <a:rPr lang="en-US" sz="2000" i="1" dirty="0" smtClean="0"/>
              <a:t>.</a:t>
            </a:r>
          </a:p>
          <a:p>
            <a:r>
              <a:rPr lang="en-US" sz="2000" dirty="0"/>
              <a:t>Di python,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while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9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80728"/>
            <a:ext cx="10157354" cy="51914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Perulangan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For</a:t>
            </a:r>
            <a:endParaRPr lang="en-US" sz="2000" dirty="0"/>
          </a:p>
          <a:p>
            <a:pPr lvl="1"/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lvl="1"/>
            <a:endParaRPr lang="en-ID" dirty="0"/>
          </a:p>
          <a:p>
            <a:pPr lvl="1"/>
            <a:endParaRPr lang="en-ID" dirty="0" smtClean="0"/>
          </a:p>
          <a:p>
            <a:pPr lvl="1"/>
            <a:endParaRPr lang="en-ID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sequence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 Sequence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berurut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string, list, </a:t>
            </a:r>
            <a:r>
              <a:rPr lang="en-US" dirty="0" err="1"/>
              <a:t>dan</a:t>
            </a:r>
            <a:r>
              <a:rPr lang="en-US" dirty="0"/>
              <a:t> tuple.</a:t>
            </a:r>
          </a:p>
          <a:p>
            <a:pPr lvl="1"/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looping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sequence. </a:t>
            </a:r>
            <a:r>
              <a:rPr lang="en-US" dirty="0" err="1"/>
              <a:t>Bila</a:t>
            </a:r>
            <a:r>
              <a:rPr lang="en-US" dirty="0"/>
              <a:t> loop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sequence,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looping.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24221"/>
              </p:ext>
            </p:extLst>
          </p:nvPr>
        </p:nvGraphicFramePr>
        <p:xfrm>
          <a:off x="1989956" y="1916832"/>
          <a:ext cx="3888432" cy="100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272180834"/>
                    </a:ext>
                  </a:extLst>
                </a:gridCol>
              </a:tblGrid>
              <a:tr h="1004416">
                <a:tc>
                  <a:txBody>
                    <a:bodyPr/>
                    <a:lstStyle/>
                    <a:p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in sequence:     </a:t>
                      </a:r>
                    </a:p>
                    <a:p>
                      <a:r>
                        <a:rPr lang="en-US" dirty="0" smtClean="0"/>
                        <a:t>      body of 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5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037" y="4251325"/>
            <a:ext cx="8350759" cy="698500"/>
          </a:xfrm>
        </p:spPr>
        <p:txBody>
          <a:bodyPr/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3113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8" y="546099"/>
            <a:ext cx="8039100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78" y="5006230"/>
            <a:ext cx="3466766" cy="1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80728"/>
            <a:ext cx="10157354" cy="519147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/>
              <a:t>Fungsi</a:t>
            </a:r>
            <a:r>
              <a:rPr lang="en-US" sz="2000" b="1" dirty="0"/>
              <a:t> range</a:t>
            </a:r>
            <a:r>
              <a:rPr lang="en-US" sz="2000" b="1" dirty="0" smtClean="0"/>
              <a:t>()</a:t>
            </a:r>
          </a:p>
          <a:p>
            <a:pPr lvl="1"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range()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 range(10)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 (10 </a:t>
            </a:r>
            <a:r>
              <a:rPr lang="en-US" dirty="0" err="1"/>
              <a:t>bilangan</a:t>
            </a:r>
            <a:r>
              <a:rPr lang="en-US" dirty="0" smtClean="0"/>
              <a:t>).</a:t>
            </a:r>
            <a:endParaRPr lang="en-US" dirty="0"/>
          </a:p>
          <a:p>
            <a:pPr lvl="1" algn="just"/>
            <a:r>
              <a:rPr lang="en-US" dirty="0"/>
              <a:t>Kita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interval </a:t>
            </a:r>
            <a:r>
              <a:rPr lang="en-US" dirty="0" err="1"/>
              <a:t>dengan</a:t>
            </a:r>
            <a:r>
              <a:rPr lang="en-US" dirty="0"/>
              <a:t> format range(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interval).</a:t>
            </a:r>
            <a:r>
              <a:rPr lang="en-US" dirty="0" err="1"/>
              <a:t>Bila</a:t>
            </a:r>
            <a:r>
              <a:rPr lang="en-US" dirty="0"/>
              <a:t> interval </a:t>
            </a:r>
            <a:r>
              <a:rPr lang="en-US" dirty="0" err="1"/>
              <a:t>dikosongkan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1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err="1"/>
              <a:t>Fungsi</a:t>
            </a:r>
            <a:r>
              <a:rPr lang="en-US" dirty="0"/>
              <a:t> range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interval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membangkitkan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list(). </a:t>
            </a:r>
          </a:p>
        </p:txBody>
      </p:sp>
    </p:spTree>
    <p:extLst>
      <p:ext uri="{BB962C8B-B14F-4D97-AF65-F5344CB8AC3E}">
        <p14:creationId xmlns:p14="http://schemas.microsoft.com/office/powerpoint/2010/main" val="11280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276872"/>
            <a:ext cx="8820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range()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berurut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range()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 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()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berurut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3429000"/>
            <a:ext cx="64389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00" y="4419600"/>
            <a:ext cx="3095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80728"/>
            <a:ext cx="10157354" cy="5191472"/>
          </a:xfrm>
        </p:spPr>
        <p:txBody>
          <a:bodyPr/>
          <a:lstStyle/>
          <a:p>
            <a:r>
              <a:rPr lang="en-US" sz="2000" b="1" dirty="0" err="1"/>
              <a:t>Perulangan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smtClean="0"/>
              <a:t>while</a:t>
            </a:r>
          </a:p>
          <a:p>
            <a:pPr lvl="1"/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while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while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pPr lvl="1"/>
            <a:endParaRPr lang="en-ID" dirty="0"/>
          </a:p>
          <a:p>
            <a:pPr lvl="1"/>
            <a:endParaRPr lang="en-ID" dirty="0" smtClean="0"/>
          </a:p>
          <a:p>
            <a:pPr lvl="1"/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, statement (s)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. Expression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True.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while.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83735"/>
              </p:ext>
            </p:extLst>
          </p:nvPr>
        </p:nvGraphicFramePr>
        <p:xfrm>
          <a:off x="1917948" y="2593839"/>
          <a:ext cx="384691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6917">
                  <a:extLst>
                    <a:ext uri="{9D8B030D-6E8A-4147-A177-3AD203B41FA5}">
                      <a16:colId xmlns:a16="http://schemas.microsoft.com/office/drawing/2014/main" val="1252353170"/>
                    </a:ext>
                  </a:extLst>
                </a:gridCol>
              </a:tblGrid>
              <a:tr h="752828">
                <a:tc>
                  <a:txBody>
                    <a:bodyPr/>
                    <a:lstStyle/>
                    <a:p>
                      <a:r>
                        <a:rPr lang="en-US" dirty="0" smtClean="0"/>
                        <a:t>while expression: </a:t>
                      </a:r>
                    </a:p>
                    <a:p>
                      <a:r>
                        <a:rPr lang="en-US" dirty="0" smtClean="0"/>
                        <a:t>       statement 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760" y="3759093"/>
            <a:ext cx="8350759" cy="698500"/>
          </a:xfrm>
        </p:spPr>
        <p:txBody>
          <a:bodyPr/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760" y="1412776"/>
            <a:ext cx="10157354" cy="5040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60" y="986493"/>
            <a:ext cx="7341968" cy="2624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06" y="4457593"/>
            <a:ext cx="3057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80728"/>
            <a:ext cx="10157354" cy="5191472"/>
          </a:xfrm>
        </p:spPr>
        <p:txBody>
          <a:bodyPr>
            <a:normAutofit/>
          </a:bodyPr>
          <a:lstStyle/>
          <a:p>
            <a:r>
              <a:rPr lang="en-US" sz="2000" b="1" dirty="0"/>
              <a:t>Infinite </a:t>
            </a:r>
            <a:r>
              <a:rPr lang="en-US" sz="2000" b="1" dirty="0" smtClean="0"/>
              <a:t>Loop</a:t>
            </a:r>
            <a:endParaRPr lang="en-US" dirty="0"/>
          </a:p>
          <a:p>
            <a:pPr lvl="1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loop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loop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(infinite loop).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infinite loop </a:t>
            </a:r>
            <a:r>
              <a:rPr lang="en-US" dirty="0" err="1"/>
              <a:t>berguna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client/server </a:t>
            </a:r>
            <a:r>
              <a:rPr lang="en-US" dirty="0" err="1"/>
              <a:t>dimana</a:t>
            </a:r>
            <a:r>
              <a:rPr lang="en-US" dirty="0"/>
              <a:t> server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terputus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program while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count = count + 1,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infinite loop.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lvl="1"/>
            <a:endParaRPr lang="en-ID" dirty="0"/>
          </a:p>
          <a:p>
            <a:pPr lvl="1"/>
            <a:endParaRPr lang="en-ID" dirty="0" smtClean="0"/>
          </a:p>
          <a:p>
            <a:pPr lvl="1"/>
            <a:endParaRPr lang="en-ID" dirty="0"/>
          </a:p>
          <a:p>
            <a:pPr lvl="1"/>
            <a:endParaRPr lang="en-ID" dirty="0" smtClean="0"/>
          </a:p>
          <a:p>
            <a:pPr lvl="1"/>
            <a:endParaRPr lang="en-ID" dirty="0"/>
          </a:p>
          <a:p>
            <a:pPr lvl="1"/>
            <a:r>
              <a:rPr lang="en-US" dirty="0"/>
              <a:t>Kita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CTRL+C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program.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3356992"/>
            <a:ext cx="5114528" cy="22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Kendali</a:t>
            </a:r>
            <a:r>
              <a:rPr lang="en-US" sz="2000" b="1" dirty="0"/>
              <a:t> </a:t>
            </a:r>
            <a:r>
              <a:rPr lang="en-US" sz="2000" b="1" dirty="0" smtClean="0"/>
              <a:t>Looping</a:t>
            </a:r>
            <a:endParaRPr lang="en-US" dirty="0"/>
          </a:p>
          <a:p>
            <a:pPr lvl="1"/>
            <a:r>
              <a:rPr lang="en-US" dirty="0"/>
              <a:t>Looping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looping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break </a:t>
            </a:r>
            <a:r>
              <a:rPr lang="en-US" dirty="0" err="1"/>
              <a:t>dan</a:t>
            </a:r>
            <a:r>
              <a:rPr lang="en-US" dirty="0"/>
              <a:t> continue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Statement break </a:t>
            </a:r>
            <a:r>
              <a:rPr lang="en-US" dirty="0" err="1"/>
              <a:t>memaksa</a:t>
            </a:r>
            <a:r>
              <a:rPr lang="en-US" dirty="0"/>
              <a:t> program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looping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statement continue </a:t>
            </a:r>
            <a:r>
              <a:rPr lang="en-US" dirty="0" err="1"/>
              <a:t>menyebabkan</a:t>
            </a:r>
            <a:r>
              <a:rPr lang="en-US" dirty="0"/>
              <a:t> program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step / interval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(skip)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bawahnya</a:t>
            </a:r>
            <a:r>
              <a:rPr lang="en-US" dirty="0"/>
              <a:t> (yang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11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96752"/>
            <a:ext cx="10157354" cy="49754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 err="1"/>
              <a:t>Selanjutnya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tampil</a:t>
            </a:r>
            <a:r>
              <a:rPr lang="en-US" sz="2200" dirty="0"/>
              <a:t> </a:t>
            </a:r>
            <a:r>
              <a:rPr lang="en-US" sz="2200" dirty="0" err="1"/>
              <a:t>jendela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</a:t>
            </a:r>
            <a:r>
              <a:rPr lang="en-US" sz="2200" dirty="0" err="1"/>
              <a:t>instalasi</a:t>
            </a:r>
            <a:r>
              <a:rPr lang="en-US" sz="2200" dirty="0"/>
              <a:t> Python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</a:t>
            </a:r>
            <a:r>
              <a:rPr lang="en-US" sz="2200" dirty="0" err="1"/>
              <a:t>dibawah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 smtClean="0"/>
              <a:t>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algn="just"/>
            <a:r>
              <a:rPr lang="en-US" sz="2200" dirty="0" err="1"/>
              <a:t>Centang</a:t>
            </a:r>
            <a:r>
              <a:rPr lang="en-US" sz="2200" dirty="0"/>
              <a:t> </a:t>
            </a:r>
            <a:r>
              <a:rPr lang="en-US" sz="2200" dirty="0" err="1"/>
              <a:t>pilihan</a:t>
            </a:r>
            <a:r>
              <a:rPr lang="en-US" sz="2200" dirty="0"/>
              <a:t> “</a:t>
            </a:r>
            <a:r>
              <a:rPr lang="en-US" sz="2200" b="1" dirty="0"/>
              <a:t>Add Python 3.7 to PATH</a:t>
            </a:r>
            <a:r>
              <a:rPr lang="en-US" sz="2200" dirty="0"/>
              <a:t>” di </a:t>
            </a:r>
            <a:r>
              <a:rPr lang="en-US" sz="2200" dirty="0" err="1"/>
              <a:t>bagian</a:t>
            </a:r>
            <a:r>
              <a:rPr lang="en-US" sz="2200" dirty="0"/>
              <a:t>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/>
              <a:t>jendela</a:t>
            </a:r>
            <a:r>
              <a:rPr lang="en-US" sz="2200" dirty="0"/>
              <a:t> (1).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berguna</a:t>
            </a:r>
            <a:r>
              <a:rPr lang="en-US" sz="2200" dirty="0"/>
              <a:t> agar python interpreter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diakses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lokasi</a:t>
            </a:r>
            <a:r>
              <a:rPr lang="en-US" sz="2200" dirty="0"/>
              <a:t> mana </a:t>
            </a:r>
            <a:r>
              <a:rPr lang="en-US" sz="2200" dirty="0" err="1"/>
              <a:t>saja</a:t>
            </a:r>
            <a:r>
              <a:rPr lang="en-US" sz="2200" dirty="0"/>
              <a:t>. </a:t>
            </a:r>
            <a:r>
              <a:rPr lang="en-US" sz="2200" dirty="0" err="1"/>
              <a:t>Setelah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tombol</a:t>
            </a:r>
            <a:r>
              <a:rPr lang="en-US" sz="2200" dirty="0"/>
              <a:t> “</a:t>
            </a:r>
            <a:r>
              <a:rPr lang="en-US" sz="2200" b="1" dirty="0"/>
              <a:t>Install Now</a:t>
            </a:r>
            <a:r>
              <a:rPr lang="en-US" sz="2200" dirty="0"/>
              <a:t>” (2). Proses </a:t>
            </a:r>
            <a:r>
              <a:rPr lang="en-US" sz="2200" dirty="0" err="1"/>
              <a:t>instalasi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berlangsung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1628800"/>
            <a:ext cx="46870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037" y="4251325"/>
            <a:ext cx="8350759" cy="698500"/>
          </a:xfrm>
        </p:spPr>
        <p:txBody>
          <a:bodyPr/>
          <a:lstStyle/>
          <a:p>
            <a:r>
              <a:rPr lang="en-ID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764704"/>
            <a:ext cx="10157354" cy="42484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Jelasnya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37" y="1415322"/>
            <a:ext cx="6963666" cy="265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37" y="4868456"/>
            <a:ext cx="3362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4699000"/>
          </a:xfrm>
        </p:spPr>
        <p:txBody>
          <a:bodyPr/>
          <a:lstStyle/>
          <a:p>
            <a:pPr lvl="1" algn="just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break </a:t>
            </a:r>
            <a:r>
              <a:rPr lang="en-US" dirty="0" err="1"/>
              <a:t>menjadi</a:t>
            </a:r>
            <a:r>
              <a:rPr lang="en-US" dirty="0"/>
              <a:t> continue,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lvl="1" algn="just"/>
            <a:endParaRPr lang="en-ID" dirty="0"/>
          </a:p>
          <a:p>
            <a:pPr lvl="1" algn="just"/>
            <a:endParaRPr lang="en-ID" dirty="0" smtClean="0"/>
          </a:p>
          <a:p>
            <a:pPr lvl="1" algn="just"/>
            <a:endParaRPr lang="en-ID" dirty="0"/>
          </a:p>
          <a:p>
            <a:pPr lvl="1" algn="just"/>
            <a:endParaRPr lang="en-ID" dirty="0" smtClean="0"/>
          </a:p>
          <a:p>
            <a:pPr lvl="1" algn="just"/>
            <a:endParaRPr lang="en-ID" dirty="0" smtClean="0"/>
          </a:p>
          <a:p>
            <a:pPr lvl="1" algn="just"/>
            <a:endParaRPr lang="en-ID" dirty="0"/>
          </a:p>
          <a:p>
            <a:pPr lvl="1" algn="just"/>
            <a:endParaRPr lang="en-ID" dirty="0"/>
          </a:p>
          <a:p>
            <a:pPr lvl="1" algn="just"/>
            <a:r>
              <a:rPr lang="sv-SE" dirty="0"/>
              <a:t>Perhatikan bahwa huruf g tidak pernah ditampilkan karena diabaikan karena kode continue.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865523"/>
            <a:ext cx="5238750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30" y="2859669"/>
            <a:ext cx="2483897" cy="2323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1273" y="24038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80728"/>
            <a:ext cx="10157354" cy="5191472"/>
          </a:xfrm>
        </p:spPr>
        <p:txBody>
          <a:bodyPr/>
          <a:lstStyle/>
          <a:p>
            <a:r>
              <a:rPr lang="en-US" sz="2000" b="1" dirty="0"/>
              <a:t>while else</a:t>
            </a:r>
            <a:endParaRPr lang="en-US" sz="2000" dirty="0"/>
          </a:p>
          <a:p>
            <a:pPr lvl="1"/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else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while. Blok </a:t>
            </a:r>
            <a:r>
              <a:rPr lang="en-US" dirty="0" err="1"/>
              <a:t>pernyataan</a:t>
            </a:r>
            <a:r>
              <a:rPr lang="en-US" dirty="0"/>
              <a:t> else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while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76" y="3140968"/>
            <a:ext cx="5419725" cy="23526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77025"/>
              </p:ext>
            </p:extLst>
          </p:nvPr>
        </p:nvGraphicFramePr>
        <p:xfrm>
          <a:off x="6889767" y="2708920"/>
          <a:ext cx="1580909" cy="540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909">
                  <a:extLst>
                    <a:ext uri="{9D8B030D-6E8A-4147-A177-3AD203B41FA5}">
                      <a16:colId xmlns:a16="http://schemas.microsoft.com/office/drawing/2014/main" val="929999062"/>
                    </a:ext>
                  </a:extLst>
                </a:gridCol>
              </a:tblGrid>
              <a:tr h="540698">
                <a:tc>
                  <a:txBody>
                    <a:bodyPr/>
                    <a:lstStyle/>
                    <a:p>
                      <a:r>
                        <a:rPr lang="en-ID" dirty="0" smtClean="0"/>
                        <a:t>Output 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2334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57" y="3145808"/>
            <a:ext cx="3943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2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894" y="88352"/>
            <a:ext cx="10157354" cy="2404544"/>
          </a:xfrm>
        </p:spPr>
        <p:txBody>
          <a:bodyPr>
            <a:normAutofit/>
          </a:bodyPr>
          <a:lstStyle/>
          <a:p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36" y="2497352"/>
            <a:ext cx="10157354" cy="324036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www.duniailkom.com/tutorial-belajar-python-pengertian-bahasa-pemrograman-python/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https://www.pythonindo.com/percabangan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https://www.pythonindo.com/perulangan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://www.pythonindo.com/variabel-dan-tipe-data-python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https://www.pythonindo.com/sintaks-dasar-python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09836" y="8655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Terima</a:t>
            </a:r>
            <a:r>
              <a:rPr lang="en-ID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D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Kasih</a:t>
            </a:r>
            <a:r>
              <a:rPr lang="en-ID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..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1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Kata </a:t>
            </a:r>
            <a:r>
              <a:rPr lang="sv-SE" b="1" dirty="0"/>
              <a:t>Kunci dan Pengenal (Identifier)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Kata </a:t>
            </a:r>
            <a:r>
              <a:rPr lang="en-US" b="1" dirty="0" err="1"/>
              <a:t>Kunci</a:t>
            </a:r>
            <a:r>
              <a:rPr lang="en-US" b="1" dirty="0"/>
              <a:t> </a:t>
            </a:r>
            <a:r>
              <a:rPr lang="en-US" b="1" dirty="0" smtClean="0"/>
              <a:t>Python</a:t>
            </a:r>
            <a:endParaRPr lang="en-US" dirty="0"/>
          </a:p>
          <a:p>
            <a:pPr lvl="1"/>
            <a:r>
              <a:rPr lang="en-US" dirty="0" smtClean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– 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.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Keyword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case sensitive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33 kata </a:t>
            </a:r>
            <a:r>
              <a:rPr lang="en-US" dirty="0" err="1"/>
              <a:t>kunci</a:t>
            </a:r>
            <a:r>
              <a:rPr lang="en-US" dirty="0"/>
              <a:t> di Python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/>
              <a:t>True, False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/>
              <a:t>None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0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30480"/>
            <a:ext cx="10157354" cy="139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72816"/>
            <a:ext cx="10157354" cy="4470400"/>
          </a:xfrm>
        </p:spPr>
        <p:txBody>
          <a:bodyPr/>
          <a:lstStyle/>
          <a:p>
            <a:pPr marL="426645" lvl="1" indent="0">
              <a:buNone/>
            </a:pPr>
            <a:r>
              <a:rPr lang="en-US" dirty="0" err="1"/>
              <a:t>Daftar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178408"/>
            <a:ext cx="8334910" cy="40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Pengenal</a:t>
            </a:r>
            <a:r>
              <a:rPr lang="en-US" b="1" dirty="0"/>
              <a:t> (Identifier) </a:t>
            </a:r>
            <a:r>
              <a:rPr lang="en-US" b="1" dirty="0" smtClean="0"/>
              <a:t>Python</a:t>
            </a:r>
            <a:endParaRPr lang="en-US" dirty="0" smtClean="0"/>
          </a:p>
          <a:p>
            <a:pPr lvl="1" algn="just"/>
            <a:r>
              <a:rPr lang="en-US" dirty="0" err="1" smtClean="0"/>
              <a:t>Pengenal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di python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426645" lvl="1" indent="0" algn="just">
              <a:buNone/>
            </a:pP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 smtClean="0"/>
              <a:t>Pengenal</a:t>
            </a:r>
            <a:endParaRPr lang="en-US" b="1" dirty="0"/>
          </a:p>
          <a:p>
            <a:pPr marL="883845" lvl="1" indent="-457200" algn="just">
              <a:buFont typeface="+mj-lt"/>
              <a:buAutoNum type="arabicPeriod"/>
            </a:pPr>
            <a:r>
              <a:rPr lang="en-US" dirty="0" err="1" smtClean="0"/>
              <a:t>Pengenal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(a-z)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(A-Z), </a:t>
            </a:r>
            <a:r>
              <a:rPr lang="en-US" dirty="0" err="1"/>
              <a:t>angka</a:t>
            </a:r>
            <a:r>
              <a:rPr lang="en-US" dirty="0"/>
              <a:t> ( 0-9 ), </a:t>
            </a:r>
            <a:r>
              <a:rPr lang="en-US" dirty="0" err="1"/>
              <a:t>dan</a:t>
            </a:r>
            <a:r>
              <a:rPr lang="en-US" dirty="0"/>
              <a:t> underscore ( _ ). </a:t>
            </a:r>
            <a:r>
              <a:rPr lang="en-US" dirty="0" err="1"/>
              <a:t>namaKaryawan</a:t>
            </a:r>
            <a:r>
              <a:rPr lang="en-US" dirty="0"/>
              <a:t>, bilangan_2,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jenis_kenderaan_umum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valid.</a:t>
            </a:r>
          </a:p>
          <a:p>
            <a:pPr marL="883845" lvl="1" indent="-457200" algn="just">
              <a:buFont typeface="+mj-lt"/>
              <a:buAutoNum type="arabicPeriod"/>
            </a:pPr>
            <a:r>
              <a:rPr lang="en-US" dirty="0" err="1" smtClean="0"/>
              <a:t>Pengenal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1nama </a:t>
            </a:r>
            <a:r>
              <a:rPr lang="en-US" dirty="0" err="1"/>
              <a:t>adalah</a:t>
            </a:r>
            <a:r>
              <a:rPr lang="en-US" dirty="0"/>
              <a:t> invalid </a:t>
            </a:r>
            <a:r>
              <a:rPr lang="en-US" dirty="0" err="1"/>
              <a:t>sedangkan</a:t>
            </a:r>
            <a:r>
              <a:rPr lang="en-US" dirty="0"/>
              <a:t> nama1 </a:t>
            </a:r>
            <a:r>
              <a:rPr lang="en-US" dirty="0" err="1"/>
              <a:t>adalah</a:t>
            </a:r>
            <a:r>
              <a:rPr lang="en-US" dirty="0"/>
              <a:t> valid.</a:t>
            </a:r>
          </a:p>
          <a:p>
            <a:pPr marL="883845" lvl="1" indent="-457200" algn="just">
              <a:buFont typeface="+mj-lt"/>
              <a:buAutoNum type="arabicPeriod"/>
            </a:pPr>
            <a:r>
              <a:rPr lang="en-US" dirty="0" smtClean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.</a:t>
            </a:r>
          </a:p>
          <a:p>
            <a:pPr marL="883845" lvl="1" indent="-457200" algn="just">
              <a:buFont typeface="+mj-lt"/>
              <a:buAutoNum type="arabicPeriod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spesial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!, @, %, $,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.</a:t>
            </a:r>
          </a:p>
          <a:p>
            <a:pPr marL="883845" lvl="1" indent="-457200" algn="just">
              <a:buFont typeface="+mj-lt"/>
              <a:buAutoNum type="arabicPeriod"/>
            </a:pPr>
            <a:r>
              <a:rPr lang="en-US" dirty="0" smtClean="0"/>
              <a:t>Python </a:t>
            </a:r>
            <a:r>
              <a:rPr lang="en-US" dirty="0" err="1"/>
              <a:t>bersifat</a:t>
            </a:r>
            <a:r>
              <a:rPr lang="en-US" dirty="0"/>
              <a:t> case sensitive.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VARIABEL,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426645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/>
          <a:lstStyle/>
          <a:p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smtClean="0"/>
              <a:t>Data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556792"/>
            <a:ext cx="10157354" cy="4661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000" b="1" dirty="0" err="1" smtClean="0"/>
              <a:t>Variabel</a:t>
            </a:r>
            <a:endParaRPr lang="en-ID" sz="2000" b="1" dirty="0" smtClean="0"/>
          </a:p>
          <a:p>
            <a:pPr algn="just"/>
            <a:r>
              <a:rPr lang="id-ID" sz="2000" dirty="0" smtClean="0"/>
              <a:t>Sebuah </a:t>
            </a:r>
            <a:r>
              <a:rPr lang="id-ID" sz="2000" b="1" dirty="0"/>
              <a:t>variabel </a:t>
            </a:r>
            <a:r>
              <a:rPr lang="id-ID" sz="2000" dirty="0"/>
              <a:t>adalah </a:t>
            </a:r>
            <a:r>
              <a:rPr lang="id-ID" sz="2000" b="1" i="1" dirty="0"/>
              <a:t>sebuah nama yang mempunyai sebuah nilai. </a:t>
            </a:r>
            <a:endParaRPr lang="en-ID" sz="2000" b="1" i="1" dirty="0" smtClean="0"/>
          </a:p>
          <a:p>
            <a:pPr algn="just"/>
            <a:r>
              <a:rPr lang="id-ID" sz="2000" dirty="0"/>
              <a:t>Pendeklarasian kalimat membuat sebuah variabel - variabel baru dan memberinya nilai</a:t>
            </a:r>
            <a:r>
              <a:rPr lang="id-ID" sz="2000" dirty="0" smtClean="0"/>
              <a:t>.</a:t>
            </a:r>
            <a:endParaRPr lang="en-ID" sz="2000" dirty="0" smtClean="0"/>
          </a:p>
          <a:p>
            <a:pPr marL="0" indent="0" algn="just">
              <a:buNone/>
            </a:pPr>
            <a:r>
              <a:rPr lang="en-ID" sz="2000" b="1" dirty="0" err="1" smtClean="0"/>
              <a:t>Tipe</a:t>
            </a:r>
            <a:r>
              <a:rPr lang="en-ID" sz="2000" b="1" dirty="0" smtClean="0"/>
              <a:t> Data</a:t>
            </a:r>
            <a:endParaRPr lang="en-ID" sz="2000" b="1" dirty="0"/>
          </a:p>
          <a:p>
            <a:pPr algn="just"/>
            <a:r>
              <a:rPr lang="en-US" sz="2000" dirty="0"/>
              <a:t>Data yang </a:t>
            </a:r>
            <a:r>
              <a:rPr lang="en-US" sz="2000" dirty="0" err="1"/>
              <a:t>disimpan</a:t>
            </a:r>
            <a:r>
              <a:rPr lang="en-US" sz="2000" dirty="0"/>
              <a:t> di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– </a:t>
            </a:r>
            <a:r>
              <a:rPr lang="en-US" sz="2000" dirty="0" err="1"/>
              <a:t>beda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. Nama orang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string/</a:t>
            </a:r>
            <a:r>
              <a:rPr lang="en-US" sz="2000" dirty="0" err="1"/>
              <a:t>karakter</a:t>
            </a:r>
            <a:r>
              <a:rPr lang="en-US" sz="2000" dirty="0"/>
              <a:t>. </a:t>
            </a:r>
            <a:r>
              <a:rPr lang="en-US" sz="2000" dirty="0" err="1"/>
              <a:t>Suhu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berkoma</a:t>
            </a:r>
            <a:r>
              <a:rPr lang="en-US" sz="2000" dirty="0"/>
              <a:t>. Dan lain </a:t>
            </a:r>
            <a:r>
              <a:rPr lang="en-US" sz="2000" dirty="0" err="1"/>
              <a:t>sebagainya</a:t>
            </a:r>
            <a:r>
              <a:rPr lang="en-US" sz="2000" dirty="0"/>
              <a:t>.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– </a:t>
            </a:r>
            <a:r>
              <a:rPr lang="en-US" sz="2000" dirty="0" err="1"/>
              <a:t>beda</a:t>
            </a:r>
            <a:r>
              <a:rPr lang="en-US" sz="2000" dirty="0"/>
              <a:t>.</a:t>
            </a:r>
            <a:endParaRPr lang="en-ID" sz="2000" dirty="0" smtClean="0"/>
          </a:p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36631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49160"/>
          </a:xfrm>
        </p:spPr>
        <p:txBody>
          <a:bodyPr/>
          <a:lstStyle/>
          <a:p>
            <a:pPr algn="just"/>
            <a:r>
              <a:rPr lang="en-ID" b="1" dirty="0" err="1" smtClean="0"/>
              <a:t>Nilai</a:t>
            </a:r>
            <a:r>
              <a:rPr lang="en-ID" b="1" dirty="0" smtClean="0"/>
              <a:t> variable</a:t>
            </a:r>
          </a:p>
          <a:p>
            <a:pPr lvl="1" algn="just"/>
            <a:r>
              <a:rPr lang="en-US" dirty="0"/>
              <a:t>Di python,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.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(</a:t>
            </a:r>
            <a:r>
              <a:rPr lang="en-US" dirty="0" err="1"/>
              <a:t>menugaskan</a:t>
            </a:r>
            <a:r>
              <a:rPr lang="en-US" dirty="0"/>
              <a:t>)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= 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Operand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=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=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969593"/>
            <a:ext cx="5000625" cy="230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4552677"/>
            <a:ext cx="3280984" cy="1721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4532" y="40910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smtClean="0"/>
              <a:t>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728</TotalTime>
  <Words>2020</Words>
  <Application>Microsoft Office PowerPoint</Application>
  <PresentationFormat>Custom</PresentationFormat>
  <Paragraphs>172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Unicode MS</vt:lpstr>
      <vt:lpstr>Century Gothic</vt:lpstr>
      <vt:lpstr>Wingdings</vt:lpstr>
      <vt:lpstr>Welcome back to school presentation</vt:lpstr>
      <vt:lpstr>( Deep Learning ) Pemrograman Dasar Python</vt:lpstr>
      <vt:lpstr>Sejarah Singkat Python</vt:lpstr>
      <vt:lpstr>Instalasi Python</vt:lpstr>
      <vt:lpstr>PowerPoint Presentation</vt:lpstr>
      <vt:lpstr>Kata Kunci dan Pengenal (Identifier)</vt:lpstr>
      <vt:lpstr>PowerPoint Presentation</vt:lpstr>
      <vt:lpstr>PowerPoint Presentation</vt:lpstr>
      <vt:lpstr>Variabel dan Tipe Data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Percabangan</vt:lpstr>
      <vt:lpstr>PowerPoint Presentation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Perulangan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Output</vt:lpstr>
      <vt:lpstr>PowerPoint Presentation</vt:lpstr>
      <vt:lpstr>PowerPoint Presentation</vt:lpstr>
      <vt:lpstr> Sumber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fantio</dc:creator>
  <cp:lastModifiedBy>fantio</cp:lastModifiedBy>
  <cp:revision>32</cp:revision>
  <dcterms:created xsi:type="dcterms:W3CDTF">2019-03-22T16:00:13Z</dcterms:created>
  <dcterms:modified xsi:type="dcterms:W3CDTF">2019-03-23T12:02:30Z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