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7" r:id="rId7"/>
    <p:sldId id="263" r:id="rId8"/>
    <p:sldId id="265" r:id="rId9"/>
    <p:sldId id="266" r:id="rId10"/>
    <p:sldId id="260" r:id="rId11"/>
    <p:sldId id="268" r:id="rId12"/>
    <p:sldId id="261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8"/>
    <p:restoredTop sz="94643"/>
  </p:normalViewPr>
  <p:slideViewPr>
    <p:cSldViewPr>
      <p:cViewPr varScale="1">
        <p:scale>
          <a:sx n="73" d="100"/>
          <a:sy n="73" d="100"/>
        </p:scale>
        <p:origin x="184" y="1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1465-D64A-493A-BEE6-1F3984CFB5E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iMaterialist</a:t>
            </a:r>
            <a:r>
              <a:rPr lang="en-GB" dirty="0"/>
              <a:t> Fashion Challenge at FGVC5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>
            <a:normAutofit/>
          </a:bodyPr>
          <a:lstStyle/>
          <a:p>
            <a:r>
              <a:rPr lang="en-US" dirty="0"/>
              <a:t>Team Members: Matt Emmons</a:t>
            </a:r>
          </a:p>
          <a:p>
            <a:r>
              <a:rPr lang="en-US" dirty="0"/>
              <a:t>		          </a:t>
            </a:r>
            <a:r>
              <a:rPr lang="en-US" dirty="0" err="1"/>
              <a:t>Sankeerthana</a:t>
            </a:r>
            <a:endParaRPr lang="en-US" dirty="0"/>
          </a:p>
          <a:p>
            <a:r>
              <a:rPr lang="en-US" dirty="0"/>
              <a:t>		             Sai Praveen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Pretrained Model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848355" cy="4351338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Best success with VGG19</a:t>
            </a:r>
          </a:p>
          <a:p>
            <a:pPr lvl="1"/>
            <a:r>
              <a:rPr lang="en-US" sz="1300" dirty="0"/>
              <a:t>Weights pretrained on ImageNet</a:t>
            </a:r>
          </a:p>
          <a:p>
            <a:r>
              <a:rPr lang="en-US" sz="1700" dirty="0"/>
              <a:t>The first 5 layers were frozen to prevent training of the most broad features of each image</a:t>
            </a:r>
          </a:p>
          <a:p>
            <a:r>
              <a:rPr lang="en-US" sz="1700" dirty="0"/>
              <a:t>Output from VGG19 fed into:</a:t>
            </a:r>
          </a:p>
          <a:p>
            <a:pPr lvl="1"/>
            <a:r>
              <a:rPr lang="en-US" sz="1300" dirty="0"/>
              <a:t>Dense layer of size 1024 with </a:t>
            </a:r>
            <a:r>
              <a:rPr lang="en-US" sz="1300" dirty="0" err="1"/>
              <a:t>ReLU</a:t>
            </a:r>
            <a:r>
              <a:rPr lang="en-US" sz="1300" dirty="0"/>
              <a:t> activation</a:t>
            </a:r>
          </a:p>
          <a:p>
            <a:pPr lvl="1"/>
            <a:r>
              <a:rPr lang="en-US" sz="1300" dirty="0"/>
              <a:t>Aggressive Dropout layer (0.4)</a:t>
            </a:r>
          </a:p>
          <a:p>
            <a:pPr lvl="1"/>
            <a:r>
              <a:rPr lang="en-US" sz="1300" dirty="0"/>
              <a:t>Dense layer of size 1024 with </a:t>
            </a:r>
            <a:r>
              <a:rPr lang="en-US" sz="1300" dirty="0" err="1"/>
              <a:t>ReLU</a:t>
            </a:r>
            <a:r>
              <a:rPr lang="en-US" sz="1300" dirty="0"/>
              <a:t> activation</a:t>
            </a:r>
          </a:p>
          <a:p>
            <a:pPr lvl="1"/>
            <a:r>
              <a:rPr lang="en-US" sz="1300" dirty="0"/>
              <a:t>Finally, a Dense later of size 228 (the total number of classes) with </a:t>
            </a:r>
            <a:r>
              <a:rPr lang="en-US" sz="1300" i="1" dirty="0" err="1"/>
              <a:t>softmax</a:t>
            </a:r>
            <a:endParaRPr lang="en-US" sz="1300" i="1" dirty="0"/>
          </a:p>
          <a:p>
            <a:endParaRPr lang="en-US" sz="1700" dirty="0"/>
          </a:p>
          <a:p>
            <a:pPr lvl="1"/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64DF2-F42A-ED43-B9BD-E1988DF6E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60562"/>
            <a:ext cx="5362443" cy="3594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986C-32AD-CB4D-9699-AA963FE8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3AF4-C4F9-724D-B09A-ED68ACAB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Trained our dataset on using batches of size 16 for 10 epochs</a:t>
            </a:r>
          </a:p>
          <a:p>
            <a:r>
              <a:rPr lang="en-US" dirty="0"/>
              <a:t>Utilized a custom generator class to instantiate the image batches into and out of memory</a:t>
            </a:r>
          </a:p>
          <a:p>
            <a:r>
              <a:rPr lang="en-US" dirty="0"/>
              <a:t>Able to reduce the training time per epoch from 8 hours to 1.5 hours via optimizations and reducing the data stored in memory</a:t>
            </a:r>
          </a:p>
          <a:p>
            <a:r>
              <a:rPr lang="en-US" dirty="0"/>
              <a:t>Also used a Learning Rate Scheduler to implement learning rate annealing from epoch to epoch</a:t>
            </a:r>
          </a:p>
        </p:txBody>
      </p:sp>
    </p:spTree>
    <p:extLst>
      <p:ext uri="{BB962C8B-B14F-4D97-AF65-F5344CB8AC3E}">
        <p14:creationId xmlns:p14="http://schemas.microsoft.com/office/powerpoint/2010/main" val="342265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Obtained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Best score was 0.58183, which is placed within the top 40 of the competition (the top 5 received scores around 0.7)</a:t>
            </a:r>
          </a:p>
          <a:p>
            <a:r>
              <a:rPr lang="en-US" sz="2300" dirty="0"/>
              <a:t>Interestingly, during training the traditional metrics (accuracy, training loss and validation loss) we’re not reflective of the accuracy of our model.</a:t>
            </a:r>
          </a:p>
          <a:p>
            <a:pPr lvl="1"/>
            <a:r>
              <a:rPr lang="en-US" sz="2300" dirty="0"/>
              <a:t>This is likely due to the unique issues in multi-label classification and the </a:t>
            </a:r>
            <a:r>
              <a:rPr lang="en-US" sz="2300" i="1" dirty="0" err="1"/>
              <a:t>softmax</a:t>
            </a:r>
            <a:r>
              <a:rPr lang="en-US" sz="2300" dirty="0"/>
              <a:t> activation on the last layer</a:t>
            </a:r>
          </a:p>
          <a:p>
            <a:r>
              <a:rPr lang="en-US" sz="2300" dirty="0"/>
              <a:t>For each test image, probabilities were calculated for each potential label using </a:t>
            </a:r>
            <a:r>
              <a:rPr lang="en-US" sz="2300" i="1" dirty="0" err="1"/>
              <a:t>predict_generator</a:t>
            </a:r>
            <a:r>
              <a:rPr lang="en-US" sz="2300" dirty="0"/>
              <a:t> and a modified image generator class.</a:t>
            </a:r>
          </a:p>
          <a:p>
            <a:pPr lvl="1"/>
            <a:r>
              <a:rPr lang="en-US" sz="2300" dirty="0"/>
              <a:t>From there, we select the labels with a probability higher than 30%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Handling multi-label image classification.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 objective is to train a model that can automate the process of classifying the fashion images based on labels.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Some images has single labels and few has multi labels.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Training set consists of 1014544 images.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Attribute 1: image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url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Attribute 2: image id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Attribute 3: label id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Labels : 228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Testing set: 40,000 images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Validation set: 10,000 images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collection and storage of images.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Images contain a variable number of multiple labels.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Divergence in the levels of saturation and occlusion.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Pictures taken at different lightings and saturations.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Few blank images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Missing images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Data Collection and Storage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It’s a free cloud service (your Google drive) in which we can fetch the images using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url’s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from the dataset and store.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Setting up free GPU.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import the 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files and can also install the libraries.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also clone them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repositories. 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Missing images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were ignored when downloaded to hard drive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using Google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(which fetches the image and loads it into RAM in batches), missing images were set as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np.array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ones, which becomes a black image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missing data in the training, testing and validation dataset.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66 is most frequent label with count 743250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105 is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most frequent label with count 330864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153 is 3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most frequent label with count 261844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75C8A-1CAA-F348-8526-4B3D7EA9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657600"/>
            <a:ext cx="2286000" cy="243840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505201"/>
            <a:ext cx="320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3810000"/>
            <a:ext cx="2590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with multiple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Maximum number of labels: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D581CC7-5CF4-604D-8476-1701C32B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426224"/>
            <a:ext cx="7696200" cy="29077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with Single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Minimum number of labels: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25641-EAA6-5042-9611-C869A829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38400"/>
            <a:ext cx="2730500" cy="325358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72EBB-3248-C345-952A-66AF59B41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62" y="2590799"/>
            <a:ext cx="3019238" cy="30948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535</Words>
  <Application>Microsoft Macintosh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iMaterialist Fashion Challenge at FGVC5</vt:lpstr>
      <vt:lpstr>Problem Statement</vt:lpstr>
      <vt:lpstr>Dataset Description</vt:lpstr>
      <vt:lpstr>Challenges </vt:lpstr>
      <vt:lpstr>PowerPoint Presentation</vt:lpstr>
      <vt:lpstr>PowerPoint Presentation</vt:lpstr>
      <vt:lpstr>Exploratory Analysis:</vt:lpstr>
      <vt:lpstr>Images with multiple labels</vt:lpstr>
      <vt:lpstr>Images with Single label</vt:lpstr>
      <vt:lpstr>Pretrained Model  </vt:lpstr>
      <vt:lpstr>Pretrained Model</vt:lpstr>
      <vt:lpstr>Results Obtained</vt:lpstr>
      <vt:lpstr>Questions?</vt:lpstr>
    </vt:vector>
  </TitlesOfParts>
  <Company>HP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iMaterialist Fashion Challenge at FGVC5</dc:title>
  <dc:creator>HP</dc:creator>
  <cp:lastModifiedBy>Matthew Emmons</cp:lastModifiedBy>
  <cp:revision>54</cp:revision>
  <dcterms:created xsi:type="dcterms:W3CDTF">2018-06-13T03:20:53Z</dcterms:created>
  <dcterms:modified xsi:type="dcterms:W3CDTF">2018-06-13T17:34:18Z</dcterms:modified>
</cp:coreProperties>
</file>