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33" r:id="rId1"/>
  </p:sldMasterIdLst>
  <p:sldIdLst>
    <p:sldId id="256" r:id="rId2"/>
    <p:sldId id="283" r:id="rId3"/>
    <p:sldId id="300" r:id="rId4"/>
    <p:sldId id="301" r:id="rId5"/>
    <p:sldId id="302" r:id="rId6"/>
    <p:sldId id="326" r:id="rId7"/>
    <p:sldId id="303" r:id="rId8"/>
    <p:sldId id="304" r:id="rId9"/>
    <p:sldId id="306" r:id="rId10"/>
    <p:sldId id="307" r:id="rId11"/>
    <p:sldId id="309" r:id="rId12"/>
    <p:sldId id="310" r:id="rId13"/>
    <p:sldId id="311" r:id="rId14"/>
    <p:sldId id="327" r:id="rId15"/>
    <p:sldId id="312" r:id="rId16"/>
    <p:sldId id="314" r:id="rId17"/>
    <p:sldId id="315" r:id="rId18"/>
    <p:sldId id="316" r:id="rId19"/>
    <p:sldId id="317" r:id="rId20"/>
    <p:sldId id="321" r:id="rId21"/>
    <p:sldId id="323" r:id="rId22"/>
    <p:sldId id="319" r:id="rId23"/>
    <p:sldId id="318" r:id="rId24"/>
    <p:sldId id="320" r:id="rId25"/>
    <p:sldId id="324" r:id="rId26"/>
    <p:sldId id="325" r:id="rId27"/>
    <p:sldId id="293" r:id="rId2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010210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3224773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7236911" y="3051692"/>
            <a:ext cx="810678" cy="810677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074167"/>
            <a:ext cx="7475220" cy="227685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291840"/>
            <a:ext cx="5918454" cy="802386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217001"/>
            <a:ext cx="895401" cy="480060"/>
          </a:xfrm>
        </p:spPr>
        <p:txBody>
          <a:bodyPr/>
          <a:lstStyle>
            <a:lvl1pPr>
              <a:defRPr sz="2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00050"/>
            <a:ext cx="1914525" cy="4229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00050"/>
            <a:ext cx="5629275" cy="42291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7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88492"/>
            <a:ext cx="9144000" cy="145500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918972"/>
            <a:ext cx="6960870" cy="264033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4704588"/>
            <a:ext cx="1983232" cy="273844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4704588"/>
            <a:ext cx="4745736" cy="273844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73049" y="1744386"/>
            <a:ext cx="810678" cy="810677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1879600"/>
            <a:ext cx="891224" cy="540249"/>
          </a:xfrm>
        </p:spPr>
        <p:txBody>
          <a:bodyPr/>
          <a:lstStyle>
            <a:lvl1pPr>
              <a:defRPr sz="2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0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8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1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1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4350"/>
            <a:ext cx="5033772" cy="376504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5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5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9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2625" y="2986646"/>
            <a:ext cx="1483375" cy="518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600" spc="10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600" dirty="0">
              <a:latin typeface="Tahoma"/>
              <a:cs typeface="Tahoma"/>
            </a:endParaRPr>
          </a:p>
        </p:txBody>
      </p:sp>
      <p:pic>
        <p:nvPicPr>
          <p:cNvPr id="1028" name="Picture 4" descr="Explained: How Artificial Intelligence can be misused to cheat in chess  games - Hindustan Ti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"/>
            <a:ext cx="9159240" cy="515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87760" y="48260"/>
            <a:ext cx="39837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Leela</a:t>
            </a:r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Chess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Represent pieces in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I’ll assign each </a:t>
            </a:r>
            <a:r>
              <a:rPr lang="en-IN" dirty="0"/>
              <a:t>type of piece a number, along with a  number for white and </a:t>
            </a:r>
            <a:r>
              <a:rPr lang="en-IN" dirty="0" smtClean="0"/>
              <a:t>black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759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22550" y="428625"/>
            <a:ext cx="38989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4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I used those numbers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we look at a piece in binary, the 3 bits on the right will tell us what type of piece it is,  and then the two bits on the left tell us if it has a colour associated with it,  which can be white, or black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6 can be represented as 100 in binary </a:t>
            </a:r>
          </a:p>
          <a:p>
            <a:pPr lvl="1"/>
            <a:r>
              <a:rPr lang="en-IN" dirty="0" smtClean="0"/>
              <a:t>So 1</a:t>
            </a:r>
            <a:r>
              <a:rPr lang="en-IN" baseline="30000" dirty="0" smtClean="0"/>
              <a:t>st</a:t>
            </a:r>
            <a:r>
              <a:rPr lang="en-IN" dirty="0" smtClean="0"/>
              <a:t> three bits tells what type of piece it is</a:t>
            </a:r>
          </a:p>
          <a:p>
            <a:pPr lvl="1"/>
            <a:endParaRPr lang="en-IN" dirty="0"/>
          </a:p>
          <a:p>
            <a:pPr marL="205740" lvl="1" indent="0">
              <a:buNone/>
            </a:pPr>
            <a:r>
              <a:rPr lang="en-IN" dirty="0" smtClean="0"/>
              <a:t>Next 2 bits tells weather it is black or white</a:t>
            </a:r>
          </a:p>
          <a:p>
            <a:pPr marL="205740" lvl="1" indent="0">
              <a:buNone/>
            </a:pPr>
            <a:endParaRPr lang="en-IN" dirty="0" smtClean="0"/>
          </a:p>
          <a:p>
            <a:pPr marL="205740" lvl="1" indent="0">
              <a:buNone/>
            </a:pPr>
            <a:r>
              <a:rPr lang="en-IN" dirty="0" smtClean="0"/>
              <a:t>16</a:t>
            </a:r>
            <a:r>
              <a:rPr lang="en-IN" dirty="0" smtClean="0">
                <a:sym typeface="Wingdings" panose="05000000000000000000" pitchFamily="2" charset="2"/>
              </a:rPr>
              <a:t> 10000</a:t>
            </a:r>
          </a:p>
          <a:p>
            <a:pPr marL="205740" lvl="1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8    01000</a:t>
            </a:r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045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Representing The Board in The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Now instead of setting up the board piece by piece in that array,  </a:t>
            </a:r>
            <a:r>
              <a:rPr lang="en-IN" dirty="0" smtClean="0"/>
              <a:t>I used the</a:t>
            </a:r>
            <a:r>
              <a:rPr lang="en-IN" dirty="0"/>
              <a:t> standard notation, called FEN( Forsyth–Edwards Notation).  </a:t>
            </a:r>
          </a:p>
        </p:txBody>
      </p:sp>
    </p:spTree>
    <p:extLst>
      <p:ext uri="{BB962C8B-B14F-4D97-AF65-F5344CB8AC3E}">
        <p14:creationId xmlns:p14="http://schemas.microsoft.com/office/powerpoint/2010/main" val="294208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function to translate those fen strings into the format we’re </a:t>
            </a:r>
            <a:r>
              <a:rPr lang="en-IN" dirty="0" smtClean="0"/>
              <a:t>using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958" y="1590675"/>
            <a:ext cx="435926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1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Generating Moves</a:t>
            </a:r>
            <a:endParaRPr lang="en-IN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For generating legal moves </a:t>
            </a:r>
          </a:p>
          <a:p>
            <a:r>
              <a:rPr lang="en-IN" dirty="0" smtClean="0"/>
              <a:t>I have used offsets</a:t>
            </a:r>
          </a:p>
          <a:p>
            <a:r>
              <a:rPr lang="en-IN" dirty="0" smtClean="0"/>
              <a:t>Like if I know the position of the piece then I can add offset in it to obtain a legal move</a:t>
            </a:r>
            <a:endParaRPr lang="en-IN" dirty="0"/>
          </a:p>
          <a:p>
            <a:r>
              <a:rPr lang="en-IN" dirty="0"/>
              <a:t> we can move orthogonally  like a rook by adding these offsets, and diagonally like bishop with these offsets.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56254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Special moves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Castling</a:t>
            </a:r>
          </a:p>
          <a:p>
            <a:r>
              <a:rPr lang="en-IN" b="1" dirty="0" err="1"/>
              <a:t>En</a:t>
            </a:r>
            <a:r>
              <a:rPr lang="en-IN" b="1" dirty="0"/>
              <a:t> passant</a:t>
            </a:r>
            <a:endParaRPr lang="en-IN" dirty="0"/>
          </a:p>
          <a:p>
            <a:r>
              <a:rPr lang="en-IN" b="1" dirty="0"/>
              <a:t>Pawn promotion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551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Castling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504950"/>
            <a:ext cx="3050979" cy="3038475"/>
          </a:xfrm>
        </p:spPr>
      </p:pic>
    </p:spTree>
    <p:extLst>
      <p:ext uri="{BB962C8B-B14F-4D97-AF65-F5344CB8AC3E}">
        <p14:creationId xmlns:p14="http://schemas.microsoft.com/office/powerpoint/2010/main" val="5847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En</a:t>
            </a:r>
            <a:r>
              <a:rPr lang="en-IN" b="1" dirty="0"/>
              <a:t> passant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570482"/>
            <a:ext cx="3038475" cy="3038475"/>
          </a:xfrm>
        </p:spPr>
      </p:pic>
    </p:spTree>
    <p:extLst>
      <p:ext uri="{BB962C8B-B14F-4D97-AF65-F5344CB8AC3E}">
        <p14:creationId xmlns:p14="http://schemas.microsoft.com/office/powerpoint/2010/main" val="2820926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Pawn promotion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70482"/>
            <a:ext cx="3038475" cy="3038475"/>
          </a:xfrm>
        </p:spPr>
      </p:pic>
    </p:spTree>
    <p:extLst>
      <p:ext uri="{BB962C8B-B14F-4D97-AF65-F5344CB8AC3E}">
        <p14:creationId xmlns:p14="http://schemas.microsoft.com/office/powerpoint/2010/main" val="127163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18BA4-D874-B49B-2F04-5B5322FB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75" y="1380235"/>
            <a:ext cx="7539049" cy="4616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What did I learn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51969-CC02-D351-0148-356F6BF4D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034" y="2114816"/>
            <a:ext cx="6907366" cy="1066534"/>
          </a:xfrm>
        </p:spPr>
        <p:txBody>
          <a:bodyPr>
            <a:noAutofit/>
          </a:bodyPr>
          <a:lstStyle/>
          <a:p>
            <a:r>
              <a:rPr lang="en-IN" dirty="0"/>
              <a:t>HTML, CSS, and </a:t>
            </a:r>
            <a:r>
              <a:rPr lang="en-IN" dirty="0" smtClean="0"/>
              <a:t>JavaScript</a:t>
            </a:r>
          </a:p>
          <a:p>
            <a:r>
              <a:rPr lang="en-IN" dirty="0"/>
              <a:t> </a:t>
            </a:r>
            <a:r>
              <a:rPr lang="en-IN" dirty="0"/>
              <a:t>O</a:t>
            </a:r>
            <a:r>
              <a:rPr lang="en-IN" dirty="0" smtClean="0"/>
              <a:t>bject-oriented </a:t>
            </a:r>
            <a:r>
              <a:rPr lang="en-IN" dirty="0" smtClean="0"/>
              <a:t>programming</a:t>
            </a:r>
          </a:p>
          <a:p>
            <a:r>
              <a:rPr lang="en-IN" dirty="0" err="1" smtClean="0"/>
              <a:t>Implementaion</a:t>
            </a:r>
            <a:r>
              <a:rPr lang="en-IN" dirty="0" smtClean="0"/>
              <a:t> of classes and methods</a:t>
            </a:r>
          </a:p>
          <a:p>
            <a:r>
              <a:rPr lang="en-IN" dirty="0"/>
              <a:t>recursive algorithm called minimax.</a:t>
            </a:r>
          </a:p>
        </p:txBody>
      </p:sp>
    </p:spTree>
    <p:extLst>
      <p:ext uri="{BB962C8B-B14F-4D97-AF65-F5344CB8AC3E}">
        <p14:creationId xmlns:p14="http://schemas.microsoft.com/office/powerpoint/2010/main" val="90864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Search </a:t>
            </a:r>
            <a:r>
              <a:rPr lang="en-IN" b="1" dirty="0"/>
              <a:t>And Evaluation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decide how </a:t>
            </a:r>
            <a:r>
              <a:rPr lang="en-IN" dirty="0"/>
              <a:t>good a position is. To do this we  can decide how much each type of piece is </a:t>
            </a:r>
            <a:r>
              <a:rPr lang="en-IN" dirty="0" smtClean="0"/>
              <a:t>worth</a:t>
            </a:r>
          </a:p>
          <a:p>
            <a:r>
              <a:rPr lang="en-IN" dirty="0"/>
              <a:t>so knights and bishops are probably worth about  3 pawns, a rook is with a little more, and a queen is somewhere in the vicinity of two </a:t>
            </a:r>
            <a:r>
              <a:rPr lang="en-IN" dirty="0" smtClean="0"/>
              <a:t>rooks</a:t>
            </a:r>
          </a:p>
          <a:p>
            <a:r>
              <a:rPr lang="en-IN" dirty="0"/>
              <a:t>.  We can then add up the value of each side’s pieces like so,  and what we’ll then do is subtract the one from the other, </a:t>
            </a:r>
            <a:endParaRPr lang="en-IN" dirty="0" smtClean="0"/>
          </a:p>
          <a:p>
            <a:r>
              <a:rPr lang="en-IN" dirty="0" smtClean="0"/>
              <a:t>Then we end </a:t>
            </a:r>
            <a:r>
              <a:rPr lang="en-IN" dirty="0"/>
              <a:t>up with a value that is zero  if the position is </a:t>
            </a:r>
            <a:r>
              <a:rPr lang="en-IN" dirty="0" smtClean="0"/>
              <a:t>equal</a:t>
            </a:r>
          </a:p>
          <a:p>
            <a:r>
              <a:rPr lang="en-IN" dirty="0" smtClean="0"/>
              <a:t>positive </a:t>
            </a:r>
            <a:r>
              <a:rPr lang="en-IN" dirty="0"/>
              <a:t>if the side who’s turn it is to move is doing </a:t>
            </a:r>
            <a:r>
              <a:rPr lang="en-IN" dirty="0" smtClean="0"/>
              <a:t>better</a:t>
            </a:r>
            <a:r>
              <a:rPr lang="en-IN" dirty="0"/>
              <a:t>  </a:t>
            </a:r>
            <a:endParaRPr lang="en-IN" dirty="0" smtClean="0"/>
          </a:p>
          <a:p>
            <a:r>
              <a:rPr lang="en-IN" dirty="0" smtClean="0"/>
              <a:t>and </a:t>
            </a:r>
            <a:r>
              <a:rPr lang="en-IN" dirty="0"/>
              <a:t>negative if the other side is doing better.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6551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</a:t>
            </a:r>
            <a:endParaRPr lang="en-IN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819400" y="895350"/>
            <a:ext cx="4286250" cy="406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31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Developing AI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/>
              <a:t>I used </a:t>
            </a:r>
            <a:r>
              <a:rPr lang="en-IN" sz="2000" dirty="0" err="1" smtClean="0"/>
              <a:t>minmax</a:t>
            </a:r>
            <a:r>
              <a:rPr lang="en-IN" sz="2000" dirty="0" smtClean="0"/>
              <a:t> Algorithm</a:t>
            </a:r>
          </a:p>
          <a:p>
            <a:r>
              <a:rPr lang="en-IN" dirty="0"/>
              <a:t>The minimax algorithm seeks to find an optimal move, assuming the opponent will also use the minimax algorithm to find a move. </a:t>
            </a:r>
            <a:endParaRPr lang="en-IN" dirty="0" smtClean="0"/>
          </a:p>
          <a:p>
            <a:r>
              <a:rPr lang="en-IN" dirty="0"/>
              <a:t>. The minimax algorithm cannot search the entire game tree, so it is limited to a certain depth. Once the depth reaches its limit, the program evaluates the board state, by assigning a value to each type of piece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9300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it 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591056"/>
            <a:ext cx="5983986" cy="3038094"/>
          </a:xfrm>
        </p:spPr>
        <p:txBody>
          <a:bodyPr/>
          <a:lstStyle/>
          <a:p>
            <a:r>
              <a:rPr lang="en-IN" dirty="0"/>
              <a:t>Consider this 3x3 chess board with white to move. Assume if a pawn moves to the last rank, it will get promoted to a queen</a:t>
            </a:r>
            <a:r>
              <a:rPr lang="en-IN" dirty="0" smtClean="0"/>
              <a:t>.</a:t>
            </a:r>
          </a:p>
          <a:p>
            <a:r>
              <a:rPr lang="en-IN" dirty="0"/>
              <a:t>In this board state, there are three possible moves for white:</a:t>
            </a:r>
          </a:p>
          <a:p>
            <a:r>
              <a:rPr lang="en-IN" dirty="0" smtClean="0"/>
              <a:t>1.Move </a:t>
            </a:r>
            <a:r>
              <a:rPr lang="en-IN" dirty="0"/>
              <a:t>the king up one </a:t>
            </a:r>
            <a:r>
              <a:rPr lang="en-IN" dirty="0" smtClean="0"/>
              <a:t>square</a:t>
            </a:r>
          </a:p>
          <a:p>
            <a:r>
              <a:rPr lang="en-IN" dirty="0" smtClean="0"/>
              <a:t>2.</a:t>
            </a:r>
            <a:r>
              <a:rPr lang="en-IN" dirty="0"/>
              <a:t> Move the pawn up one square</a:t>
            </a:r>
          </a:p>
          <a:p>
            <a:r>
              <a:rPr lang="en-IN" dirty="0" smtClean="0"/>
              <a:t>3.</a:t>
            </a:r>
            <a:r>
              <a:rPr lang="en-IN" dirty="0"/>
              <a:t> Capture the black pawn on the top right</a:t>
            </a:r>
          </a:p>
          <a:p>
            <a:r>
              <a:rPr lang="en-IN" dirty="0"/>
              <a:t>My thought process for this is to think about each move, and what the opponent would do in return.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 descr="C:\Users\ambuj\AppData\Local\Microsoft\Windows\INetCache\Content.Word\demo-boar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85950"/>
            <a:ext cx="1504950" cy="152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8224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mbuj\AppData\Local\Microsoft\Windows\INetCache\Content.Word\minimax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71550"/>
            <a:ext cx="5257800" cy="266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361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ambuj\AppData\Local\Microsoft\Windows\INetCache\Content.Word\minimax-fina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76350"/>
            <a:ext cx="5700713" cy="2809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2918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it can do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algorithm can show some </a:t>
            </a:r>
            <a:r>
              <a:rPr lang="en-IN" dirty="0" err="1"/>
              <a:t>ressemblence</a:t>
            </a:r>
            <a:r>
              <a:rPr lang="en-IN" dirty="0"/>
              <a:t> to what humans think when they play chess. </a:t>
            </a:r>
            <a:r>
              <a:rPr lang="en-IN" dirty="0" smtClean="0"/>
              <a:t>It can do following Actions</a:t>
            </a:r>
            <a:endParaRPr lang="en-IN" dirty="0"/>
          </a:p>
          <a:p>
            <a:r>
              <a:rPr lang="en-IN" dirty="0"/>
              <a:t>Move pieces into reasonable positions</a:t>
            </a:r>
          </a:p>
          <a:p>
            <a:r>
              <a:rPr lang="en-IN" dirty="0"/>
              <a:t>Capture a piece that is out in the open</a:t>
            </a:r>
          </a:p>
          <a:p>
            <a:r>
              <a:rPr lang="en-IN" dirty="0"/>
              <a:t>Move a piece that is being attacked out of the way</a:t>
            </a:r>
          </a:p>
          <a:p>
            <a:r>
              <a:rPr lang="en-IN" dirty="0"/>
              <a:t>Spot a winning move</a:t>
            </a:r>
          </a:p>
          <a:p>
            <a:r>
              <a:rPr lang="en-IN" dirty="0"/>
              <a:t>Trade weaker pieces for stronger ones</a:t>
            </a:r>
          </a:p>
        </p:txBody>
      </p:sp>
    </p:spTree>
    <p:extLst>
      <p:ext uri="{BB962C8B-B14F-4D97-AF65-F5344CB8AC3E}">
        <p14:creationId xmlns:p14="http://schemas.microsoft.com/office/powerpoint/2010/main" val="1115528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62150"/>
            <a:ext cx="8305800" cy="1143000"/>
          </a:xfrm>
        </p:spPr>
        <p:txBody>
          <a:bodyPr/>
          <a:lstStyle/>
          <a:p>
            <a:pPr algn="ctr"/>
            <a:r>
              <a:rPr lang="en-IN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US" b="1" i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Graphic 3" descr="Smiling face with no fill">
            <a:extLst>
              <a:ext uri="{FF2B5EF4-FFF2-40B4-BE49-F238E27FC236}">
                <a16:creationId xmlns:a16="http://schemas.microsoft.com/office/drawing/2014/main" id="{766F45B4-7374-469B-7AF0-AB318588ED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0" y="325755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the need of chess engine?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b="1" dirty="0"/>
              <a:t>1.  Positon </a:t>
            </a:r>
            <a:r>
              <a:rPr lang="en-IN" sz="2200" b="1" dirty="0" smtClean="0"/>
              <a:t>Analysis</a:t>
            </a:r>
          </a:p>
          <a:p>
            <a:pPr marL="0" indent="0">
              <a:buNone/>
            </a:pPr>
            <a:r>
              <a:rPr lang="en-IN" sz="2200" b="1" dirty="0" smtClean="0"/>
              <a:t>	</a:t>
            </a:r>
          </a:p>
          <a:p>
            <a:pPr lvl="2"/>
            <a:r>
              <a:rPr lang="en-IN" sz="1400" dirty="0"/>
              <a:t>- it’s always interesting to know what the chess engine thinks about the current position</a:t>
            </a:r>
            <a:r>
              <a:rPr lang="en-IN" dirty="0"/>
              <a:t>.</a:t>
            </a:r>
          </a:p>
          <a:p>
            <a:pPr lvl="2"/>
            <a:r>
              <a:rPr lang="en-IN" sz="1400" dirty="0"/>
              <a:t>analysis of games will give you a serious advantage on the path to chess mastery</a:t>
            </a:r>
          </a:p>
        </p:txBody>
      </p:sp>
    </p:spTree>
    <p:extLst>
      <p:ext uri="{BB962C8B-B14F-4D97-AF65-F5344CB8AC3E}">
        <p14:creationId xmlns:p14="http://schemas.microsoft.com/office/powerpoint/2010/main" val="330675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the need of chess engine?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b="1" dirty="0"/>
              <a:t>2. Virtual chess </a:t>
            </a:r>
            <a:r>
              <a:rPr lang="en-IN" sz="2200" b="1" dirty="0" smtClean="0"/>
              <a:t>coach</a:t>
            </a:r>
          </a:p>
          <a:p>
            <a:pPr marL="0" indent="0">
              <a:buNone/>
            </a:pPr>
            <a:endParaRPr lang="en-IN" sz="2200" dirty="0"/>
          </a:p>
          <a:p>
            <a:pPr lvl="1"/>
            <a:r>
              <a:rPr lang="en-IN" sz="1600" dirty="0"/>
              <a:t>a personal trainer who is by your side every day 24/7, ready to help you at any time and playing much stronger than Magnus </a:t>
            </a:r>
            <a:r>
              <a:rPr lang="en-IN" sz="1600" dirty="0" err="1"/>
              <a:t>Carlsen</a:t>
            </a:r>
            <a:r>
              <a:rPr lang="en-IN" sz="1600" dirty="0"/>
              <a:t>. </a:t>
            </a:r>
            <a:endParaRPr lang="en-IN" sz="1600" dirty="0" smtClean="0"/>
          </a:p>
          <a:p>
            <a:pPr lvl="1"/>
            <a:endParaRPr lang="en-IN" sz="1600" dirty="0" smtClean="0"/>
          </a:p>
          <a:p>
            <a:pPr lvl="1"/>
            <a:r>
              <a:rPr lang="en-IN" sz="1600" dirty="0"/>
              <a:t>You can train any openings, make dizzying attacks, sacrificing pieces, or, on the contrary, play solid positional chess. </a:t>
            </a:r>
          </a:p>
        </p:txBody>
      </p:sp>
    </p:spTree>
    <p:extLst>
      <p:ext uri="{BB962C8B-B14F-4D97-AF65-F5344CB8AC3E}">
        <p14:creationId xmlns:p14="http://schemas.microsoft.com/office/powerpoint/2010/main" val="142385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the need of chess engine?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b="1" dirty="0"/>
              <a:t>3. Testing opening books and chess </a:t>
            </a:r>
            <a:r>
              <a:rPr lang="en-IN" sz="2200" b="1" dirty="0" smtClean="0"/>
              <a:t>engines</a:t>
            </a:r>
          </a:p>
          <a:p>
            <a:endParaRPr lang="en-IN" sz="2200" b="1" dirty="0"/>
          </a:p>
          <a:p>
            <a:endParaRPr lang="en-IN" sz="2200" dirty="0"/>
          </a:p>
          <a:p>
            <a:pPr lvl="1"/>
            <a:r>
              <a:rPr lang="en-IN" sz="1600" dirty="0"/>
              <a:t>Bots are used by computer chess </a:t>
            </a:r>
            <a:r>
              <a:rPr lang="en-IN" sz="1600" dirty="0" err="1"/>
              <a:t>entusiasts</a:t>
            </a:r>
            <a:r>
              <a:rPr lang="en-IN" sz="1600" dirty="0"/>
              <a:t> to test engines and opening books</a:t>
            </a:r>
          </a:p>
        </p:txBody>
      </p:sp>
    </p:spTree>
    <p:extLst>
      <p:ext uri="{BB962C8B-B14F-4D97-AF65-F5344CB8AC3E}">
        <p14:creationId xmlns:p14="http://schemas.microsoft.com/office/powerpoint/2010/main" val="232599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Lets see implementation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459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Chess Board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 we’ll need two loops for the x and y </a:t>
            </a:r>
            <a:r>
              <a:rPr lang="en-IN" dirty="0" smtClean="0"/>
              <a:t>axes</a:t>
            </a:r>
            <a:r>
              <a:rPr lang="en-IN" dirty="0"/>
              <a:t>,  or files and ranks </a:t>
            </a:r>
            <a:endParaRPr lang="en-IN" dirty="0" smtClean="0"/>
          </a:p>
          <a:p>
            <a:r>
              <a:rPr lang="en-IN" dirty="0" smtClean="0"/>
              <a:t>We can tell</a:t>
            </a:r>
            <a:r>
              <a:rPr lang="en-IN" dirty="0"/>
              <a:t> if a square should be coloured light or dark,  we can just check whether or not the file + the rank is divisible by </a:t>
            </a:r>
            <a:r>
              <a:rPr lang="en-IN" dirty="0" smtClean="0"/>
              <a:t>two</a:t>
            </a:r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52600" y="2536592"/>
            <a:ext cx="4983480" cy="212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7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62200" y="1591056"/>
            <a:ext cx="3918585" cy="303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8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Creating Pieces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 found this nice design on Google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2038350"/>
            <a:ext cx="5608320" cy="285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4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403</TotalTime>
  <Words>479</Words>
  <Application>Microsoft Office PowerPoint</Application>
  <PresentationFormat>On-screen Show (16:9)</PresentationFormat>
  <Paragraphs>83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Rockwell</vt:lpstr>
      <vt:lpstr>Rockwell Condensed</vt:lpstr>
      <vt:lpstr>Tahoma</vt:lpstr>
      <vt:lpstr>Wingdings</vt:lpstr>
      <vt:lpstr>Wood Type</vt:lpstr>
      <vt:lpstr>PowerPoint Presentation</vt:lpstr>
      <vt:lpstr>What did I learn</vt:lpstr>
      <vt:lpstr>What is the need of chess engine? </vt:lpstr>
      <vt:lpstr>What is the need of chess engine? </vt:lpstr>
      <vt:lpstr>What is the need of chess engine? </vt:lpstr>
      <vt:lpstr>Lets see implementation</vt:lpstr>
      <vt:lpstr>Creating Chess Board</vt:lpstr>
      <vt:lpstr>Result</vt:lpstr>
      <vt:lpstr>Creating Pieces</vt:lpstr>
      <vt:lpstr>Represent pieces in code</vt:lpstr>
      <vt:lpstr>PowerPoint Presentation</vt:lpstr>
      <vt:lpstr>Why I used those numbers</vt:lpstr>
      <vt:lpstr>Representing The Board in The Code</vt:lpstr>
      <vt:lpstr> function to translate those fen strings into the format we’re using</vt:lpstr>
      <vt:lpstr>Generating Moves</vt:lpstr>
      <vt:lpstr>Special moves</vt:lpstr>
      <vt:lpstr>Castling</vt:lpstr>
      <vt:lpstr>En passant</vt:lpstr>
      <vt:lpstr>Pawn promotion</vt:lpstr>
      <vt:lpstr>Search And Evaluation</vt:lpstr>
      <vt:lpstr>code</vt:lpstr>
      <vt:lpstr>Developing AI</vt:lpstr>
      <vt:lpstr>How it works</vt:lpstr>
      <vt:lpstr>PowerPoint Presentation</vt:lpstr>
      <vt:lpstr>PowerPoint Presentation</vt:lpstr>
      <vt:lpstr>What it can do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Wireframes</dc:title>
  <dc:creator>professor</dc:creator>
  <cp:lastModifiedBy>Ambuj Kumar</cp:lastModifiedBy>
  <cp:revision>26</cp:revision>
  <dcterms:created xsi:type="dcterms:W3CDTF">2022-10-12T18:22:42Z</dcterms:created>
  <dcterms:modified xsi:type="dcterms:W3CDTF">2022-12-21T05:48:42Z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