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E3F8D-CE13-459D-BD12-C5B4E2922510}" v="4894" dt="2021-09-08T14:18:13.562"/>
    <p1510:client id="{3A9A4099-F36B-462B-AC7E-789D5624DC50}" v="30" dt="2021-09-08T09:26:20.456"/>
    <p1510:client id="{B6050EBE-27D0-4B71-A7B1-8CF3FE3B6316}" v="1492" dt="2021-09-08T10:16:09.283"/>
    <p1510:client id="{D52D1193-EEA7-482B-AA82-C04034D63C83}" v="107" dt="2021-09-08T09:31: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>
                <a:ea typeface="+mj-lt"/>
                <a:cs typeface="+mj-lt"/>
              </a:rPr>
              <a:t>Non</a:t>
            </a:r>
            <a:r>
              <a:rPr lang="zh-CN" altLang="en-US" cap="none" dirty="0">
                <a:ea typeface="+mj-lt"/>
                <a:cs typeface="+mj-lt"/>
              </a:rPr>
              <a:t> </a:t>
            </a:r>
            <a:r>
              <a:rPr lang="en-US" altLang="zh-CN" cap="none" dirty="0">
                <a:ea typeface="+mj-lt"/>
                <a:cs typeface="+mj-lt"/>
              </a:rPr>
              <a:t>deterministic</a:t>
            </a:r>
            <a:r>
              <a:rPr lang="zh-CN" altLang="en-US" cap="none" dirty="0">
                <a:ea typeface="+mj-lt"/>
                <a:cs typeface="+mj-lt"/>
              </a:rPr>
              <a:t> </a:t>
            </a:r>
            <a:r>
              <a:rPr lang="en-US" altLang="zh-CN" cap="none" dirty="0">
                <a:ea typeface="+mj-lt"/>
                <a:cs typeface="+mj-lt"/>
              </a:rPr>
              <a:t>path</a:t>
            </a:r>
            <a:r>
              <a:rPr lang="zh-CN" altLang="en-US" cap="none" dirty="0">
                <a:ea typeface="+mj-lt"/>
                <a:cs typeface="+mj-lt"/>
              </a:rPr>
              <a:t> </a:t>
            </a:r>
            <a:r>
              <a:rPr lang="en-US" altLang="zh-CN" cap="none" dirty="0">
                <a:ea typeface="+mj-lt"/>
                <a:cs typeface="+mj-lt"/>
              </a:rPr>
              <a:t>analysis on cFlow</a:t>
            </a:r>
            <a:endParaRPr lang="en-US" dirty="0" err="1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WEN FAN</a:t>
            </a:r>
          </a:p>
          <a:p>
            <a:r>
              <a:rPr lang="en-US" cap="none" dirty="0"/>
              <a:t>2021.9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cap="none">
                <a:ea typeface="宋体"/>
              </a:rPr>
              <a:t>Here is the logic structure of method joinThread().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F435A1-5BA4-4F82-B270-19E61D53A7D0}"/>
              </a:ext>
            </a:extLst>
          </p:cNvPr>
          <p:cNvSpPr txBox="1"/>
          <p:nvPr/>
        </p:nvSpPr>
        <p:spPr>
          <a:xfrm>
            <a:off x="1985962" y="6391274"/>
            <a:ext cx="18145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宋体"/>
              </a:rPr>
              <a:t>Source code</a:t>
            </a:r>
            <a:endParaRPr lang="zh-CN" altLang="en-US" sz="2400" dirty="0"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6B5474-6C17-4AA3-B363-CA6E791200C5}"/>
              </a:ext>
            </a:extLst>
          </p:cNvPr>
          <p:cNvSpPr txBox="1"/>
          <p:nvPr/>
        </p:nvSpPr>
        <p:spPr>
          <a:xfrm>
            <a:off x="8189118" y="6438899"/>
            <a:ext cx="7905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宋体"/>
              </a:rPr>
              <a:t>CFG</a:t>
            </a:r>
            <a:endParaRPr lang="zh-CN" altLang="en-US" sz="2400" dirty="0">
              <a:ea typeface="宋体"/>
            </a:endParaRPr>
          </a:p>
        </p:txBody>
      </p:sp>
      <p:pic>
        <p:nvPicPr>
          <p:cNvPr id="9" name="图片 9" descr="文本, 信件&#10;&#10;已自动生成说明">
            <a:extLst>
              <a:ext uri="{FF2B5EF4-FFF2-40B4-BE49-F238E27FC236}">
                <a16:creationId xmlns:a16="http://schemas.microsoft.com/office/drawing/2014/main" id="{A2F39A75-D054-410F-8620-876073BF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2006975"/>
            <a:ext cx="4576760" cy="4296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10" descr="图示&#10;&#10;已自动生成说明">
            <a:extLst>
              <a:ext uri="{FF2B5EF4-FFF2-40B4-BE49-F238E27FC236}">
                <a16:creationId xmlns:a16="http://schemas.microsoft.com/office/drawing/2014/main" id="{2CEA61A7-3249-4244-981D-DB00F5B9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003175"/>
            <a:ext cx="4576762" cy="4280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34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cap="none">
                <a:ea typeface="宋体"/>
              </a:rPr>
              <a:t>Theoratically, there are five propagation paths to interrupt().</a:t>
            </a:r>
            <a:endParaRPr lang="en-US" altLang="zh-CN" sz="3600" cap="none" dirty="0">
              <a:ea typeface="宋体"/>
            </a:endParaRPr>
          </a:p>
        </p:txBody>
      </p:sp>
      <p:pic>
        <p:nvPicPr>
          <p:cNvPr id="9" name="图片 9" descr="图示&#10;&#10;已自动生成说明">
            <a:extLst>
              <a:ext uri="{FF2B5EF4-FFF2-40B4-BE49-F238E27FC236}">
                <a16:creationId xmlns:a16="http://schemas.microsoft.com/office/drawing/2014/main" id="{41B58A5F-B4B3-462B-AD74-47BE40B4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56" y="1980120"/>
            <a:ext cx="7505699" cy="4814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93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cap="none">
                <a:ea typeface="宋体"/>
              </a:rPr>
              <a:t>However, I get two different outputs after this adjustment.</a:t>
            </a:r>
            <a:endParaRPr lang="en-US" altLang="zh-CN" sz="3600" cap="none" dirty="0">
              <a:ea typeface="宋体"/>
            </a:endParaRPr>
          </a:p>
        </p:txBody>
      </p:sp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F4A52AE6-9EBA-48B5-98E6-E370D5FB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2182526"/>
            <a:ext cx="5267325" cy="3993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5" descr="图示&#10;&#10;已自动生成说明">
            <a:extLst>
              <a:ext uri="{FF2B5EF4-FFF2-40B4-BE49-F238E27FC236}">
                <a16:creationId xmlns:a16="http://schemas.microsoft.com/office/drawing/2014/main" id="{40887E9C-92BC-4251-9447-C9941F0C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6" y="2182526"/>
            <a:ext cx="5267325" cy="3993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5DDA3A-0585-43FB-B523-FBF8CA3EB9DE}"/>
              </a:ext>
            </a:extLst>
          </p:cNvPr>
          <p:cNvSpPr txBox="1"/>
          <p:nvPr/>
        </p:nvSpPr>
        <p:spPr>
          <a:xfrm>
            <a:off x="2140744" y="6331743"/>
            <a:ext cx="9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>
                <a:ea typeface="宋体"/>
              </a:rPr>
              <a:t>a1.txt</a:t>
            </a:r>
            <a:endParaRPr lang="zh-CN" altLang="en-US" sz="2400" dirty="0">
              <a:ea typeface="宋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E3B5CD-E908-4977-B0C5-2AFA2E1A5109}"/>
              </a:ext>
            </a:extLst>
          </p:cNvPr>
          <p:cNvSpPr txBox="1"/>
          <p:nvPr/>
        </p:nvSpPr>
        <p:spPr>
          <a:xfrm>
            <a:off x="8284368" y="6331743"/>
            <a:ext cx="9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>
                <a:ea typeface="宋体"/>
              </a:rPr>
              <a:t>b1.txt</a:t>
            </a:r>
            <a:endParaRPr lang="zh-CN" altLang="en-US" sz="2400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9367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cap="none">
                <a:ea typeface="宋体"/>
              </a:rPr>
              <a:t>From a1.txt and b1.txt, we can find that</a:t>
            </a:r>
            <a:endParaRPr lang="en-US" altLang="zh-CN" sz="3600" cap="none" dirty="0">
              <a:ea typeface="宋体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altLang="zh-CN" sz="3400" cap="none">
                <a:ea typeface="宋体"/>
              </a:rPr>
              <a:t>paths in b1.txt are the same as the expected paths.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altLang="zh-CN" sz="3400" cap="none">
                <a:ea typeface="宋体"/>
              </a:rPr>
              <a:t>only path 1 in a1.txt and path1 in b1.txt are different.</a:t>
            </a:r>
            <a:r>
              <a:rPr lang="en-US" altLang="zh-CN" sz="3400" cap="none" dirty="0">
                <a:ea typeface="宋体"/>
              </a:rPr>
              <a:t> </a:t>
            </a:r>
          </a:p>
        </p:txBody>
      </p:sp>
      <p:pic>
        <p:nvPicPr>
          <p:cNvPr id="5" name="图片 5" descr="图示&#10;&#10;已自动生成说明">
            <a:extLst>
              <a:ext uri="{FF2B5EF4-FFF2-40B4-BE49-F238E27FC236}">
                <a16:creationId xmlns:a16="http://schemas.microsoft.com/office/drawing/2014/main" id="{40887E9C-92BC-4251-9447-C9941F0C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57" y="2884994"/>
            <a:ext cx="3671889" cy="3457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F4A52AE6-9EBA-48B5-98E6-E370D5FB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884994"/>
            <a:ext cx="3671890" cy="3457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9" descr="图示&#10;&#10;已自动生成说明">
            <a:extLst>
              <a:ext uri="{FF2B5EF4-FFF2-40B4-BE49-F238E27FC236}">
                <a16:creationId xmlns:a16="http://schemas.microsoft.com/office/drawing/2014/main" id="{D77CBB24-3348-4E68-AD46-6B6679E4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088" y="2884994"/>
            <a:ext cx="3671888" cy="3457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CED6865-369F-4130-B841-B5C7F38851CC}"/>
              </a:ext>
            </a:extLst>
          </p:cNvPr>
          <p:cNvSpPr txBox="1"/>
          <p:nvPr/>
        </p:nvSpPr>
        <p:spPr>
          <a:xfrm>
            <a:off x="1354931" y="6391274"/>
            <a:ext cx="9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>
                <a:ea typeface="宋体"/>
              </a:rPr>
              <a:t>a1.txt</a:t>
            </a:r>
            <a:endParaRPr lang="zh-CN" altLang="en-US" sz="2400" dirty="0">
              <a:ea typeface="宋体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458890-239D-4AE2-A908-378EACB4C862}"/>
              </a:ext>
            </a:extLst>
          </p:cNvPr>
          <p:cNvSpPr txBox="1"/>
          <p:nvPr/>
        </p:nvSpPr>
        <p:spPr>
          <a:xfrm>
            <a:off x="5450681" y="6391274"/>
            <a:ext cx="9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>
                <a:ea typeface="宋体"/>
              </a:rPr>
              <a:t>b1.txt</a:t>
            </a:r>
            <a:endParaRPr lang="zh-CN" altLang="en-US" sz="2400" dirty="0">
              <a:ea typeface="宋体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607ADF-3324-4CEF-8E89-1A27A3188640}"/>
              </a:ext>
            </a:extLst>
          </p:cNvPr>
          <p:cNvSpPr txBox="1"/>
          <p:nvPr/>
        </p:nvSpPr>
        <p:spPr>
          <a:xfrm>
            <a:off x="9308306" y="6391275"/>
            <a:ext cx="16954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>
                <a:ea typeface="宋体"/>
              </a:rPr>
              <a:t>expected</a:t>
            </a:r>
            <a:endParaRPr lang="zh-CN" altLang="en-US" sz="2400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4808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+mn-lt"/>
                <a:cs typeface="+mn-lt"/>
              </a:rPr>
              <a:t>I use IntelliJ IDEA to trace the path reconstruction step.</a:t>
            </a:r>
            <a:endParaRPr lang="en-US" sz="3600" cap="none">
              <a:ea typeface="宋体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+mn-lt"/>
                <a:cs typeface="+mn-lt"/>
              </a:rPr>
              <a:t>Before</a:t>
            </a:r>
            <a:r>
              <a:rPr lang="en-US" sz="3600" cap="none" dirty="0">
                <a:ea typeface="+mn-lt"/>
                <a:cs typeface="+mn-lt"/>
              </a:rPr>
              <a:t> </a:t>
            </a:r>
            <a:r>
              <a:rPr lang="en-US" sz="3600" cap="none">
                <a:ea typeface="+mn-lt"/>
                <a:cs typeface="+mn-lt"/>
              </a:rPr>
              <a:t>the trace, I record the identityHashCode of each invoke statement of method joinThread() and interrupt().</a:t>
            </a:r>
            <a:endParaRPr lang="en-US" sz="3600" cap="none" dirty="0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+mn-lt"/>
                <a:cs typeface="+mn-lt"/>
              </a:rPr>
              <a:t>I have found a difference when current taint </a:t>
            </a:r>
            <a:r>
              <a:rPr lang="en-US" sz="3600" cap="none" dirty="0">
                <a:ea typeface="+mn-lt"/>
                <a:cs typeface="+mn-lt"/>
              </a:rPr>
              <a:t>is</a:t>
            </a:r>
            <a:endParaRPr lang="en-US" sz="3600" cap="none" dirty="0">
              <a:ea typeface="宋体"/>
            </a:endParaRPr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E7C25197-3204-4802-9193-7B5A9228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31" y="4428137"/>
            <a:ext cx="9803604" cy="763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41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+mn-lt"/>
                <a:cs typeface="+mn-lt"/>
              </a:rPr>
              <a:t>In one case, the sorted list successors is</a:t>
            </a:r>
            <a:endParaRPr lang="en-US" sz="3600" cap="none">
              <a:ea typeface="宋体"/>
            </a:endParaRPr>
          </a:p>
        </p:txBody>
      </p:sp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11D2F8E9-48B5-4D6A-B964-1BAEE8CF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941954"/>
            <a:ext cx="10768011" cy="34146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07AFC7-9FF5-4A80-9F23-07F6576A8D4C}"/>
              </a:ext>
            </a:extLst>
          </p:cNvPr>
          <p:cNvSpPr txBox="1"/>
          <p:nvPr/>
        </p:nvSpPr>
        <p:spPr>
          <a:xfrm>
            <a:off x="914400" y="5629273"/>
            <a:ext cx="45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5400">
                <a:ea typeface="宋体"/>
              </a:rPr>
              <a:t>{</a:t>
            </a:r>
            <a:endParaRPr lang="zh-CN" altLang="en-US" sz="3600" dirty="0">
              <a:ea typeface="宋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8DB6CA-0D2C-4E98-A0A1-61E11CBC4166}"/>
              </a:ext>
            </a:extLst>
          </p:cNvPr>
          <p:cNvSpPr txBox="1"/>
          <p:nvPr/>
        </p:nvSpPr>
        <p:spPr>
          <a:xfrm>
            <a:off x="10106025" y="5629272"/>
            <a:ext cx="45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5400">
                <a:ea typeface="宋体"/>
              </a:rPr>
              <a:t>}</a:t>
            </a:r>
            <a:endParaRPr lang="zh-CN" altLang="en-US" sz="5400" dirty="0">
              <a:ea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F16936-BBEE-4360-A906-F19AD04F7B47}"/>
              </a:ext>
            </a:extLst>
          </p:cNvPr>
          <p:cNvSpPr/>
          <p:nvPr/>
        </p:nvSpPr>
        <p:spPr>
          <a:xfrm>
            <a:off x="1578768" y="5603081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/>
              </a:rPr>
              <a:t>Invoke joinThread 1864693811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662EF6-EAFC-4D31-98D2-DEBAB1553DAB}"/>
              </a:ext>
            </a:extLst>
          </p:cNvPr>
          <p:cNvSpPr/>
          <p:nvPr/>
        </p:nvSpPr>
        <p:spPr>
          <a:xfrm>
            <a:off x="3721893" y="5626894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dirty="0">
                <a:ea typeface="宋体"/>
              </a:rPr>
              <a:t>Invoke </a:t>
            </a:r>
            <a:r>
              <a:rPr lang="zh-CN" altLang="en-US">
                <a:ea typeface="宋体"/>
              </a:rPr>
              <a:t>joinThread 564764701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36BBD8-2AE8-458A-AD56-C69EB11A2F45}"/>
              </a:ext>
            </a:extLst>
          </p:cNvPr>
          <p:cNvSpPr/>
          <p:nvPr/>
        </p:nvSpPr>
        <p:spPr>
          <a:xfrm>
            <a:off x="5924549" y="5626894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</a:rPr>
              <a:t>Invoke 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interrupt</a:t>
            </a:r>
            <a:endParaRPr 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72FDE1-E28A-450B-A34E-9CE2436BC566}"/>
              </a:ext>
            </a:extLst>
          </p:cNvPr>
          <p:cNvSpPr/>
          <p:nvPr/>
        </p:nvSpPr>
        <p:spPr>
          <a:xfrm>
            <a:off x="8127206" y="5626893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</a:rPr>
              <a:t>Invoke 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start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62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Since the Map from IdentityHashCode to Statement is </a:t>
            </a: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宋体"/>
              </a:rPr>
              <a:t>So successors is </a:t>
            </a:r>
            <a:endParaRPr lang="en-US" sz="3600" cap="none" dirty="0">
              <a:ea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07AFC7-9FF5-4A80-9F23-07F6576A8D4C}"/>
              </a:ext>
            </a:extLst>
          </p:cNvPr>
          <p:cNvSpPr txBox="1"/>
          <p:nvPr/>
        </p:nvSpPr>
        <p:spPr>
          <a:xfrm>
            <a:off x="914400" y="5629273"/>
            <a:ext cx="45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5400">
                <a:ea typeface="宋体"/>
              </a:rPr>
              <a:t>{</a:t>
            </a:r>
            <a:endParaRPr lang="zh-CN" altLang="en-US" sz="3600" dirty="0">
              <a:ea typeface="宋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8DB6CA-0D2C-4E98-A0A1-61E11CBC4166}"/>
              </a:ext>
            </a:extLst>
          </p:cNvPr>
          <p:cNvSpPr txBox="1"/>
          <p:nvPr/>
        </p:nvSpPr>
        <p:spPr>
          <a:xfrm>
            <a:off x="10106025" y="5629272"/>
            <a:ext cx="45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5400">
                <a:ea typeface="宋体"/>
              </a:rPr>
              <a:t>}</a:t>
            </a:r>
            <a:endParaRPr lang="zh-CN" altLang="en-US" sz="5400" dirty="0">
              <a:ea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F16936-BBEE-4360-A906-F19AD04F7B47}"/>
              </a:ext>
            </a:extLst>
          </p:cNvPr>
          <p:cNvSpPr/>
          <p:nvPr/>
        </p:nvSpPr>
        <p:spPr>
          <a:xfrm>
            <a:off x="1578768" y="5603081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dirty="0">
                <a:ea typeface="宋体"/>
              </a:rPr>
              <a:t>Invoke </a:t>
            </a:r>
            <a:r>
              <a:rPr lang="zh-CN" altLang="en-US">
                <a:ea typeface="宋体"/>
              </a:rPr>
              <a:t>joinThread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at Label 34 </a:t>
            </a:r>
            <a:endParaRPr lang="zh-CN" altLang="en-US" dirty="0">
              <a:ea typeface="宋体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662EF6-EAFC-4D31-98D2-DEBAB1553DAB}"/>
              </a:ext>
            </a:extLst>
          </p:cNvPr>
          <p:cNvSpPr/>
          <p:nvPr/>
        </p:nvSpPr>
        <p:spPr>
          <a:xfrm>
            <a:off x="3721893" y="5626894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dirty="0">
                <a:ea typeface="宋体"/>
              </a:rPr>
              <a:t>Invoke </a:t>
            </a:r>
            <a:r>
              <a:rPr lang="zh-CN" altLang="en-US">
                <a:ea typeface="宋体"/>
              </a:rPr>
              <a:t>joinThread</a:t>
            </a:r>
            <a:endParaRPr lang="zh-CN" altLang="en-US" dirty="0">
              <a:ea typeface="宋体"/>
            </a:endParaRPr>
          </a:p>
          <a:p>
            <a:pPr algn="ctr"/>
            <a:r>
              <a:rPr lang="zh-CN" altLang="en-US">
                <a:ea typeface="宋体"/>
              </a:rPr>
              <a:t>at Label 18</a:t>
            </a:r>
            <a:endParaRPr lang="zh-CN" altLang="en-US" dirty="0">
              <a:ea typeface="宋体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36BBD8-2AE8-458A-AD56-C69EB11A2F45}"/>
              </a:ext>
            </a:extLst>
          </p:cNvPr>
          <p:cNvSpPr/>
          <p:nvPr/>
        </p:nvSpPr>
        <p:spPr>
          <a:xfrm>
            <a:off x="5924549" y="5626894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</a:rPr>
              <a:t>Invoke 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interrupt</a:t>
            </a:r>
            <a:endParaRPr 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72FDE1-E28A-450B-A34E-9CE2436BC566}"/>
              </a:ext>
            </a:extLst>
          </p:cNvPr>
          <p:cNvSpPr/>
          <p:nvPr/>
        </p:nvSpPr>
        <p:spPr>
          <a:xfrm>
            <a:off x="8127206" y="5626893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</a:rPr>
              <a:t>Invoke 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start</a:t>
            </a:r>
            <a:endParaRPr lang="zh-CN"/>
          </a:p>
        </p:txBody>
      </p:sp>
      <p:pic>
        <p:nvPicPr>
          <p:cNvPr id="8" name="图片 8" descr="文本&#10;&#10;已自动生成说明">
            <a:extLst>
              <a:ext uri="{FF2B5EF4-FFF2-40B4-BE49-F238E27FC236}">
                <a16:creationId xmlns:a16="http://schemas.microsoft.com/office/drawing/2014/main" id="{13A7350D-8B8E-4AE6-9CE6-17CC3FAC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9" y="1923066"/>
            <a:ext cx="5005384" cy="24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+mn-lt"/>
                <a:cs typeface="+mn-lt"/>
              </a:rPr>
              <a:t>In another case, the sorted list successors is</a:t>
            </a:r>
            <a:endParaRPr lang="en-US" sz="3600" cap="none">
              <a:ea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07AFC7-9FF5-4A80-9F23-07F6576A8D4C}"/>
              </a:ext>
            </a:extLst>
          </p:cNvPr>
          <p:cNvSpPr txBox="1"/>
          <p:nvPr/>
        </p:nvSpPr>
        <p:spPr>
          <a:xfrm>
            <a:off x="914400" y="5629273"/>
            <a:ext cx="45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5400">
                <a:ea typeface="宋体"/>
              </a:rPr>
              <a:t>{</a:t>
            </a:r>
            <a:endParaRPr lang="zh-CN" altLang="en-US" sz="3600" dirty="0">
              <a:ea typeface="宋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8DB6CA-0D2C-4E98-A0A1-61E11CBC4166}"/>
              </a:ext>
            </a:extLst>
          </p:cNvPr>
          <p:cNvSpPr txBox="1"/>
          <p:nvPr/>
        </p:nvSpPr>
        <p:spPr>
          <a:xfrm>
            <a:off x="10106025" y="5629272"/>
            <a:ext cx="45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5400">
                <a:ea typeface="宋体"/>
              </a:rPr>
              <a:t>}</a:t>
            </a:r>
            <a:endParaRPr lang="zh-CN" altLang="en-US" sz="5400" dirty="0">
              <a:ea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F16936-BBEE-4360-A906-F19AD04F7B47}"/>
              </a:ext>
            </a:extLst>
          </p:cNvPr>
          <p:cNvSpPr/>
          <p:nvPr/>
        </p:nvSpPr>
        <p:spPr>
          <a:xfrm>
            <a:off x="3757612" y="5626894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/>
              </a:rPr>
              <a:t>Invoke joinThread 1864693811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662EF6-EAFC-4D31-98D2-DEBAB1553DAB}"/>
              </a:ext>
            </a:extLst>
          </p:cNvPr>
          <p:cNvSpPr/>
          <p:nvPr/>
        </p:nvSpPr>
        <p:spPr>
          <a:xfrm>
            <a:off x="1602581" y="5626894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dirty="0">
                <a:ea typeface="宋体"/>
              </a:rPr>
              <a:t>Invoke </a:t>
            </a:r>
            <a:r>
              <a:rPr lang="zh-CN" altLang="en-US">
                <a:ea typeface="宋体"/>
              </a:rPr>
              <a:t>joinThread 564764701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36BBD8-2AE8-458A-AD56-C69EB11A2F45}"/>
              </a:ext>
            </a:extLst>
          </p:cNvPr>
          <p:cNvSpPr/>
          <p:nvPr/>
        </p:nvSpPr>
        <p:spPr>
          <a:xfrm>
            <a:off x="5924549" y="5626894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</a:rPr>
              <a:t>Invoke 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interrupt</a:t>
            </a:r>
            <a:endParaRPr 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72FDE1-E28A-450B-A34E-9CE2436BC566}"/>
              </a:ext>
            </a:extLst>
          </p:cNvPr>
          <p:cNvSpPr/>
          <p:nvPr/>
        </p:nvSpPr>
        <p:spPr>
          <a:xfrm>
            <a:off x="8127206" y="5626893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</a:rPr>
              <a:t>Invoke 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start</a:t>
            </a:r>
            <a:endParaRPr lang="zh-CN"/>
          </a:p>
        </p:txBody>
      </p:sp>
      <p:pic>
        <p:nvPicPr>
          <p:cNvPr id="8" name="图片 8" descr="文本&#10;&#10;已自动生成说明">
            <a:extLst>
              <a:ext uri="{FF2B5EF4-FFF2-40B4-BE49-F238E27FC236}">
                <a16:creationId xmlns:a16="http://schemas.microsoft.com/office/drawing/2014/main" id="{D78B64D7-D77C-4F74-9FCC-1050ECF6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013614"/>
            <a:ext cx="9744073" cy="316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7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Since the Map from IdentityHashCode to Statement is </a:t>
            </a: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宋体"/>
              </a:rPr>
              <a:t>So successors is </a:t>
            </a:r>
            <a:endParaRPr lang="en-US" sz="3600" cap="none" dirty="0">
              <a:ea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07AFC7-9FF5-4A80-9F23-07F6576A8D4C}"/>
              </a:ext>
            </a:extLst>
          </p:cNvPr>
          <p:cNvSpPr txBox="1"/>
          <p:nvPr/>
        </p:nvSpPr>
        <p:spPr>
          <a:xfrm>
            <a:off x="914400" y="5629273"/>
            <a:ext cx="45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5400">
                <a:ea typeface="宋体"/>
              </a:rPr>
              <a:t>{</a:t>
            </a:r>
            <a:endParaRPr lang="zh-CN" altLang="en-US" sz="3600" dirty="0">
              <a:ea typeface="宋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8DB6CA-0D2C-4E98-A0A1-61E11CBC4166}"/>
              </a:ext>
            </a:extLst>
          </p:cNvPr>
          <p:cNvSpPr txBox="1"/>
          <p:nvPr/>
        </p:nvSpPr>
        <p:spPr>
          <a:xfrm>
            <a:off x="10106025" y="5629272"/>
            <a:ext cx="45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5400">
                <a:ea typeface="宋体"/>
              </a:rPr>
              <a:t>}</a:t>
            </a:r>
            <a:endParaRPr lang="zh-CN" altLang="en-US" sz="5400" dirty="0">
              <a:ea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F16936-BBEE-4360-A906-F19AD04F7B47}"/>
              </a:ext>
            </a:extLst>
          </p:cNvPr>
          <p:cNvSpPr/>
          <p:nvPr/>
        </p:nvSpPr>
        <p:spPr>
          <a:xfrm>
            <a:off x="1578768" y="5603081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dirty="0">
                <a:ea typeface="宋体"/>
              </a:rPr>
              <a:t>Invoke </a:t>
            </a:r>
            <a:r>
              <a:rPr lang="zh-CN" altLang="en-US">
                <a:ea typeface="宋体"/>
              </a:rPr>
              <a:t>joinThread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at Label 18 </a:t>
            </a:r>
            <a:endParaRPr lang="zh-CN" altLang="en-US" dirty="0">
              <a:ea typeface="宋体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662EF6-EAFC-4D31-98D2-DEBAB1553DAB}"/>
              </a:ext>
            </a:extLst>
          </p:cNvPr>
          <p:cNvSpPr/>
          <p:nvPr/>
        </p:nvSpPr>
        <p:spPr>
          <a:xfrm>
            <a:off x="3721893" y="5626894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dirty="0">
                <a:ea typeface="宋体"/>
              </a:rPr>
              <a:t>Invoke </a:t>
            </a:r>
            <a:r>
              <a:rPr lang="zh-CN" altLang="en-US">
                <a:ea typeface="宋体"/>
              </a:rPr>
              <a:t>joinThread</a:t>
            </a:r>
            <a:endParaRPr lang="zh-CN" altLang="en-US" dirty="0">
              <a:ea typeface="宋体"/>
            </a:endParaRPr>
          </a:p>
          <a:p>
            <a:pPr algn="ctr"/>
            <a:r>
              <a:rPr lang="zh-CN" altLang="en-US">
                <a:ea typeface="宋体"/>
              </a:rPr>
              <a:t>at Label 34</a:t>
            </a:r>
            <a:endParaRPr lang="zh-CN" altLang="en-US" dirty="0">
              <a:ea typeface="宋体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36BBD8-2AE8-458A-AD56-C69EB11A2F45}"/>
              </a:ext>
            </a:extLst>
          </p:cNvPr>
          <p:cNvSpPr/>
          <p:nvPr/>
        </p:nvSpPr>
        <p:spPr>
          <a:xfrm>
            <a:off x="5924549" y="5626894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</a:rPr>
              <a:t>Invoke 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interrupt</a:t>
            </a:r>
            <a:endParaRPr 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72FDE1-E28A-450B-A34E-9CE2436BC566}"/>
              </a:ext>
            </a:extLst>
          </p:cNvPr>
          <p:cNvSpPr/>
          <p:nvPr/>
        </p:nvSpPr>
        <p:spPr>
          <a:xfrm>
            <a:off x="8127206" y="5626893"/>
            <a:ext cx="1607343" cy="91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</a:rPr>
              <a:t>Invoke </a:t>
            </a:r>
            <a:endParaRPr lang="zh-CN"/>
          </a:p>
          <a:p>
            <a:pPr algn="ctr"/>
            <a:r>
              <a:rPr lang="zh-CN" altLang="en-US">
                <a:ea typeface="宋体"/>
              </a:rPr>
              <a:t>start</a:t>
            </a:r>
            <a:endParaRPr lang="zh-CN"/>
          </a:p>
        </p:txBody>
      </p:sp>
      <p:pic>
        <p:nvPicPr>
          <p:cNvPr id="4" name="图片 8" descr="文本&#10;&#10;已自动生成说明">
            <a:extLst>
              <a:ext uri="{FF2B5EF4-FFF2-40B4-BE49-F238E27FC236}">
                <a16:creationId xmlns:a16="http://schemas.microsoft.com/office/drawing/2014/main" id="{6DAC8010-08CD-453F-8265-D36C96F6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3" y="1951610"/>
            <a:ext cx="5005388" cy="24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747086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Different sequence in successors(as an open list) can cause different sequence of DFS searching, which contributes to different paths due to </a:t>
            </a:r>
            <a:r>
              <a:rPr lang="en-US" sz="3600" cap="none">
                <a:solidFill>
                  <a:srgbClr val="FF0000"/>
                </a:solidFill>
                <a:ea typeface="+mn-lt"/>
                <a:cs typeface="+mn-lt"/>
              </a:rPr>
              <a:t>visitedStack</a:t>
            </a:r>
            <a:r>
              <a:rPr lang="en-US" sz="3600" cap="none">
                <a:ea typeface="+mn-lt"/>
                <a:cs typeface="+mn-lt"/>
              </a:rPr>
              <a:t>.</a:t>
            </a:r>
            <a:endParaRPr lang="en-US" sz="3600" cap="none">
              <a:ea typeface="宋体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宋体"/>
              </a:rPr>
              <a:t>VisitedStack can</a:t>
            </a:r>
            <a:r>
              <a:rPr lang="en-US" sz="3600" cap="none">
                <a:ea typeface="+mn-lt"/>
                <a:cs typeface="+mn-lt"/>
              </a:rPr>
              <a:t> avoid repetitious visit to one taint in the same procedure.</a:t>
            </a:r>
            <a:endParaRPr lang="en-US"/>
          </a:p>
          <a:p>
            <a:pPr marL="0" indent="0">
              <a:buClr>
                <a:srgbClr val="000000"/>
              </a:buClr>
              <a:buNone/>
            </a:pPr>
            <a:endParaRPr lang="en-US" sz="3600" cap="none" dirty="0">
              <a:ea typeface="宋体"/>
            </a:endParaRPr>
          </a:p>
        </p:txBody>
      </p:sp>
      <p:pic>
        <p:nvPicPr>
          <p:cNvPr id="8" name="图片 8" descr="文本&#10;&#10;已自动生成说明">
            <a:extLst>
              <a:ext uri="{FF2B5EF4-FFF2-40B4-BE49-F238E27FC236}">
                <a16:creationId xmlns:a16="http://schemas.microsoft.com/office/drawing/2014/main" id="{166A37D6-331C-4500-92E9-14EB0B78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56" y="4055958"/>
            <a:ext cx="7124699" cy="28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5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63" y="249423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Content</a:t>
            </a:r>
            <a:endParaRPr lang="zh-CN" altLang="en-US" sz="4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726D4-4186-4E33-8F8A-9FC958D422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sz="3600" cap="none">
                <a:ea typeface="+mn-lt"/>
                <a:cs typeface="+mn-lt"/>
              </a:rPr>
              <a:t>Problem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Reason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Solution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Result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Next step</a:t>
            </a:r>
            <a:endParaRPr lang="zh-CN" sz="3600" cap="none"/>
          </a:p>
        </p:txBody>
      </p:sp>
    </p:spTree>
    <p:extLst>
      <p:ext uri="{BB962C8B-B14F-4D97-AF65-F5344CB8AC3E}">
        <p14:creationId xmlns:p14="http://schemas.microsoft.com/office/powerpoint/2010/main" val="425830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The first case causes the result of a1.txt.</a:t>
            </a: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3600" cap="none" dirty="0">
              <a:ea typeface="宋体"/>
            </a:endParaRPr>
          </a:p>
        </p:txBody>
      </p:sp>
      <p:pic>
        <p:nvPicPr>
          <p:cNvPr id="9" name="图片 4" descr="图示&#10;&#10;已自动生成说明">
            <a:extLst>
              <a:ext uri="{FF2B5EF4-FFF2-40B4-BE49-F238E27FC236}">
                <a16:creationId xmlns:a16="http://schemas.microsoft.com/office/drawing/2014/main" id="{D5D5808B-6043-499E-929C-41441B3A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556" y="2063463"/>
            <a:ext cx="5267325" cy="3993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10" descr="图示&#10;&#10;已自动生成说明">
            <a:extLst>
              <a:ext uri="{FF2B5EF4-FFF2-40B4-BE49-F238E27FC236}">
                <a16:creationId xmlns:a16="http://schemas.microsoft.com/office/drawing/2014/main" id="{4CDDC95F-B85B-4239-98CF-BFC68AC13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" y="2057866"/>
            <a:ext cx="5267323" cy="4051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BA0AE432-5F01-4973-913B-D9D8C19748A6}"/>
              </a:ext>
            </a:extLst>
          </p:cNvPr>
          <p:cNvSpPr/>
          <p:nvPr/>
        </p:nvSpPr>
        <p:spPr>
          <a:xfrm>
            <a:off x="5666327" y="3758184"/>
            <a:ext cx="976312" cy="48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6BCCBD-E487-41C0-B841-C1EC2A891689}"/>
              </a:ext>
            </a:extLst>
          </p:cNvPr>
          <p:cNvSpPr txBox="1"/>
          <p:nvPr/>
        </p:nvSpPr>
        <p:spPr>
          <a:xfrm>
            <a:off x="8951119" y="6284118"/>
            <a:ext cx="9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>
                <a:ea typeface="宋体"/>
              </a:rPr>
              <a:t>a1.txt</a:t>
            </a:r>
            <a:endParaRPr lang="zh-CN" altLang="en-US" sz="2400" dirty="0">
              <a:ea typeface="宋体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FC1597-71A8-4666-91F4-F60CE7F2F1EB}"/>
              </a:ext>
            </a:extLst>
          </p:cNvPr>
          <p:cNvSpPr txBox="1"/>
          <p:nvPr/>
        </p:nvSpPr>
        <p:spPr>
          <a:xfrm>
            <a:off x="1688306" y="6284118"/>
            <a:ext cx="23741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宋体"/>
              </a:rPr>
              <a:t>Searching case 1</a:t>
            </a:r>
            <a:endParaRPr lang="zh-CN" altLang="en-US" sz="2400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8676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Another case causes the result of b1.txt.</a:t>
            </a: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3600" cap="none" dirty="0">
              <a:ea typeface="宋体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A0AE432-5F01-4973-913B-D9D8C19748A6}"/>
              </a:ext>
            </a:extLst>
          </p:cNvPr>
          <p:cNvSpPr/>
          <p:nvPr/>
        </p:nvSpPr>
        <p:spPr>
          <a:xfrm>
            <a:off x="5666327" y="3758184"/>
            <a:ext cx="976312" cy="48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6BCCBD-E487-41C0-B841-C1EC2A891689}"/>
              </a:ext>
            </a:extLst>
          </p:cNvPr>
          <p:cNvSpPr txBox="1"/>
          <p:nvPr/>
        </p:nvSpPr>
        <p:spPr>
          <a:xfrm>
            <a:off x="8951119" y="6284118"/>
            <a:ext cx="9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>
                <a:ea typeface="宋体"/>
              </a:rPr>
              <a:t>b1.txt</a:t>
            </a:r>
            <a:endParaRPr lang="zh-CN" altLang="en-US" sz="2400" dirty="0">
              <a:ea typeface="宋体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FC1597-71A8-4666-91F4-F60CE7F2F1EB}"/>
              </a:ext>
            </a:extLst>
          </p:cNvPr>
          <p:cNvSpPr txBox="1"/>
          <p:nvPr/>
        </p:nvSpPr>
        <p:spPr>
          <a:xfrm>
            <a:off x="1688306" y="6284118"/>
            <a:ext cx="23741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宋体"/>
              </a:rPr>
              <a:t>Searching case 2</a:t>
            </a:r>
            <a:endParaRPr lang="zh-CN" altLang="en-US" sz="2400" dirty="0">
              <a:ea typeface="宋体"/>
            </a:endParaRPr>
          </a:p>
        </p:txBody>
      </p:sp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72A1C1DA-FF46-434A-80E7-54B024DC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4" y="2057866"/>
            <a:ext cx="5267324" cy="4075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5" descr="图示&#10;&#10;已自动生成说明">
            <a:extLst>
              <a:ext uri="{FF2B5EF4-FFF2-40B4-BE49-F238E27FC236}">
                <a16:creationId xmlns:a16="http://schemas.microsoft.com/office/drawing/2014/main" id="{A1D81487-BCA9-4C2F-8EC0-B53B8F2C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94" y="2063463"/>
            <a:ext cx="5267325" cy="4016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409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Why successors is not deterministically sorted after the sort?</a:t>
            </a:r>
            <a:endParaRPr lang="en-US" sz="3600" cap="none" dirty="0">
              <a:ea typeface="宋体"/>
            </a:endParaRPr>
          </a:p>
          <a:p>
            <a:pPr lvl="1">
              <a:buClr>
                <a:srgbClr val="000000"/>
              </a:buClr>
            </a:pPr>
            <a:r>
              <a:rPr lang="en-US" sz="3400" cap="none">
                <a:ea typeface="宋体"/>
              </a:rPr>
              <a:t>Originally, the sequence of taints appended into successors is not deterministic(Soot???)</a:t>
            </a:r>
            <a:endParaRPr lang="en-US" sz="3400" cap="none" dirty="0">
              <a:ea typeface="宋体"/>
            </a:endParaRPr>
          </a:p>
          <a:p>
            <a:pPr lvl="1">
              <a:buClr>
                <a:srgbClr val="000000"/>
              </a:buClr>
            </a:pPr>
            <a:r>
              <a:rPr lang="en-US" sz="3400" cap="none">
                <a:ea typeface="宋体"/>
              </a:rPr>
              <a:t>The sort is </a:t>
            </a:r>
            <a:r>
              <a:rPr lang="en-US" sz="3400" cap="none">
                <a:solidFill>
                  <a:srgbClr val="FF0000"/>
                </a:solidFill>
                <a:ea typeface="宋体"/>
              </a:rPr>
              <a:t>stable</a:t>
            </a:r>
            <a:r>
              <a:rPr lang="en-US" sz="3400" cap="none">
                <a:ea typeface="宋体"/>
              </a:rPr>
              <a:t> and it is based on the comparison on the </a:t>
            </a:r>
            <a:r>
              <a:rPr lang="en-US" sz="3400" cap="none">
                <a:solidFill>
                  <a:srgbClr val="FF0000"/>
                </a:solidFill>
                <a:ea typeface="宋体"/>
              </a:rPr>
              <a:t>string representation of taint</a:t>
            </a:r>
            <a:r>
              <a:rPr lang="en-US" sz="3400" cap="none">
                <a:ea typeface="宋体"/>
              </a:rPr>
              <a:t>. However, Two taints on invoke statement of joinThread() has the same string representation</a:t>
            </a:r>
            <a:endParaRPr lang="en-US" sz="34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3600" cap="none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2303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63" y="249423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Content</a:t>
            </a:r>
            <a:endParaRPr lang="zh-CN" altLang="en-US" sz="4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726D4-4186-4E33-8F8A-9FC958D422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sz="3600" cap="none">
                <a:ea typeface="+mn-lt"/>
                <a:cs typeface="+mn-lt"/>
              </a:rPr>
              <a:t>Problem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Reason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solidFill>
                  <a:srgbClr val="FF0000"/>
                </a:solidFill>
                <a:ea typeface="+mn-lt"/>
                <a:cs typeface="+mn-lt"/>
              </a:rPr>
              <a:t>Solution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Result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Next step</a:t>
            </a:r>
            <a:endParaRPr lang="zh-CN" sz="3600" cap="none"/>
          </a:p>
        </p:txBody>
      </p:sp>
    </p:spTree>
    <p:extLst>
      <p:ext uri="{BB962C8B-B14F-4D97-AF65-F5344CB8AC3E}">
        <p14:creationId xmlns:p14="http://schemas.microsoft.com/office/powerpoint/2010/main" val="70637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Solution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+mn-lt"/>
                <a:cs typeface="+mn-lt"/>
              </a:rPr>
              <a:t>Since it is not easy to change the feature of Soot , I try to add more information to each statement for comparison.</a:t>
            </a:r>
            <a:endParaRPr lang="en-US" sz="3600" cap="none">
              <a:ea typeface="宋体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+mn-lt"/>
                <a:cs typeface="+mn-lt"/>
              </a:rPr>
              <a:t>Here, I encapsulate each statement with its sequence number(count) as </a:t>
            </a:r>
            <a:r>
              <a:rPr lang="en-US" sz="3600" cap="none">
                <a:solidFill>
                  <a:srgbClr val="FF0000"/>
                </a:solidFill>
                <a:ea typeface="+mn-lt"/>
                <a:cs typeface="+mn-lt"/>
              </a:rPr>
              <a:t>UniqueStmt</a:t>
            </a:r>
            <a:r>
              <a:rPr lang="en-US" sz="3600" cap="none">
                <a:ea typeface="+mn-lt"/>
                <a:cs typeface="+mn-lt"/>
              </a:rPr>
              <a:t>, so those statements are distinct in comparison.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3600" cap="none" dirty="0">
              <a:ea typeface="宋体"/>
            </a:endParaRPr>
          </a:p>
        </p:txBody>
      </p:sp>
      <p:pic>
        <p:nvPicPr>
          <p:cNvPr id="4" name="图片 4" descr="图片包含 表格&#10;&#10;已自动生成说明">
            <a:extLst>
              <a:ext uri="{FF2B5EF4-FFF2-40B4-BE49-F238E27FC236}">
                <a16:creationId xmlns:a16="http://schemas.microsoft.com/office/drawing/2014/main" id="{55E34D21-CCBA-409F-B9CB-9B027973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5" y="4206853"/>
            <a:ext cx="2743200" cy="24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Solution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I get UniqueStmt for each statement in method flowThrough()</a:t>
            </a: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宋体"/>
              </a:rPr>
              <a:t>To save memory, I use some HashMaps to maintain a cache for UniqueStmts that have been created. And It requires some time for caching.</a:t>
            </a: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3600" cap="none" dirty="0">
              <a:ea typeface="宋体"/>
            </a:endParaRPr>
          </a:p>
        </p:txBody>
      </p:sp>
      <p:pic>
        <p:nvPicPr>
          <p:cNvPr id="5" name="图片 4" descr="图片包含 表格&#10;&#10;已自动生成说明">
            <a:extLst>
              <a:ext uri="{FF2B5EF4-FFF2-40B4-BE49-F238E27FC236}">
                <a16:creationId xmlns:a16="http://schemas.microsoft.com/office/drawing/2014/main" id="{6ABFA1A1-8461-43FF-9208-9F01BAF1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5" y="4206853"/>
            <a:ext cx="2743200" cy="2420983"/>
          </a:xfrm>
          <a:prstGeom prst="rect">
            <a:avLst/>
          </a:prstGeom>
        </p:spPr>
      </p:pic>
      <p:pic>
        <p:nvPicPr>
          <p:cNvPr id="8" name="图片 8" descr="文本&#10;&#10;已自动生成说明">
            <a:extLst>
              <a:ext uri="{FF2B5EF4-FFF2-40B4-BE49-F238E27FC236}">
                <a16:creationId xmlns:a16="http://schemas.microsoft.com/office/drawing/2014/main" id="{AB9F8977-9B2C-463B-9C9B-59E72E89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70" y="2039450"/>
            <a:ext cx="9648823" cy="6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80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Solution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Then I only need to add the info of statement count for comparison. That is, I change the comparison from</a:t>
            </a: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  <a:cs typeface="+mn-lt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3600" cap="none">
                <a:ea typeface="宋体"/>
              </a:rPr>
              <a:t>  to</a:t>
            </a: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3600" cap="none" dirty="0">
              <a:ea typeface="宋体"/>
            </a:endParaRP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A06B5C11-A0D7-47DC-9DD6-50367AA0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987040"/>
            <a:ext cx="9303543" cy="395763"/>
          </a:xfrm>
          <a:prstGeom prst="rect">
            <a:avLst/>
          </a:prstGeom>
        </p:spPr>
      </p:pic>
      <p:pic>
        <p:nvPicPr>
          <p:cNvPr id="6" name="图片 8">
            <a:extLst>
              <a:ext uri="{FF2B5EF4-FFF2-40B4-BE49-F238E27FC236}">
                <a16:creationId xmlns:a16="http://schemas.microsoft.com/office/drawing/2014/main" id="{7BEB4803-E6B5-4C05-8392-385586D1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398346"/>
            <a:ext cx="10625136" cy="4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2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63" y="249423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Content</a:t>
            </a:r>
            <a:endParaRPr lang="zh-CN" altLang="en-US" sz="4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726D4-4186-4E33-8F8A-9FC958D422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sz="3600" cap="none">
                <a:ea typeface="+mn-lt"/>
                <a:cs typeface="+mn-lt"/>
              </a:rPr>
              <a:t>Problem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Reason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Solution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solidFill>
                  <a:srgbClr val="FF0000"/>
                </a:solidFill>
                <a:ea typeface="+mn-lt"/>
                <a:cs typeface="+mn-lt"/>
              </a:rPr>
              <a:t>Result</a:t>
            </a:r>
            <a:endParaRPr lang="en-US" altLang="zh-CN" sz="3600" cap="none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Next step</a:t>
            </a:r>
            <a:endParaRPr lang="zh-CN" sz="3600" cap="none"/>
          </a:p>
        </p:txBody>
      </p:sp>
    </p:spTree>
    <p:extLst>
      <p:ext uri="{BB962C8B-B14F-4D97-AF65-F5344CB8AC3E}">
        <p14:creationId xmlns:p14="http://schemas.microsoft.com/office/powerpoint/2010/main" val="1290209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Result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I test the revised cFlow on hadoop_common 3.3.0 for 10 times and check the outputs.</a:t>
            </a: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宋体"/>
              </a:rPr>
              <a:t>All</a:t>
            </a:r>
            <a:r>
              <a:rPr lang="en-US" sz="3600" cap="none">
                <a:ea typeface="+mn-lt"/>
                <a:cs typeface="+mn-lt"/>
              </a:rPr>
              <a:t> output files contain 28746 lines and they only differ in execution time.</a:t>
            </a: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宋体"/>
              </a:rPr>
              <a:t>Both versions have 29 iterations to build taint propagation graph. However, the original one requires 50s, but the revised one requires 3min 20s.</a:t>
            </a:r>
            <a:r>
              <a:rPr lang="en-US" sz="3600" cap="none" dirty="0">
                <a:ea typeface="宋体"/>
              </a:rPr>
              <a:t> </a:t>
            </a:r>
          </a:p>
          <a:p>
            <a:pPr>
              <a:buClr>
                <a:srgbClr val="000000"/>
              </a:buClr>
            </a:pPr>
            <a:endParaRPr lang="en-US" sz="3600" cap="none" dirty="0">
              <a:ea typeface="宋体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3600" cap="none" dirty="0">
              <a:ea typeface="宋体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6599BC-4939-4D66-BBA0-7EAB5F18174C}"/>
              </a:ext>
            </a:extLst>
          </p:cNvPr>
          <p:cNvSpPr/>
          <p:nvPr/>
        </p:nvSpPr>
        <p:spPr>
          <a:xfrm>
            <a:off x="7924799" y="3555205"/>
            <a:ext cx="2357436" cy="59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ea typeface="宋体"/>
              </a:rPr>
              <a:t>deterministic</a:t>
            </a:r>
            <a:endParaRPr lang="zh-CN" altLang="en-US" sz="28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290A4B0-20D6-43B0-A43E-FB89E16B69EB}"/>
              </a:ext>
            </a:extLst>
          </p:cNvPr>
          <p:cNvSpPr/>
          <p:nvPr/>
        </p:nvSpPr>
        <p:spPr>
          <a:xfrm>
            <a:off x="7924799" y="5472112"/>
            <a:ext cx="2357436" cy="82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2800">
                <a:ea typeface="宋体"/>
              </a:rPr>
              <a:t>Sacrifices performance</a:t>
            </a:r>
            <a:endParaRPr lang="zh-CN" altLang="en-US" sz="2800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94016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63" y="249423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Content</a:t>
            </a:r>
            <a:endParaRPr lang="zh-CN" altLang="en-US" sz="4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726D4-4186-4E33-8F8A-9FC958D422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sz="3600" cap="none">
                <a:ea typeface="+mn-lt"/>
                <a:cs typeface="+mn-lt"/>
              </a:rPr>
              <a:t>Problem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Reason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Solution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Result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solidFill>
                  <a:srgbClr val="FF0000"/>
                </a:solidFill>
                <a:ea typeface="+mn-lt"/>
                <a:cs typeface="+mn-lt"/>
              </a:rPr>
              <a:t>Next step</a:t>
            </a:r>
            <a:endParaRPr lang="zh-CN" sz="3600" cap="none">
              <a:solidFill>
                <a:srgbClr val="FF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597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63" y="249423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Content</a:t>
            </a:r>
            <a:endParaRPr lang="zh-CN" altLang="en-US" sz="4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726D4-4186-4E33-8F8A-9FC958D422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sz="3600" cap="none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endParaRPr lang="en-US" altLang="zh-CN" sz="3600" cap="none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Reason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Solution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Result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Next step</a:t>
            </a:r>
            <a:endParaRPr lang="zh-CN" sz="3600" cap="none"/>
          </a:p>
        </p:txBody>
      </p:sp>
    </p:spTree>
    <p:extLst>
      <p:ext uri="{BB962C8B-B14F-4D97-AF65-F5344CB8AC3E}">
        <p14:creationId xmlns:p14="http://schemas.microsoft.com/office/powerpoint/2010/main" val="3871642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Next step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87555" y="1283624"/>
            <a:ext cx="1145919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>
                <a:ea typeface="宋体"/>
              </a:rPr>
              <a:t>Test cFlow on more applications</a:t>
            </a: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宋体"/>
              </a:rPr>
              <a:t>Consider implicit taint propagation</a:t>
            </a:r>
            <a:endParaRPr lang="en-US" sz="3600" cap="none" dirty="0">
              <a:ea typeface="宋体"/>
            </a:endParaRPr>
          </a:p>
          <a:p>
            <a:pPr>
              <a:buClr>
                <a:srgbClr val="000000"/>
              </a:buClr>
            </a:pPr>
            <a:r>
              <a:rPr lang="en-US" sz="3600" cap="none">
                <a:ea typeface="宋体"/>
              </a:rPr>
              <a:t>Consider Alias Analysis</a:t>
            </a:r>
            <a:endParaRPr lang="en-US" sz="3600" cap="none" dirty="0">
              <a:ea typeface="宋体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3600" cap="none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242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726D4-4186-4E33-8F8A-9FC958D422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61" y="1283624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cap="none">
                <a:ea typeface="宋体"/>
              </a:rPr>
              <a:t>Run cFlow on hadoop_common 3.3.0 several times,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altLang="en-US" sz="3600" cap="none">
                <a:ea typeface="宋体"/>
              </a:rPr>
              <a:t>And I get two different outputs. </a:t>
            </a:r>
            <a:endParaRPr lang="zh-CN" altLang="en-US" sz="3600" cap="none" dirty="0">
              <a:ea typeface="宋体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65042AB0-62BD-4ED5-B9DD-54F9F86A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57" y="4819776"/>
            <a:ext cx="5803105" cy="897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C9C0213E-5001-44D6-AA85-8CD056C2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6" y="3117181"/>
            <a:ext cx="5803106" cy="909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B0DBE95-93B7-4E8B-9C2C-5BDE2B2470DC}"/>
              </a:ext>
            </a:extLst>
          </p:cNvPr>
          <p:cNvSpPr txBox="1"/>
          <p:nvPr/>
        </p:nvSpPr>
        <p:spPr>
          <a:xfrm>
            <a:off x="7177088" y="3438525"/>
            <a:ext cx="34575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>
                <a:ea typeface="宋体"/>
              </a:rPr>
              <a:t>a.txt: 28738 lines</a:t>
            </a:r>
            <a:endParaRPr 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C09698-CC55-464E-9CD9-1D368957226B}"/>
              </a:ext>
            </a:extLst>
          </p:cNvPr>
          <p:cNvSpPr txBox="1"/>
          <p:nvPr/>
        </p:nvSpPr>
        <p:spPr>
          <a:xfrm>
            <a:off x="7177087" y="5033962"/>
            <a:ext cx="31480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>
                <a:ea typeface="宋体"/>
              </a:rPr>
              <a:t>b.txt: 28746 lines</a:t>
            </a:r>
            <a:endParaRPr lang="zh-CN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67DAAE9-68EA-424A-B90F-9A422DFE3D3E}"/>
              </a:ext>
            </a:extLst>
          </p:cNvPr>
          <p:cNvSpPr txBox="1">
            <a:spLocks/>
          </p:cNvSpPr>
          <p:nvPr/>
        </p:nvSpPr>
        <p:spPr>
          <a:xfrm>
            <a:off x="747088" y="-609"/>
            <a:ext cx="10364451" cy="128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cap="none">
                <a:ea typeface="宋体"/>
              </a:rPr>
              <a:t>Problem</a:t>
            </a:r>
            <a:endParaRPr lang="zh-CN" altLang="en-US" sz="4400" cap="none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2877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4602B48E-C3A2-4BED-8256-8AE69E55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379468"/>
            <a:ext cx="9458323" cy="43612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F028888-123D-4012-BFE2-C35D34920572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/>
              <a:t>单击此处添加文本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4CA4F84-3F90-4971-9EBE-35AEC420C911}"/>
              </a:ext>
            </a:extLst>
          </p:cNvPr>
          <p:cNvSpPr txBox="1">
            <a:spLocks/>
          </p:cNvSpPr>
          <p:nvPr/>
        </p:nvSpPr>
        <p:spPr>
          <a:xfrm>
            <a:off x="747088" y="118454"/>
            <a:ext cx="10364451" cy="128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cap="none">
                <a:ea typeface="宋体"/>
              </a:rPr>
              <a:t>Problem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EE08CA16-2AF3-481E-8510-B91387907810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sz="3600" cap="none">
                <a:ea typeface="+mn-lt"/>
                <a:cs typeface="+mn-lt"/>
              </a:rPr>
              <a:t>b.txt has more taint</a:t>
            </a:r>
            <a:r>
              <a:rPr lang="en-US" altLang="zh-CN" sz="3600" cap="none">
                <a:ea typeface="+mn-lt"/>
                <a:cs typeface="+mn-lt"/>
              </a:rPr>
              <a:t>s</a:t>
            </a:r>
            <a:r>
              <a:rPr lang="zh-CN" sz="3600" cap="none">
                <a:ea typeface="+mn-lt"/>
                <a:cs typeface="+mn-lt"/>
              </a:rPr>
              <a:t> about call and return on </a:t>
            </a:r>
            <a:r>
              <a:rPr lang="en-US" altLang="zh-CN" sz="3600" cap="none" dirty="0">
                <a:ea typeface="+mn-lt"/>
                <a:cs typeface="+mn-lt"/>
              </a:rPr>
              <a:t>method </a:t>
            </a:r>
            <a:r>
              <a:rPr lang="zh-CN" sz="3600" cap="none">
                <a:ea typeface="+mn-lt"/>
                <a:cs typeface="+mn-lt"/>
              </a:rPr>
              <a:t>joinThread</a:t>
            </a:r>
            <a:r>
              <a:rPr lang="en-US" altLang="zh-CN" sz="3600" cap="none">
                <a:ea typeface="+mn-lt"/>
                <a:cs typeface="+mn-lt"/>
              </a:rPr>
              <a:t>().</a:t>
            </a:r>
            <a:endParaRPr 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571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Problem</a:t>
            </a:r>
            <a:endParaRPr lang="zh-CN" altLang="en-US" sz="4400" cap="none" dirty="0">
              <a:ea typeface="宋体"/>
            </a:endParaRPr>
          </a:p>
        </p:txBody>
      </p:sp>
      <p:pic>
        <p:nvPicPr>
          <p:cNvPr id="5" name="图片 5" descr="图表, 瀑布图&#10;&#10;已自动生成说明">
            <a:extLst>
              <a:ext uri="{FF2B5EF4-FFF2-40B4-BE49-F238E27FC236}">
                <a16:creationId xmlns:a16="http://schemas.microsoft.com/office/drawing/2014/main" id="{EC43DC77-E206-40B3-93A1-8F4E24B6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433630"/>
            <a:ext cx="5422108" cy="3883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cap="none" dirty="0">
                <a:ea typeface="+mn-lt"/>
                <a:cs typeface="+mn-lt"/>
              </a:rPr>
              <a:t>I</a:t>
            </a:r>
            <a:r>
              <a:rPr lang="zh-CN" altLang="en-US" sz="3600" cap="none" dirty="0">
                <a:ea typeface="+mn-lt"/>
                <a:cs typeface="+mn-lt"/>
              </a:rPr>
              <a:t> </a:t>
            </a:r>
            <a:r>
              <a:rPr lang="en-US" altLang="zh-CN" sz="3600" cap="none" dirty="0">
                <a:ea typeface="+mn-lt"/>
                <a:cs typeface="+mn-lt"/>
              </a:rPr>
              <a:t>trace</a:t>
            </a:r>
            <a:r>
              <a:rPr lang="zh-CN" altLang="en-US" sz="3600" cap="none" dirty="0">
                <a:ea typeface="+mn-lt"/>
                <a:cs typeface="+mn-lt"/>
              </a:rPr>
              <a:t> </a:t>
            </a:r>
            <a:r>
              <a:rPr lang="en-US" altLang="zh-CN" sz="3600" cap="none" dirty="0">
                <a:ea typeface="+mn-lt"/>
                <a:cs typeface="+mn-lt"/>
              </a:rPr>
              <a:t>the</a:t>
            </a:r>
            <a:r>
              <a:rPr lang="zh-CN" altLang="en-US" sz="3600" cap="none" dirty="0">
                <a:ea typeface="+mn-lt"/>
                <a:cs typeface="+mn-lt"/>
              </a:rPr>
              <a:t> </a:t>
            </a:r>
            <a:r>
              <a:rPr lang="en-US" altLang="zh-CN" sz="3600" cap="none" dirty="0">
                <a:ea typeface="+mn-lt"/>
                <a:cs typeface="+mn-lt"/>
              </a:rPr>
              <a:t>taint</a:t>
            </a:r>
            <a:r>
              <a:rPr lang="zh-CN" altLang="en-US" sz="3600" cap="none" dirty="0">
                <a:ea typeface="+mn-lt"/>
                <a:cs typeface="+mn-lt"/>
              </a:rPr>
              <a:t> </a:t>
            </a:r>
            <a:r>
              <a:rPr lang="en-US" altLang="zh-CN" sz="3600" cap="none" dirty="0">
                <a:ea typeface="+mn-lt"/>
                <a:cs typeface="+mn-lt"/>
              </a:rPr>
              <a:t>propagation</a:t>
            </a:r>
            <a:r>
              <a:rPr lang="zh-CN" altLang="en-US" sz="3600" cap="none" dirty="0">
                <a:ea typeface="+mn-lt"/>
                <a:cs typeface="+mn-lt"/>
              </a:rPr>
              <a:t> </a:t>
            </a:r>
            <a:r>
              <a:rPr lang="en-US" altLang="zh-CN" sz="3600" cap="none" dirty="0">
                <a:ea typeface="+mn-lt"/>
                <a:cs typeface="+mn-lt"/>
              </a:rPr>
              <a:t>path(at line 3084)</a:t>
            </a:r>
            <a:r>
              <a:rPr lang="zh-CN" altLang="en-US" sz="3600" cap="none" dirty="0">
                <a:ea typeface="+mn-lt"/>
                <a:cs typeface="+mn-lt"/>
              </a:rPr>
              <a:t> </a:t>
            </a:r>
            <a:r>
              <a:rPr lang="en-US" altLang="zh-CN" sz="3600" cap="none" dirty="0">
                <a:ea typeface="+mn-lt"/>
                <a:cs typeface="+mn-lt"/>
              </a:rPr>
              <a:t>that</a:t>
            </a:r>
            <a:r>
              <a:rPr lang="zh-CN" altLang="en-US" sz="3600" cap="none" dirty="0">
                <a:ea typeface="+mn-lt"/>
                <a:cs typeface="+mn-lt"/>
              </a:rPr>
              <a:t> </a:t>
            </a:r>
            <a:r>
              <a:rPr lang="en-US" altLang="zh-CN" sz="3600" cap="none" dirty="0">
                <a:ea typeface="+mn-lt"/>
                <a:cs typeface="+mn-lt"/>
              </a:rPr>
              <a:t>contains</a:t>
            </a:r>
            <a:r>
              <a:rPr lang="zh-CN" altLang="en-US" sz="3600" cap="none" dirty="0">
                <a:ea typeface="+mn-lt"/>
                <a:cs typeface="+mn-lt"/>
              </a:rPr>
              <a:t> </a:t>
            </a:r>
            <a:r>
              <a:rPr lang="en-US" altLang="zh-CN" sz="3600" cap="none" dirty="0">
                <a:ea typeface="+mn-lt"/>
                <a:cs typeface="+mn-lt"/>
              </a:rPr>
              <a:t>the</a:t>
            </a:r>
            <a:r>
              <a:rPr lang="zh-CN" altLang="en-US" sz="3600" cap="none" dirty="0">
                <a:ea typeface="+mn-lt"/>
                <a:cs typeface="+mn-lt"/>
              </a:rPr>
              <a:t> </a:t>
            </a:r>
            <a:r>
              <a:rPr lang="en-US" altLang="zh-CN" sz="3600" cap="none" dirty="0">
                <a:ea typeface="+mn-lt"/>
                <a:cs typeface="+mn-lt"/>
              </a:rPr>
              <a:t>difference</a:t>
            </a:r>
            <a:r>
              <a:rPr lang="zh-CN" altLang="en-US" sz="3600" cap="none" dirty="0">
                <a:ea typeface="+mn-lt"/>
                <a:cs typeface="+mn-lt"/>
              </a:rPr>
              <a:t> </a:t>
            </a:r>
            <a:r>
              <a:rPr lang="en-US" altLang="zh-CN" sz="3600" cap="none" dirty="0">
                <a:ea typeface="+mn-lt"/>
                <a:cs typeface="+mn-lt"/>
              </a:rPr>
              <a:t>above.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pic>
        <p:nvPicPr>
          <p:cNvPr id="8" name="图片 8" descr="图表, 瀑布图&#10;&#10;已自动生成说明">
            <a:extLst>
              <a:ext uri="{FF2B5EF4-FFF2-40B4-BE49-F238E27FC236}">
                <a16:creationId xmlns:a16="http://schemas.microsoft.com/office/drawing/2014/main" id="{5C47B6BD-9BF2-4CA3-ADA5-F14843DB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19" y="2435805"/>
            <a:ext cx="5874542" cy="3903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1772C9-671A-4531-8511-BD9544E96F49}"/>
              </a:ext>
            </a:extLst>
          </p:cNvPr>
          <p:cNvSpPr txBox="1"/>
          <p:nvPr/>
        </p:nvSpPr>
        <p:spPr>
          <a:xfrm>
            <a:off x="2414588" y="6462712"/>
            <a:ext cx="6834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宋体"/>
              </a:rPr>
              <a:t>a.txt</a:t>
            </a:r>
            <a:endParaRPr lang="zh-CN" altLang="en-US" sz="2000" dirty="0">
              <a:ea typeface="宋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654855-1B6D-40E9-9319-1553AFE7D30A}"/>
              </a:ext>
            </a:extLst>
          </p:cNvPr>
          <p:cNvSpPr txBox="1"/>
          <p:nvPr/>
        </p:nvSpPr>
        <p:spPr>
          <a:xfrm>
            <a:off x="8689181" y="6462713"/>
            <a:ext cx="6834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宋体"/>
              </a:rPr>
              <a:t>b.txt</a:t>
            </a:r>
            <a:endParaRPr lang="zh-CN" altLang="en-US" sz="2000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1876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63" y="249423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Content</a:t>
            </a:r>
            <a:endParaRPr lang="zh-CN" altLang="en-US" sz="4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726D4-4186-4E33-8F8A-9FC958D422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sz="3600" cap="none">
                <a:ea typeface="+mn-lt"/>
                <a:cs typeface="+mn-lt"/>
              </a:rPr>
              <a:t>Problem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solidFill>
                  <a:srgbClr val="FF0000"/>
                </a:solidFill>
                <a:ea typeface="+mn-lt"/>
                <a:cs typeface="+mn-lt"/>
              </a:rPr>
              <a:t>Reason</a:t>
            </a:r>
            <a:endParaRPr lang="en-US" altLang="zh-CN" sz="3600" cap="none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Solution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Result</a:t>
            </a:r>
            <a:endParaRPr lang="en-US" altLang="zh-CN" sz="3600" cap="none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zh-CN" sz="3600" cap="none">
                <a:ea typeface="+mn-lt"/>
                <a:cs typeface="+mn-lt"/>
              </a:rPr>
              <a:t>Next step</a:t>
            </a:r>
            <a:endParaRPr lang="zh-CN" sz="3600" cap="none"/>
          </a:p>
        </p:txBody>
      </p:sp>
    </p:spTree>
    <p:extLst>
      <p:ext uri="{BB962C8B-B14F-4D97-AF65-F5344CB8AC3E}">
        <p14:creationId xmlns:p14="http://schemas.microsoft.com/office/powerpoint/2010/main" val="410519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cap="none" dirty="0">
                <a:ea typeface="+mn-lt"/>
                <a:cs typeface="+mn-lt"/>
              </a:rPr>
              <a:t>For simplicity, I adjust cFlow by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3200" cap="none" dirty="0">
                <a:ea typeface="+mn-lt"/>
                <a:cs typeface="+mn-lt"/>
              </a:rPr>
              <a:t>Printing all taint propagation paths between each pair </a:t>
            </a:r>
            <a:r>
              <a:rPr lang="en-US" sz="3200" cap="none">
                <a:ea typeface="+mn-lt"/>
                <a:cs typeface="+mn-lt"/>
              </a:rPr>
              <a:t>of source and sink.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3200" cap="none" dirty="0">
                <a:ea typeface="+mn-lt"/>
                <a:cs typeface="+mn-lt"/>
              </a:rPr>
              <a:t>Only detecting method </a:t>
            </a:r>
            <a:r>
              <a:rPr lang="en-US" sz="3200" cap="none" err="1">
                <a:ea typeface="+mn-lt"/>
                <a:cs typeface="+mn-lt"/>
              </a:rPr>
              <a:t>getLong</a:t>
            </a:r>
            <a:r>
              <a:rPr lang="en-US" sz="3200" cap="none" dirty="0">
                <a:ea typeface="+mn-lt"/>
                <a:cs typeface="+mn-lt"/>
              </a:rPr>
              <a:t>() as source and </a:t>
            </a:r>
            <a:r>
              <a:rPr lang="en-US" sz="3200" cap="none">
                <a:ea typeface="+mn-lt"/>
                <a:cs typeface="+mn-lt"/>
              </a:rPr>
              <a:t>method interrupt() as sink.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3200" cap="none" dirty="0">
                <a:ea typeface="+mn-lt"/>
                <a:cs typeface="+mn-lt"/>
              </a:rPr>
              <a:t>Only Considering the taint propagation path after method runCommand</a:t>
            </a:r>
            <a:r>
              <a:rPr lang="en-US" sz="3200" cap="none">
                <a:ea typeface="+mn-lt"/>
                <a:cs typeface="+mn-lt"/>
              </a:rPr>
              <a:t>().</a:t>
            </a:r>
            <a:endParaRPr lang="en-US" sz="32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n-US" sz="3600" cap="none" dirty="0">
                <a:ea typeface="+mn-lt"/>
                <a:cs typeface="+mn-lt"/>
              </a:rPr>
              <a:t>Also, I analyze the control flow graph of method </a:t>
            </a:r>
            <a:r>
              <a:rPr lang="en-US" sz="3600" cap="none" err="1">
                <a:ea typeface="+mn-lt"/>
                <a:cs typeface="+mn-lt"/>
              </a:rPr>
              <a:t>runCommand</a:t>
            </a:r>
            <a:r>
              <a:rPr lang="en-US" sz="3600" cap="none" dirty="0">
                <a:ea typeface="+mn-lt"/>
                <a:cs typeface="+mn-lt"/>
              </a:rPr>
              <a:t>() and joinThread</a:t>
            </a:r>
            <a:r>
              <a:rPr lang="en-US" sz="3600" cap="none">
                <a:ea typeface="+mn-lt"/>
                <a:cs typeface="+mn-lt"/>
              </a:rPr>
              <a:t>().</a:t>
            </a: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87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FA8-4CF2-4523-A62D-9DA9B7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8" y="118454"/>
            <a:ext cx="10364451" cy="1286615"/>
          </a:xfrm>
        </p:spPr>
        <p:txBody>
          <a:bodyPr>
            <a:normAutofit/>
          </a:bodyPr>
          <a:lstStyle/>
          <a:p>
            <a:r>
              <a:rPr lang="zh-CN" altLang="en-US" sz="4400" cap="none">
                <a:ea typeface="宋体"/>
              </a:rPr>
              <a:t>Reason</a:t>
            </a:r>
            <a:endParaRPr lang="zh-CN" altLang="en-US" sz="4400" cap="none" dirty="0">
              <a:ea typeface="宋体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A0902B-362C-4DD4-BA3D-D8059F02E845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419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3600" cap="none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altLang="zh-CN" sz="3600" cap="none" dirty="0">
              <a:ea typeface="宋体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zh-CN" altLang="en-US" sz="3600" cap="none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7AA5-306F-413E-A8B6-8C1F35262978}"/>
              </a:ext>
            </a:extLst>
          </p:cNvPr>
          <p:cNvSpPr txBox="1">
            <a:spLocks/>
          </p:cNvSpPr>
          <p:nvPr/>
        </p:nvSpPr>
        <p:spPr>
          <a:xfrm>
            <a:off x="699461" y="1283624"/>
            <a:ext cx="10828169" cy="515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cap="none" dirty="0">
                <a:ea typeface="宋体"/>
              </a:rPr>
              <a:t>Here is the logic structure of method runCommand</a:t>
            </a:r>
            <a:r>
              <a:rPr lang="en-US" altLang="zh-CN" sz="3600" cap="none">
                <a:ea typeface="宋体"/>
              </a:rPr>
              <a:t>().</a:t>
            </a:r>
            <a:endParaRPr lang="en-US" altLang="zh-CN" sz="3600" cap="none" dirty="0">
              <a:ea typeface="宋体"/>
            </a:endParaRPr>
          </a:p>
        </p:txBody>
      </p:sp>
      <p:pic>
        <p:nvPicPr>
          <p:cNvPr id="5" name="图片 5" descr="图示&#10;&#10;已自动生成说明">
            <a:extLst>
              <a:ext uri="{FF2B5EF4-FFF2-40B4-BE49-F238E27FC236}">
                <a16:creationId xmlns:a16="http://schemas.microsoft.com/office/drawing/2014/main" id="{50864F44-3664-428D-AE6C-E6337CCF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2" y="1908906"/>
            <a:ext cx="4648199" cy="4504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5" descr="文本&#10;&#10;已自动生成说明">
            <a:extLst>
              <a:ext uri="{FF2B5EF4-FFF2-40B4-BE49-F238E27FC236}">
                <a16:creationId xmlns:a16="http://schemas.microsoft.com/office/drawing/2014/main" id="{A0A0C826-44F6-4815-BA3F-EDF3D18A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913847"/>
            <a:ext cx="4648198" cy="4530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F435A1-5BA4-4F82-B270-19E61D53A7D0}"/>
              </a:ext>
            </a:extLst>
          </p:cNvPr>
          <p:cNvSpPr txBox="1"/>
          <p:nvPr/>
        </p:nvSpPr>
        <p:spPr>
          <a:xfrm>
            <a:off x="1985962" y="6391274"/>
            <a:ext cx="18145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宋体"/>
              </a:rPr>
              <a:t>Source code</a:t>
            </a:r>
            <a:endParaRPr lang="zh-CN" altLang="en-US" sz="2400" dirty="0"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6B5474-6C17-4AA3-B363-CA6E791200C5}"/>
              </a:ext>
            </a:extLst>
          </p:cNvPr>
          <p:cNvSpPr txBox="1"/>
          <p:nvPr/>
        </p:nvSpPr>
        <p:spPr>
          <a:xfrm>
            <a:off x="8189118" y="6438899"/>
            <a:ext cx="7905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宋体"/>
              </a:rPr>
              <a:t>CFG</a:t>
            </a:r>
            <a:endParaRPr lang="zh-CN" altLang="en-US" sz="2400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818861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宽屏</PresentationFormat>
  <Paragraphs>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Droplet</vt:lpstr>
      <vt:lpstr>Non deterministic path analysis on cFlow </vt:lpstr>
      <vt:lpstr>Content</vt:lpstr>
      <vt:lpstr>Content</vt:lpstr>
      <vt:lpstr>PowerPoint 演示文稿</vt:lpstr>
      <vt:lpstr>PowerPoint 演示文稿</vt:lpstr>
      <vt:lpstr>Problem</vt:lpstr>
      <vt:lpstr>Content</vt:lpstr>
      <vt:lpstr>Reason</vt:lpstr>
      <vt:lpstr>Reason</vt:lpstr>
      <vt:lpstr>Reason</vt:lpstr>
      <vt:lpstr>Reason</vt:lpstr>
      <vt:lpstr>Reason</vt:lpstr>
      <vt:lpstr>Reason</vt:lpstr>
      <vt:lpstr>Reason</vt:lpstr>
      <vt:lpstr>Reason</vt:lpstr>
      <vt:lpstr>Reason</vt:lpstr>
      <vt:lpstr>Reason</vt:lpstr>
      <vt:lpstr>Reason</vt:lpstr>
      <vt:lpstr>Reason</vt:lpstr>
      <vt:lpstr>Reason</vt:lpstr>
      <vt:lpstr>Reason</vt:lpstr>
      <vt:lpstr>Reason</vt:lpstr>
      <vt:lpstr>Content</vt:lpstr>
      <vt:lpstr>Solution</vt:lpstr>
      <vt:lpstr>Solution</vt:lpstr>
      <vt:lpstr>Solution</vt:lpstr>
      <vt:lpstr>Content</vt:lpstr>
      <vt:lpstr>Result</vt:lpstr>
      <vt:lpstr>Content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716</cp:revision>
  <dcterms:created xsi:type="dcterms:W3CDTF">2021-09-08T09:24:06Z</dcterms:created>
  <dcterms:modified xsi:type="dcterms:W3CDTF">2021-09-08T14:18:48Z</dcterms:modified>
</cp:coreProperties>
</file>