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74" r:id="rId4"/>
    <p:sldId id="282" r:id="rId5"/>
    <p:sldId id="278" r:id="rId6"/>
    <p:sldId id="279" r:id="rId7"/>
    <p:sldId id="280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7"/>
    <p:restoredTop sz="84299"/>
  </p:normalViewPr>
  <p:slideViewPr>
    <p:cSldViewPr snapToGrid="0" snapToObjects="1">
      <p:cViewPr varScale="1">
        <p:scale>
          <a:sx n="82" d="100"/>
          <a:sy n="82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E7E6B-A0E4-3641-A16C-9B4885F378AD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A7FB6-E9E4-4C49-82DC-1C2473304C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8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6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4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5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0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997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8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32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A7FB6-E9E4-4C49-82DC-1C2473304CE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75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34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44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1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1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29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12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EFAE792-F1F7-7B44-B4DE-EA6194287A8C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A30B95-D52E-6044-8EF3-13ADBE3796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83742-A0F1-3647-A5A6-95EB9761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01086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/>
              <a:t>Mask is all you need </a:t>
            </a:r>
            <a:r>
              <a:rPr kumimoji="1" lang="zh-CN" altLang="en-US" dirty="0"/>
              <a:t>？</a:t>
            </a:r>
            <a:br>
              <a:rPr kumimoji="1" lang="en-US" altLang="zh-CN" dirty="0"/>
            </a:br>
            <a:r>
              <a:rPr kumimoji="1" lang="zh-CN" altLang="en-US" dirty="0"/>
              <a:t>使用遮蔽模型对股价序列进行数据挖掘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E687A5-558D-4F44-A031-BEC7A26E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范逍宇、吴宸昊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56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问题建模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C075CE-25E0-D64C-A3FA-912F0596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已知某支股票在过去时间</a:t>
            </a:r>
            <a:r>
              <a:rPr lang="en-US" altLang="zh-CN" dirty="0"/>
              <a:t>T</a:t>
            </a:r>
            <a:r>
              <a:rPr lang="zh-CN" altLang="en-US" dirty="0"/>
              <a:t>内的因子序列</a:t>
            </a:r>
            <a:r>
              <a:rPr lang="en-US" altLang="zh-CN" dirty="0"/>
              <a:t>T</a:t>
            </a:r>
            <a:r>
              <a:rPr lang="zh-CN" altLang="en-US" dirty="0"/>
              <a:t>，每个时刻有若干维特征</a:t>
            </a:r>
            <a:endParaRPr lang="en-US" altLang="zh-CN" dirty="0"/>
          </a:p>
          <a:p>
            <a:r>
              <a:rPr lang="zh-CN" altLang="en-US" dirty="0"/>
              <a:t>要预测未来离散时间的价格变动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表示价格下跌、</a:t>
            </a:r>
            <a:r>
              <a:rPr lang="en-US" altLang="zh-CN" dirty="0"/>
              <a:t>1</a:t>
            </a:r>
            <a:r>
              <a:rPr lang="zh-CN" altLang="en-US" dirty="0"/>
              <a:t>表示价格不变、</a:t>
            </a:r>
            <a:r>
              <a:rPr lang="en-US" altLang="zh-CN" dirty="0"/>
              <a:t>2</a:t>
            </a:r>
            <a:r>
              <a:rPr lang="zh-CN" altLang="en-US" dirty="0"/>
              <a:t>表示价格上涨</a:t>
            </a:r>
            <a:endParaRPr lang="en-US" altLang="zh-CN" dirty="0"/>
          </a:p>
          <a:p>
            <a:r>
              <a:rPr lang="zh-CN" altLang="en-US" dirty="0"/>
              <a:t>使用神经网络学习过去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tick</a:t>
            </a:r>
            <a:r>
              <a:rPr lang="zh-CN" altLang="en-US" dirty="0"/>
              <a:t>内的价格数据特征，对测试数据进行分类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7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数据处理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57B4-07AB-C542-AF85-D350B7A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21655"/>
            <a:ext cx="10521387" cy="3678303"/>
          </a:xfrm>
        </p:spPr>
        <p:txBody>
          <a:bodyPr/>
          <a:lstStyle/>
          <a:p>
            <a:r>
              <a:rPr lang="zh-CN" altLang="en-US" dirty="0"/>
              <a:t>成交量数据：增大单位取对数</a:t>
            </a:r>
            <a:endParaRPr lang="en-US" altLang="zh-CN" dirty="0"/>
          </a:p>
          <a:p>
            <a:r>
              <a:rPr lang="zh-CN" altLang="en-US" dirty="0"/>
              <a:t>换手数据：减小单位取对数</a:t>
            </a:r>
            <a:endParaRPr lang="en-US" altLang="zh-CN" dirty="0"/>
          </a:p>
          <a:p>
            <a:r>
              <a:rPr lang="zh-CN" altLang="en-US" dirty="0"/>
              <a:t>价格数据：加一变换为相对价格</a:t>
            </a:r>
            <a:endParaRPr lang="en-US" altLang="zh-CN" dirty="0"/>
          </a:p>
          <a:p>
            <a:r>
              <a:rPr lang="zh-CN" altLang="en-US" dirty="0"/>
              <a:t>时间数据：转化为线性数字</a:t>
            </a:r>
            <a:endParaRPr lang="en-US" altLang="zh-CN" dirty="0"/>
          </a:p>
          <a:p>
            <a:r>
              <a:rPr lang="zh-CN" altLang="en-US" dirty="0"/>
              <a:t>其他特征：</a:t>
            </a:r>
            <a:r>
              <a:rPr lang="en-US" altLang="zh-CN" dirty="0"/>
              <a:t>L1-Spread, Mid-Price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5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3FCA0F1-BCAF-768B-74F6-E4C18E1581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46928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-level Spread:</a:t>
                </a:r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zh-CN" sz="16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-level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MidPrice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)/2</m:t>
                      </m:r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Relative Spread:</a:t>
                </a:r>
                <a:endParaRPr lang="zh-CN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Relative Price Distances:</a:t>
                </a:r>
                <a:endParaRPr lang="zh-CN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为最新价</m:t>
                    </m:r>
                  </m:oMath>
                </a14:m>
                <a:endParaRPr lang="zh-CN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Order Imbalance: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𝑂𝐼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Dispersion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𝐷𝑆</m:t>
                      </m:r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3FCA0F1-BCAF-768B-74F6-E4C18E15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469282" cy="4351338"/>
              </a:xfrm>
              <a:blipFill>
                <a:blip r:embed="rId3"/>
                <a:stretch>
                  <a:fillRect l="-23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损失函数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57B4-07AB-C542-AF85-D350B7A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21655"/>
            <a:ext cx="10521387" cy="3678303"/>
          </a:xfrm>
        </p:spPr>
        <p:txBody>
          <a:bodyPr/>
          <a:lstStyle/>
          <a:p>
            <a:r>
              <a:rPr lang="zh-CN" altLang="en-US" dirty="0"/>
              <a:t>最终评价的</a:t>
            </a:r>
            <a:r>
              <a:rPr lang="en-US" altLang="zh-CN" dirty="0"/>
              <a:t> F0.5 Score </a:t>
            </a:r>
            <a:r>
              <a:rPr lang="zh-CN" altLang="en-US" dirty="0"/>
              <a:t>的表达式如下：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调整标签权重</a:t>
            </a:r>
            <a:endParaRPr lang="en-US" altLang="zh-CN" dirty="0"/>
          </a:p>
          <a:p>
            <a:pPr lvl="1"/>
            <a:r>
              <a:rPr lang="zh-CN" altLang="en-US" dirty="0"/>
              <a:t>尽可能发现机会（增大 </a:t>
            </a:r>
            <a:r>
              <a:rPr lang="en-US" altLang="zh-CN" dirty="0"/>
              <a:t>TP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尽可能减少不是机会却误认为是机会的决策失误（减小 </a:t>
            </a:r>
            <a:r>
              <a:rPr lang="en-US" altLang="zh-CN" dirty="0"/>
              <a:t>FP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把评价指标本身作为损失函数？</a:t>
            </a:r>
            <a:endParaRPr lang="en-US" altLang="zh-CN" dirty="0"/>
          </a:p>
          <a:p>
            <a:pPr lvl="1"/>
            <a:r>
              <a:rPr lang="zh-CN" altLang="en-US" dirty="0"/>
              <a:t>梯度处处为 </a:t>
            </a:r>
            <a:r>
              <a:rPr lang="en-US" altLang="zh-CN" dirty="0"/>
              <a:t>0 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初始化：“站在巨人的肩膀上”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532B2-3888-D7FB-4052-6F56B2ED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41" y="1942971"/>
            <a:ext cx="6904318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 </a:t>
            </a:r>
            <a:r>
              <a:rPr kumimoji="1" lang="en-US" altLang="zh-CN" dirty="0"/>
              <a:t>or </a:t>
            </a:r>
            <a:r>
              <a:rPr kumimoji="1" lang="zh-CN" altLang="en-US" dirty="0"/>
              <a:t>回归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57B4-07AB-C542-AF85-D350B7A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21655"/>
            <a:ext cx="10521387" cy="3678303"/>
          </a:xfrm>
        </p:spPr>
        <p:txBody>
          <a:bodyPr/>
          <a:lstStyle/>
          <a:p>
            <a:r>
              <a:rPr lang="zh-CN" altLang="en-US" dirty="0"/>
              <a:t>分类实际上把未来的价格变动进行了一定程度上的“抹平”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 </a:t>
            </a:r>
            <a:r>
              <a:rPr lang="en-US" altLang="zh-CN" dirty="0"/>
              <a:t>5,10,20,40,60 </a:t>
            </a:r>
            <a:r>
              <a:rPr lang="zh-CN" altLang="en-US" dirty="0"/>
              <a:t>个 </a:t>
            </a:r>
            <a:r>
              <a:rPr lang="en-US" altLang="zh-CN" dirty="0"/>
              <a:t>tick </a:t>
            </a:r>
            <a:r>
              <a:rPr lang="zh-CN" altLang="en-US" dirty="0"/>
              <a:t>之后的准确中间价可以由后面的数据算出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变分类任务为回归任务，更充分地利用数据信息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模型架构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57B4-07AB-C542-AF85-D350B7A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21655"/>
            <a:ext cx="10521387" cy="3678303"/>
          </a:xfrm>
        </p:spPr>
        <p:txBody>
          <a:bodyPr/>
          <a:lstStyle/>
          <a:p>
            <a:r>
              <a:rPr lang="en-US" altLang="zh-CN" dirty="0"/>
              <a:t>DeepLob (2D CNN+LSTM/MLP)</a:t>
            </a:r>
          </a:p>
          <a:p>
            <a:r>
              <a:rPr lang="en-US" altLang="zh-CN" dirty="0"/>
              <a:t>RNN</a:t>
            </a:r>
          </a:p>
          <a:p>
            <a:pPr lvl="1"/>
            <a:r>
              <a:rPr lang="en-US" altLang="zh-CN" dirty="0"/>
              <a:t>LSTM</a:t>
            </a:r>
          </a:p>
          <a:p>
            <a:pPr lvl="1"/>
            <a:r>
              <a:rPr lang="en-US" altLang="zh-CN" dirty="0"/>
              <a:t>GRU</a:t>
            </a:r>
          </a:p>
          <a:p>
            <a:r>
              <a:rPr lang="en-US" altLang="zh-CN" dirty="0"/>
              <a:t>MLP</a:t>
            </a:r>
          </a:p>
          <a:p>
            <a:r>
              <a:rPr lang="en-US" altLang="zh-CN" dirty="0"/>
              <a:t>TransFormers</a:t>
            </a:r>
          </a:p>
          <a:p>
            <a:endParaRPr lang="en-US" altLang="zh-CN" dirty="0"/>
          </a:p>
          <a:p>
            <a:r>
              <a:rPr lang="zh-CN" altLang="en-US" dirty="0"/>
              <a:t>训练结果：</a:t>
            </a:r>
            <a:r>
              <a:rPr lang="en-US" altLang="zh-CN" dirty="0"/>
              <a:t>DeepLob &gt; LSTM </a:t>
            </a:r>
            <a:r>
              <a:rPr lang="zh-CN" altLang="en-US" dirty="0"/>
              <a:t>≈ </a:t>
            </a:r>
            <a:r>
              <a:rPr lang="en-US" altLang="zh-CN" dirty="0"/>
              <a:t>GRU &gt; MLP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6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57B4-07AB-C542-AF85-D350B7A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21655"/>
            <a:ext cx="10521387" cy="4732492"/>
          </a:xfrm>
        </p:spPr>
        <p:txBody>
          <a:bodyPr/>
          <a:lstStyle/>
          <a:p>
            <a:r>
              <a:rPr lang="zh-CN" altLang="en-US" dirty="0"/>
              <a:t>我们真的完全利用了数据中的信息了吗？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各种各样的模型本质上在做什么事？</a:t>
            </a:r>
            <a:endParaRPr lang="en-US" altLang="zh-CN" dirty="0"/>
          </a:p>
          <a:p>
            <a:pPr lvl="1"/>
            <a:r>
              <a:rPr lang="zh-CN" altLang="en-US" dirty="0"/>
              <a:t>自动提取特征</a:t>
            </a:r>
            <a:endParaRPr lang="en-US" altLang="zh-CN" dirty="0"/>
          </a:p>
          <a:p>
            <a:pPr lvl="1"/>
            <a:r>
              <a:rPr lang="zh-CN" altLang="en-US" dirty="0"/>
              <a:t>尽量将提取到的特征映射到一个线性可分的空间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Mask-Reconstruct Task</a:t>
            </a:r>
            <a:r>
              <a:rPr lang="zh-CN" altLang="en-US" dirty="0"/>
              <a:t>：遮蔽</a:t>
            </a:r>
            <a:r>
              <a:rPr lang="en-US" altLang="zh-CN" dirty="0"/>
              <a:t>-</a:t>
            </a:r>
            <a:r>
              <a:rPr lang="zh-CN" altLang="en-US" dirty="0"/>
              <a:t>补全任务</a:t>
            </a:r>
            <a:endParaRPr lang="en-US" altLang="zh-CN" dirty="0"/>
          </a:p>
          <a:p>
            <a:pPr lvl="1"/>
            <a:r>
              <a:rPr lang="zh-CN" altLang="en-US" dirty="0"/>
              <a:t>被自然语言处理、计算机视觉、图神经网络领域广泛使用预训练任务</a:t>
            </a:r>
            <a:endParaRPr lang="en-US" altLang="zh-CN" dirty="0"/>
          </a:p>
          <a:p>
            <a:pPr lvl="1"/>
            <a:r>
              <a:rPr lang="zh-CN" altLang="en-US" dirty="0"/>
              <a:t>各大榜单</a:t>
            </a:r>
            <a:r>
              <a:rPr lang="en-US" altLang="zh-CN" dirty="0"/>
              <a:t>SOTA</a:t>
            </a:r>
            <a:r>
              <a:rPr lang="zh-CN" altLang="en-US" dirty="0"/>
              <a:t>模型所使用的预训练任务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预训练任务是与具体模型无关的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C71F05-688B-A2EF-974C-04C3893C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48" y="503853"/>
            <a:ext cx="5488730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9B10B-2D74-DF44-BC39-837B5787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75" y="2519264"/>
            <a:ext cx="8061649" cy="180454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/>
              <a:t>Thanks for listening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7356750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清华简约主题-扁平-16-9</Template>
  <TotalTime>2710</TotalTime>
  <Words>430</Words>
  <Application>Microsoft Office PowerPoint</Application>
  <PresentationFormat>宽屏</PresentationFormat>
  <Paragraphs>71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Cambria Math</vt:lpstr>
      <vt:lpstr>Gill Sans MT</vt:lpstr>
      <vt:lpstr>Times New Roman</vt:lpstr>
      <vt:lpstr>Wingdings 2</vt:lpstr>
      <vt:lpstr>清华简约主题-扁平-16:9</vt:lpstr>
      <vt:lpstr>Mask is all you need ？ 使用遮蔽模型对股价序列进行数据挖掘</vt:lpstr>
      <vt:lpstr>问题建模</vt:lpstr>
      <vt:lpstr>数据处理</vt:lpstr>
      <vt:lpstr>特征工程</vt:lpstr>
      <vt:lpstr>损失函数</vt:lpstr>
      <vt:lpstr>分类 or 回归</vt:lpstr>
      <vt:lpstr>模型架构</vt:lpstr>
      <vt:lpstr>预训练任务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计96主题团日</dc:title>
  <dc:creator>周 满盈</dc:creator>
  <cp:lastModifiedBy>fan xiaoyu</cp:lastModifiedBy>
  <cp:revision>22</cp:revision>
  <dcterms:created xsi:type="dcterms:W3CDTF">2021-04-05T02:21:47Z</dcterms:created>
  <dcterms:modified xsi:type="dcterms:W3CDTF">2022-06-01T03:53:55Z</dcterms:modified>
</cp:coreProperties>
</file>