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83" r:id="rId4"/>
    <p:sldId id="289" r:id="rId5"/>
    <p:sldId id="267" r:id="rId6"/>
    <p:sldId id="268" r:id="rId7"/>
    <p:sldId id="269" r:id="rId8"/>
    <p:sldId id="286" r:id="rId9"/>
    <p:sldId id="287" r:id="rId10"/>
    <p:sldId id="288" r:id="rId11"/>
    <p:sldId id="294" r:id="rId12"/>
    <p:sldId id="290" r:id="rId13"/>
    <p:sldId id="291" r:id="rId14"/>
    <p:sldId id="292" r:id="rId15"/>
    <p:sldId id="293" r:id="rId16"/>
    <p:sldId id="284" r:id="rId17"/>
    <p:sldId id="285" r:id="rId18"/>
    <p:sldId id="29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83773-C076-4F4B-A503-EBEE7DE598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2B2B36-9609-4BC8-AD09-CF1ED1CC3666}">
      <dgm:prSet phldrT="[Text]"/>
      <dgm:spPr/>
      <dgm:t>
        <a:bodyPr/>
        <a:lstStyle/>
        <a:p>
          <a:r>
            <a:rPr lang="en-US" dirty="0" smtClean="0"/>
            <a:t>Hospital Management information </a:t>
          </a:r>
          <a:endParaRPr lang="en-IN" dirty="0"/>
        </a:p>
      </dgm:t>
    </dgm:pt>
    <dgm:pt modelId="{EC626874-3B0F-4D56-8388-97ABA69A106F}" type="parTrans" cxnId="{79B34BE0-A20C-4918-B172-249412DE5A4B}">
      <dgm:prSet/>
      <dgm:spPr/>
      <dgm:t>
        <a:bodyPr/>
        <a:lstStyle/>
        <a:p>
          <a:endParaRPr lang="en-IN"/>
        </a:p>
      </dgm:t>
    </dgm:pt>
    <dgm:pt modelId="{57BD1010-6A0F-4332-AEE4-1AC6FDD384D0}" type="sibTrans" cxnId="{79B34BE0-A20C-4918-B172-249412DE5A4B}">
      <dgm:prSet/>
      <dgm:spPr/>
      <dgm:t>
        <a:bodyPr/>
        <a:lstStyle/>
        <a:p>
          <a:endParaRPr lang="en-IN"/>
        </a:p>
      </dgm:t>
    </dgm:pt>
    <dgm:pt modelId="{091AF1B3-E7FF-43BE-A4F7-EA05420CAF5E}">
      <dgm:prSet phldrT="[Text]"/>
      <dgm:spPr/>
      <dgm:t>
        <a:bodyPr/>
        <a:lstStyle/>
        <a:p>
          <a:r>
            <a:rPr lang="en-US" dirty="0" smtClean="0"/>
            <a:t>Hospital clinical information </a:t>
          </a:r>
          <a:endParaRPr lang="en-IN" dirty="0"/>
        </a:p>
      </dgm:t>
    </dgm:pt>
    <dgm:pt modelId="{371587F9-F56D-4329-BD60-0FC402048FBC}" type="parTrans" cxnId="{0E856593-4877-4F78-8194-0B0E2CAD6B54}">
      <dgm:prSet/>
      <dgm:spPr/>
      <dgm:t>
        <a:bodyPr/>
        <a:lstStyle/>
        <a:p>
          <a:endParaRPr lang="en-IN"/>
        </a:p>
      </dgm:t>
    </dgm:pt>
    <dgm:pt modelId="{74BEEAE1-EF3E-4080-BF6A-AFA3A407E265}" type="sibTrans" cxnId="{0E856593-4877-4F78-8194-0B0E2CAD6B54}">
      <dgm:prSet/>
      <dgm:spPr/>
      <dgm:t>
        <a:bodyPr/>
        <a:lstStyle/>
        <a:p>
          <a:endParaRPr lang="en-IN"/>
        </a:p>
      </dgm:t>
    </dgm:pt>
    <dgm:pt modelId="{574AF903-9191-4BE5-9E0D-CC379E21A353}">
      <dgm:prSet phldrT="[Text]"/>
      <dgm:spPr/>
      <dgm:t>
        <a:bodyPr/>
        <a:lstStyle/>
        <a:p>
          <a:r>
            <a:rPr lang="en-US" dirty="0" smtClean="0"/>
            <a:t>Geographic management Information</a:t>
          </a:r>
          <a:endParaRPr lang="en-IN" dirty="0"/>
        </a:p>
      </dgm:t>
    </dgm:pt>
    <dgm:pt modelId="{D240C389-8089-49E1-B317-4B37443464FE}" type="parTrans" cxnId="{7769F98B-F7C9-4754-984F-834EB16BB0A1}">
      <dgm:prSet/>
      <dgm:spPr/>
      <dgm:t>
        <a:bodyPr/>
        <a:lstStyle/>
        <a:p>
          <a:endParaRPr lang="en-IN"/>
        </a:p>
      </dgm:t>
    </dgm:pt>
    <dgm:pt modelId="{51690564-0CD5-40CD-8FC7-506B125AD024}" type="sibTrans" cxnId="{7769F98B-F7C9-4754-984F-834EB16BB0A1}">
      <dgm:prSet/>
      <dgm:spPr/>
      <dgm:t>
        <a:bodyPr/>
        <a:lstStyle/>
        <a:p>
          <a:endParaRPr lang="en-IN"/>
        </a:p>
      </dgm:t>
    </dgm:pt>
    <dgm:pt modelId="{05DA2F4F-21F7-4AC8-A7E0-ED143EFE10C3}" type="pres">
      <dgm:prSet presAssocID="{9ED83773-C076-4F4B-A503-EBEE7DE598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EE5C7A-B71B-4AEB-9515-67B8CC544A96}" type="pres">
      <dgm:prSet presAssocID="{852B2B36-9609-4BC8-AD09-CF1ED1CC3666}" presName="parentText" presStyleLbl="node1" presStyleIdx="0" presStyleCnt="3" custLinFactNeighborY="4567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CF785B-6247-4CAB-A053-CEB59CEA37D2}" type="pres">
      <dgm:prSet presAssocID="{57BD1010-6A0F-4332-AEE4-1AC6FDD384D0}" presName="spacer" presStyleCnt="0"/>
      <dgm:spPr/>
    </dgm:pt>
    <dgm:pt modelId="{23710CA1-ECB9-4AD3-9FCE-E4079DDF8AEA}" type="pres">
      <dgm:prSet presAssocID="{091AF1B3-E7FF-43BE-A4F7-EA05420CAF5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007419-2B8C-4EC6-8B5A-64893AE593A7}" type="pres">
      <dgm:prSet presAssocID="{74BEEAE1-EF3E-4080-BF6A-AFA3A407E265}" presName="spacer" presStyleCnt="0"/>
      <dgm:spPr/>
    </dgm:pt>
    <dgm:pt modelId="{25BED43C-8975-4B49-BC0D-70BAE7D1696C}" type="pres">
      <dgm:prSet presAssocID="{574AF903-9191-4BE5-9E0D-CC379E21A35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D5AA4B-2980-48E1-8667-BDEEA104BE6D}" type="presOf" srcId="{852B2B36-9609-4BC8-AD09-CF1ED1CC3666}" destId="{9BEE5C7A-B71B-4AEB-9515-67B8CC544A96}" srcOrd="0" destOrd="0" presId="urn:microsoft.com/office/officeart/2005/8/layout/vList2"/>
    <dgm:cxn modelId="{7769F98B-F7C9-4754-984F-834EB16BB0A1}" srcId="{9ED83773-C076-4F4B-A503-EBEE7DE598CD}" destId="{574AF903-9191-4BE5-9E0D-CC379E21A353}" srcOrd="2" destOrd="0" parTransId="{D240C389-8089-49E1-B317-4B37443464FE}" sibTransId="{51690564-0CD5-40CD-8FC7-506B125AD024}"/>
    <dgm:cxn modelId="{29378F1C-8FFC-4177-8272-C5BDB9396F5A}" type="presOf" srcId="{9ED83773-C076-4F4B-A503-EBEE7DE598CD}" destId="{05DA2F4F-21F7-4AC8-A7E0-ED143EFE10C3}" srcOrd="0" destOrd="0" presId="urn:microsoft.com/office/officeart/2005/8/layout/vList2"/>
    <dgm:cxn modelId="{79B34BE0-A20C-4918-B172-249412DE5A4B}" srcId="{9ED83773-C076-4F4B-A503-EBEE7DE598CD}" destId="{852B2B36-9609-4BC8-AD09-CF1ED1CC3666}" srcOrd="0" destOrd="0" parTransId="{EC626874-3B0F-4D56-8388-97ABA69A106F}" sibTransId="{57BD1010-6A0F-4332-AEE4-1AC6FDD384D0}"/>
    <dgm:cxn modelId="{8456C78F-8E3C-49D2-AE2E-97AC7042147B}" type="presOf" srcId="{091AF1B3-E7FF-43BE-A4F7-EA05420CAF5E}" destId="{23710CA1-ECB9-4AD3-9FCE-E4079DDF8AEA}" srcOrd="0" destOrd="0" presId="urn:microsoft.com/office/officeart/2005/8/layout/vList2"/>
    <dgm:cxn modelId="{0E856593-4877-4F78-8194-0B0E2CAD6B54}" srcId="{9ED83773-C076-4F4B-A503-EBEE7DE598CD}" destId="{091AF1B3-E7FF-43BE-A4F7-EA05420CAF5E}" srcOrd="1" destOrd="0" parTransId="{371587F9-F56D-4329-BD60-0FC402048FBC}" sibTransId="{74BEEAE1-EF3E-4080-BF6A-AFA3A407E265}"/>
    <dgm:cxn modelId="{84864502-46B7-47A6-8D20-0DFCB554C1FA}" type="presOf" srcId="{574AF903-9191-4BE5-9E0D-CC379E21A353}" destId="{25BED43C-8975-4B49-BC0D-70BAE7D1696C}" srcOrd="0" destOrd="0" presId="urn:microsoft.com/office/officeart/2005/8/layout/vList2"/>
    <dgm:cxn modelId="{E92B91B6-E849-4ACF-BA4C-3D044366A8C6}" type="presParOf" srcId="{05DA2F4F-21F7-4AC8-A7E0-ED143EFE10C3}" destId="{9BEE5C7A-B71B-4AEB-9515-67B8CC544A96}" srcOrd="0" destOrd="0" presId="urn:microsoft.com/office/officeart/2005/8/layout/vList2"/>
    <dgm:cxn modelId="{3E186358-6432-4DF7-B37D-647C848750DE}" type="presParOf" srcId="{05DA2F4F-21F7-4AC8-A7E0-ED143EFE10C3}" destId="{1BCF785B-6247-4CAB-A053-CEB59CEA37D2}" srcOrd="1" destOrd="0" presId="urn:microsoft.com/office/officeart/2005/8/layout/vList2"/>
    <dgm:cxn modelId="{98946FFC-2F8A-41AC-B1FD-DD2813433E58}" type="presParOf" srcId="{05DA2F4F-21F7-4AC8-A7E0-ED143EFE10C3}" destId="{23710CA1-ECB9-4AD3-9FCE-E4079DDF8AEA}" srcOrd="2" destOrd="0" presId="urn:microsoft.com/office/officeart/2005/8/layout/vList2"/>
    <dgm:cxn modelId="{4ED0129A-03AE-4E56-AF67-3083C6FA813E}" type="presParOf" srcId="{05DA2F4F-21F7-4AC8-A7E0-ED143EFE10C3}" destId="{37007419-2B8C-4EC6-8B5A-64893AE593A7}" srcOrd="3" destOrd="0" presId="urn:microsoft.com/office/officeart/2005/8/layout/vList2"/>
    <dgm:cxn modelId="{EDC9379D-33C7-47B6-BB45-8EDBA32004EF}" type="presParOf" srcId="{05DA2F4F-21F7-4AC8-A7E0-ED143EFE10C3}" destId="{25BED43C-8975-4B49-BC0D-70BAE7D169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F949C-7512-4846-B8DE-14589602212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2D6EEE-4579-4728-843D-17DBEDB2CA25}">
      <dgm:prSet phldrT="[Text]"/>
      <dgm:spPr/>
      <dgm:t>
        <a:bodyPr/>
        <a:lstStyle/>
        <a:p>
          <a:r>
            <a:rPr lang="en-US" dirty="0" smtClean="0"/>
            <a:t>Policy and Infrastructure</a:t>
          </a:r>
          <a:endParaRPr lang="en-IN" dirty="0"/>
        </a:p>
      </dgm:t>
    </dgm:pt>
    <dgm:pt modelId="{052ACB12-402C-4078-B171-5B58B6B513D1}" type="parTrans" cxnId="{CDFD2C59-23EB-4F5E-9920-C9001B7DF687}">
      <dgm:prSet/>
      <dgm:spPr/>
      <dgm:t>
        <a:bodyPr/>
        <a:lstStyle/>
        <a:p>
          <a:endParaRPr lang="en-IN"/>
        </a:p>
      </dgm:t>
    </dgm:pt>
    <dgm:pt modelId="{7AB69265-DDF7-436A-8980-2F33D7FCD098}" type="sibTrans" cxnId="{CDFD2C59-23EB-4F5E-9920-C9001B7DF687}">
      <dgm:prSet/>
      <dgm:spPr/>
      <dgm:t>
        <a:bodyPr/>
        <a:lstStyle/>
        <a:p>
          <a:endParaRPr lang="en-IN"/>
        </a:p>
      </dgm:t>
    </dgm:pt>
    <dgm:pt modelId="{1D18F771-F6BA-4199-AC4E-BCEAF2B538E7}">
      <dgm:prSet phldrT="[Text]" custT="1"/>
      <dgm:spPr/>
      <dgm:t>
        <a:bodyPr/>
        <a:lstStyle/>
        <a:p>
          <a:r>
            <a:rPr lang="en-US" sz="1600" dirty="0" smtClean="0"/>
            <a:t>Increasing number of health care facilities</a:t>
          </a:r>
          <a:endParaRPr lang="en-IN" sz="1600" dirty="0"/>
        </a:p>
      </dgm:t>
    </dgm:pt>
    <dgm:pt modelId="{3F53E681-C1D2-4E78-BE30-6DDB9BA1A911}" type="parTrans" cxnId="{C0A82936-6324-470C-BDAB-C7C408CB8FED}">
      <dgm:prSet/>
      <dgm:spPr/>
      <dgm:t>
        <a:bodyPr/>
        <a:lstStyle/>
        <a:p>
          <a:endParaRPr lang="en-IN"/>
        </a:p>
      </dgm:t>
    </dgm:pt>
    <dgm:pt modelId="{240F1730-10C2-44AB-9102-0BCDE686A38B}" type="sibTrans" cxnId="{C0A82936-6324-470C-BDAB-C7C408CB8FED}">
      <dgm:prSet/>
      <dgm:spPr/>
      <dgm:t>
        <a:bodyPr/>
        <a:lstStyle/>
        <a:p>
          <a:endParaRPr lang="en-IN"/>
        </a:p>
      </dgm:t>
    </dgm:pt>
    <dgm:pt modelId="{F7C4F8A4-065C-4710-9B8B-755D09060D34}">
      <dgm:prSet phldrT="[Text]" custT="1"/>
      <dgm:spPr/>
      <dgm:t>
        <a:bodyPr/>
        <a:lstStyle/>
        <a:p>
          <a:r>
            <a:rPr lang="en-US" sz="1600" dirty="0" smtClean="0"/>
            <a:t>Establishment of universal health care insurance</a:t>
          </a:r>
          <a:endParaRPr lang="en-IN" sz="1600" dirty="0"/>
        </a:p>
      </dgm:t>
    </dgm:pt>
    <dgm:pt modelId="{F0373006-497D-4511-A0BF-EBAD579F2CD8}" type="parTrans" cxnId="{D00E6006-ADAC-4BA7-A560-CD6B92473E96}">
      <dgm:prSet/>
      <dgm:spPr/>
      <dgm:t>
        <a:bodyPr/>
        <a:lstStyle/>
        <a:p>
          <a:endParaRPr lang="en-IN"/>
        </a:p>
      </dgm:t>
    </dgm:pt>
    <dgm:pt modelId="{2A5B4527-CFC0-4291-84F3-BABB697D4136}" type="sibTrans" cxnId="{D00E6006-ADAC-4BA7-A560-CD6B92473E96}">
      <dgm:prSet/>
      <dgm:spPr/>
      <dgm:t>
        <a:bodyPr/>
        <a:lstStyle/>
        <a:p>
          <a:endParaRPr lang="en-IN"/>
        </a:p>
      </dgm:t>
    </dgm:pt>
    <dgm:pt modelId="{462B2459-94DE-4877-94EE-54EB2347C4CD}">
      <dgm:prSet phldrT="[Text]"/>
      <dgm:spPr/>
      <dgm:t>
        <a:bodyPr/>
        <a:lstStyle/>
        <a:p>
          <a:r>
            <a:rPr lang="en-US" dirty="0" smtClean="0"/>
            <a:t>Technological and Process Improvement</a:t>
          </a:r>
          <a:endParaRPr lang="en-IN" dirty="0"/>
        </a:p>
      </dgm:t>
    </dgm:pt>
    <dgm:pt modelId="{58397DB4-DB27-45D6-8279-15C186BA2030}" type="parTrans" cxnId="{42DDD2AE-9729-4A98-9C2A-D7F5541E7006}">
      <dgm:prSet/>
      <dgm:spPr/>
      <dgm:t>
        <a:bodyPr/>
        <a:lstStyle/>
        <a:p>
          <a:endParaRPr lang="en-IN"/>
        </a:p>
      </dgm:t>
    </dgm:pt>
    <dgm:pt modelId="{5222EC6A-C14B-4AF9-BD2C-48BD44A20C27}" type="sibTrans" cxnId="{42DDD2AE-9729-4A98-9C2A-D7F5541E7006}">
      <dgm:prSet/>
      <dgm:spPr/>
      <dgm:t>
        <a:bodyPr/>
        <a:lstStyle/>
        <a:p>
          <a:endParaRPr lang="en-IN"/>
        </a:p>
      </dgm:t>
    </dgm:pt>
    <dgm:pt modelId="{9528755A-E0C5-4B0E-8F9A-8970B64FC5F2}">
      <dgm:prSet phldrT="[Text]" custT="1"/>
      <dgm:spPr/>
      <dgm:t>
        <a:bodyPr/>
        <a:lstStyle/>
        <a:p>
          <a:r>
            <a:rPr lang="en-US" sz="1600" dirty="0" smtClean="0"/>
            <a:t>Improved  infectious disease surveillance ( Chinese CDC)</a:t>
          </a:r>
          <a:endParaRPr lang="en-IN" sz="1600" dirty="0"/>
        </a:p>
      </dgm:t>
    </dgm:pt>
    <dgm:pt modelId="{534724FD-E354-4049-90EB-53638D6616F8}" type="parTrans" cxnId="{45208A95-D023-4D0E-8FDC-A4469CA50266}">
      <dgm:prSet/>
      <dgm:spPr/>
      <dgm:t>
        <a:bodyPr/>
        <a:lstStyle/>
        <a:p>
          <a:endParaRPr lang="en-IN"/>
        </a:p>
      </dgm:t>
    </dgm:pt>
    <dgm:pt modelId="{98D05B68-0459-412E-B761-D04FCBA665DF}" type="sibTrans" cxnId="{45208A95-D023-4D0E-8FDC-A4469CA50266}">
      <dgm:prSet/>
      <dgm:spPr/>
      <dgm:t>
        <a:bodyPr/>
        <a:lstStyle/>
        <a:p>
          <a:endParaRPr lang="en-IN"/>
        </a:p>
      </dgm:t>
    </dgm:pt>
    <dgm:pt modelId="{35EF79C9-DD72-4B4B-A7C9-10AF34595B44}">
      <dgm:prSet phldrT="[Text]" custT="1"/>
      <dgm:spPr/>
      <dgm:t>
        <a:bodyPr/>
        <a:lstStyle/>
        <a:p>
          <a:r>
            <a:rPr lang="en-US" sz="1600" dirty="0" smtClean="0"/>
            <a:t>Remote clinical and diagnostic facilities</a:t>
          </a:r>
          <a:endParaRPr lang="en-IN" sz="1600" dirty="0"/>
        </a:p>
      </dgm:t>
    </dgm:pt>
    <dgm:pt modelId="{2F1A39A0-436D-49F8-A9B5-421BEE2D6942}" type="parTrans" cxnId="{DE9A0B64-1194-4F8A-AA86-256CCDD292EA}">
      <dgm:prSet/>
      <dgm:spPr/>
      <dgm:t>
        <a:bodyPr/>
        <a:lstStyle/>
        <a:p>
          <a:endParaRPr lang="en-IN"/>
        </a:p>
      </dgm:t>
    </dgm:pt>
    <dgm:pt modelId="{5D2AA318-947E-4D5B-AD43-BF40CFB4A7A9}" type="sibTrans" cxnId="{DE9A0B64-1194-4F8A-AA86-256CCDD292EA}">
      <dgm:prSet/>
      <dgm:spPr/>
      <dgm:t>
        <a:bodyPr/>
        <a:lstStyle/>
        <a:p>
          <a:endParaRPr lang="en-IN"/>
        </a:p>
      </dgm:t>
    </dgm:pt>
    <dgm:pt modelId="{53F6DCF5-543F-48D2-B3E0-C2E1219A25F3}">
      <dgm:prSet phldrT="[Text]" custT="1"/>
      <dgm:spPr/>
      <dgm:t>
        <a:bodyPr/>
        <a:lstStyle/>
        <a:p>
          <a:r>
            <a:rPr lang="en-US" sz="1600" dirty="0" smtClean="0"/>
            <a:t>Central procurement and distribution of drugs</a:t>
          </a:r>
          <a:endParaRPr lang="en-IN" sz="1600" dirty="0"/>
        </a:p>
      </dgm:t>
    </dgm:pt>
    <dgm:pt modelId="{D420795A-975A-4CD7-84A8-2340494FA46D}" type="parTrans" cxnId="{74CBE023-A9AC-496F-96D4-6DDC92E4DAFA}">
      <dgm:prSet/>
      <dgm:spPr/>
      <dgm:t>
        <a:bodyPr/>
        <a:lstStyle/>
        <a:p>
          <a:endParaRPr lang="en-IN"/>
        </a:p>
      </dgm:t>
    </dgm:pt>
    <dgm:pt modelId="{C167D511-CD61-4B3E-8A93-8D5B538B0246}" type="sibTrans" cxnId="{74CBE023-A9AC-496F-96D4-6DDC92E4DAFA}">
      <dgm:prSet/>
      <dgm:spPr/>
      <dgm:t>
        <a:bodyPr/>
        <a:lstStyle/>
        <a:p>
          <a:endParaRPr lang="en-IN"/>
        </a:p>
      </dgm:t>
    </dgm:pt>
    <dgm:pt modelId="{FF08EC11-A838-4E6D-853B-B970E78C60BD}">
      <dgm:prSet phldrT="[Text]" custT="1"/>
      <dgm:spPr/>
      <dgm:t>
        <a:bodyPr/>
        <a:lstStyle/>
        <a:p>
          <a:r>
            <a:rPr lang="en-US" sz="1600" dirty="0" smtClean="0"/>
            <a:t>RHIN to manage information between Departments, Hospitals, Medical insurance and Health administration</a:t>
          </a:r>
          <a:endParaRPr lang="en-IN" sz="1600" dirty="0"/>
        </a:p>
      </dgm:t>
    </dgm:pt>
    <dgm:pt modelId="{49944D40-E847-401C-A59B-43B3D6D3A1B2}" type="parTrans" cxnId="{34895478-8BA2-4753-8AB4-4353EBA12E04}">
      <dgm:prSet/>
      <dgm:spPr/>
      <dgm:t>
        <a:bodyPr/>
        <a:lstStyle/>
        <a:p>
          <a:endParaRPr lang="en-IN"/>
        </a:p>
      </dgm:t>
    </dgm:pt>
    <dgm:pt modelId="{35419051-EC6B-4AA4-A8E6-32B93130D77D}" type="sibTrans" cxnId="{34895478-8BA2-4753-8AB4-4353EBA12E04}">
      <dgm:prSet/>
      <dgm:spPr/>
      <dgm:t>
        <a:bodyPr/>
        <a:lstStyle/>
        <a:p>
          <a:endParaRPr lang="en-IN"/>
        </a:p>
      </dgm:t>
    </dgm:pt>
    <dgm:pt modelId="{41D778B4-EDE8-44EA-BB0A-35888FA8D9C8}">
      <dgm:prSet phldrT="[Text]" custT="1"/>
      <dgm:spPr/>
      <dgm:t>
        <a:bodyPr/>
        <a:lstStyle/>
        <a:p>
          <a:r>
            <a:rPr lang="en-US" sz="1600" dirty="0" smtClean="0"/>
            <a:t>ERP and inventory software to improve procurement process</a:t>
          </a:r>
          <a:endParaRPr lang="en-IN" sz="1600" dirty="0"/>
        </a:p>
      </dgm:t>
    </dgm:pt>
    <dgm:pt modelId="{5C56CE49-813D-4C17-97F3-25053CFB75D3}" type="parTrans" cxnId="{78B201B6-F3DB-41C9-A487-6C48699D1ADF}">
      <dgm:prSet/>
      <dgm:spPr/>
      <dgm:t>
        <a:bodyPr/>
        <a:lstStyle/>
        <a:p>
          <a:endParaRPr lang="en-IN"/>
        </a:p>
      </dgm:t>
    </dgm:pt>
    <dgm:pt modelId="{93E3320B-A110-4A33-B2FF-7520AEA1189E}" type="sibTrans" cxnId="{78B201B6-F3DB-41C9-A487-6C48699D1ADF}">
      <dgm:prSet/>
      <dgm:spPr/>
      <dgm:t>
        <a:bodyPr/>
        <a:lstStyle/>
        <a:p>
          <a:endParaRPr lang="en-IN"/>
        </a:p>
      </dgm:t>
    </dgm:pt>
    <dgm:pt modelId="{814201D6-2C01-45FD-BBAC-4EB58CDE9CE6}" type="pres">
      <dgm:prSet presAssocID="{84BF949C-7512-4846-B8DE-1458960221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D0D54-130D-465E-8DBA-0C257B9150D4}" type="pres">
      <dgm:prSet presAssocID="{0D2D6EEE-4579-4728-843D-17DBEDB2CA25}" presName="composite" presStyleCnt="0"/>
      <dgm:spPr/>
    </dgm:pt>
    <dgm:pt modelId="{4E91BB2A-383B-4C07-9616-5D807F2AF06E}" type="pres">
      <dgm:prSet presAssocID="{0D2D6EEE-4579-4728-843D-17DBEDB2CA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C1080-D973-4637-B469-287BA43F7A02}" type="pres">
      <dgm:prSet presAssocID="{0D2D6EEE-4579-4728-843D-17DBEDB2C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6B5C4F-67DD-4373-B8E0-618131D98F8E}" type="pres">
      <dgm:prSet presAssocID="{7AB69265-DDF7-436A-8980-2F33D7FCD098}" presName="space" presStyleCnt="0"/>
      <dgm:spPr/>
    </dgm:pt>
    <dgm:pt modelId="{6FE89EA1-9932-45F4-82C9-7853D4C0D996}" type="pres">
      <dgm:prSet presAssocID="{462B2459-94DE-4877-94EE-54EB2347C4CD}" presName="composite" presStyleCnt="0"/>
      <dgm:spPr/>
    </dgm:pt>
    <dgm:pt modelId="{0449B571-44FB-4632-8901-AA98DDBB0450}" type="pres">
      <dgm:prSet presAssocID="{462B2459-94DE-4877-94EE-54EB2347C4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49BF5-559C-4199-B027-1D9E84B27945}" type="pres">
      <dgm:prSet presAssocID="{462B2459-94DE-4877-94EE-54EB2347C4C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688958-9788-46DE-B623-BDC267F42865}" type="presOf" srcId="{462B2459-94DE-4877-94EE-54EB2347C4CD}" destId="{0449B571-44FB-4632-8901-AA98DDBB0450}" srcOrd="0" destOrd="0" presId="urn:microsoft.com/office/officeart/2005/8/layout/hList1"/>
    <dgm:cxn modelId="{871D903B-0045-493C-BFB1-A5669CA25C46}" type="presOf" srcId="{35EF79C9-DD72-4B4B-A7C9-10AF34595B44}" destId="{0F549BF5-559C-4199-B027-1D9E84B27945}" srcOrd="0" destOrd="1" presId="urn:microsoft.com/office/officeart/2005/8/layout/hList1"/>
    <dgm:cxn modelId="{34895478-8BA2-4753-8AB4-4353EBA12E04}" srcId="{462B2459-94DE-4877-94EE-54EB2347C4CD}" destId="{FF08EC11-A838-4E6D-853B-B970E78C60BD}" srcOrd="2" destOrd="0" parTransId="{49944D40-E847-401C-A59B-43B3D6D3A1B2}" sibTransId="{35419051-EC6B-4AA4-A8E6-32B93130D77D}"/>
    <dgm:cxn modelId="{96B222D9-C87F-411E-9CB6-0F370F9E5804}" type="presOf" srcId="{53F6DCF5-543F-48D2-B3E0-C2E1219A25F3}" destId="{CF8C1080-D973-4637-B469-287BA43F7A02}" srcOrd="0" destOrd="2" presId="urn:microsoft.com/office/officeart/2005/8/layout/hList1"/>
    <dgm:cxn modelId="{CDFD2C59-23EB-4F5E-9920-C9001B7DF687}" srcId="{84BF949C-7512-4846-B8DE-14589602212E}" destId="{0D2D6EEE-4579-4728-843D-17DBEDB2CA25}" srcOrd="0" destOrd="0" parTransId="{052ACB12-402C-4078-B171-5B58B6B513D1}" sibTransId="{7AB69265-DDF7-436A-8980-2F33D7FCD098}"/>
    <dgm:cxn modelId="{45208A95-D023-4D0E-8FDC-A4469CA50266}" srcId="{462B2459-94DE-4877-94EE-54EB2347C4CD}" destId="{9528755A-E0C5-4B0E-8F9A-8970B64FC5F2}" srcOrd="0" destOrd="0" parTransId="{534724FD-E354-4049-90EB-53638D6616F8}" sibTransId="{98D05B68-0459-412E-B761-D04FCBA665DF}"/>
    <dgm:cxn modelId="{DD7A7689-1527-408D-BA17-F512D3406F33}" type="presOf" srcId="{84BF949C-7512-4846-B8DE-14589602212E}" destId="{814201D6-2C01-45FD-BBAC-4EB58CDE9CE6}" srcOrd="0" destOrd="0" presId="urn:microsoft.com/office/officeart/2005/8/layout/hList1"/>
    <dgm:cxn modelId="{D00E6006-ADAC-4BA7-A560-CD6B92473E96}" srcId="{0D2D6EEE-4579-4728-843D-17DBEDB2CA25}" destId="{F7C4F8A4-065C-4710-9B8B-755D09060D34}" srcOrd="1" destOrd="0" parTransId="{F0373006-497D-4511-A0BF-EBAD579F2CD8}" sibTransId="{2A5B4527-CFC0-4291-84F3-BABB697D4136}"/>
    <dgm:cxn modelId="{75D64D1D-A75A-4BB6-A014-E973C552E8B9}" type="presOf" srcId="{F7C4F8A4-065C-4710-9B8B-755D09060D34}" destId="{CF8C1080-D973-4637-B469-287BA43F7A02}" srcOrd="0" destOrd="1" presId="urn:microsoft.com/office/officeart/2005/8/layout/hList1"/>
    <dgm:cxn modelId="{5A483BDC-6215-43F4-848D-CD9799454A65}" type="presOf" srcId="{9528755A-E0C5-4B0E-8F9A-8970B64FC5F2}" destId="{0F549BF5-559C-4199-B027-1D9E84B27945}" srcOrd="0" destOrd="0" presId="urn:microsoft.com/office/officeart/2005/8/layout/hList1"/>
    <dgm:cxn modelId="{74CBE023-A9AC-496F-96D4-6DDC92E4DAFA}" srcId="{0D2D6EEE-4579-4728-843D-17DBEDB2CA25}" destId="{53F6DCF5-543F-48D2-B3E0-C2E1219A25F3}" srcOrd="2" destOrd="0" parTransId="{D420795A-975A-4CD7-84A8-2340494FA46D}" sibTransId="{C167D511-CD61-4B3E-8A93-8D5B538B0246}"/>
    <dgm:cxn modelId="{C6ECCAEE-A4FA-4839-AEC1-5EE270E4DE75}" type="presOf" srcId="{0D2D6EEE-4579-4728-843D-17DBEDB2CA25}" destId="{4E91BB2A-383B-4C07-9616-5D807F2AF06E}" srcOrd="0" destOrd="0" presId="urn:microsoft.com/office/officeart/2005/8/layout/hList1"/>
    <dgm:cxn modelId="{42DDD2AE-9729-4A98-9C2A-D7F5541E7006}" srcId="{84BF949C-7512-4846-B8DE-14589602212E}" destId="{462B2459-94DE-4877-94EE-54EB2347C4CD}" srcOrd="1" destOrd="0" parTransId="{58397DB4-DB27-45D6-8279-15C186BA2030}" sibTransId="{5222EC6A-C14B-4AF9-BD2C-48BD44A20C27}"/>
    <dgm:cxn modelId="{83F6280F-1516-4737-B403-2105CD7E059B}" type="presOf" srcId="{41D778B4-EDE8-44EA-BB0A-35888FA8D9C8}" destId="{0F549BF5-559C-4199-B027-1D9E84B27945}" srcOrd="0" destOrd="3" presId="urn:microsoft.com/office/officeart/2005/8/layout/hList1"/>
    <dgm:cxn modelId="{78B201B6-F3DB-41C9-A487-6C48699D1ADF}" srcId="{462B2459-94DE-4877-94EE-54EB2347C4CD}" destId="{41D778B4-EDE8-44EA-BB0A-35888FA8D9C8}" srcOrd="3" destOrd="0" parTransId="{5C56CE49-813D-4C17-97F3-25053CFB75D3}" sibTransId="{93E3320B-A110-4A33-B2FF-7520AEA1189E}"/>
    <dgm:cxn modelId="{253F31FE-B204-48E7-A812-35A2568D887E}" type="presOf" srcId="{FF08EC11-A838-4E6D-853B-B970E78C60BD}" destId="{0F549BF5-559C-4199-B027-1D9E84B27945}" srcOrd="0" destOrd="2" presId="urn:microsoft.com/office/officeart/2005/8/layout/hList1"/>
    <dgm:cxn modelId="{DE9A0B64-1194-4F8A-AA86-256CCDD292EA}" srcId="{462B2459-94DE-4877-94EE-54EB2347C4CD}" destId="{35EF79C9-DD72-4B4B-A7C9-10AF34595B44}" srcOrd="1" destOrd="0" parTransId="{2F1A39A0-436D-49F8-A9B5-421BEE2D6942}" sibTransId="{5D2AA318-947E-4D5B-AD43-BF40CFB4A7A9}"/>
    <dgm:cxn modelId="{BD8CD702-0238-4B4E-9088-434BC54E6609}" type="presOf" srcId="{1D18F771-F6BA-4199-AC4E-BCEAF2B538E7}" destId="{CF8C1080-D973-4637-B469-287BA43F7A02}" srcOrd="0" destOrd="0" presId="urn:microsoft.com/office/officeart/2005/8/layout/hList1"/>
    <dgm:cxn modelId="{C0A82936-6324-470C-BDAB-C7C408CB8FED}" srcId="{0D2D6EEE-4579-4728-843D-17DBEDB2CA25}" destId="{1D18F771-F6BA-4199-AC4E-BCEAF2B538E7}" srcOrd="0" destOrd="0" parTransId="{3F53E681-C1D2-4E78-BE30-6DDB9BA1A911}" sibTransId="{240F1730-10C2-44AB-9102-0BCDE686A38B}"/>
    <dgm:cxn modelId="{96410BAE-1B6A-44C4-AACA-AC2043247A19}" type="presParOf" srcId="{814201D6-2C01-45FD-BBAC-4EB58CDE9CE6}" destId="{FCCD0D54-130D-465E-8DBA-0C257B9150D4}" srcOrd="0" destOrd="0" presId="urn:microsoft.com/office/officeart/2005/8/layout/hList1"/>
    <dgm:cxn modelId="{F9F34FD4-98D9-45AC-B971-1FEB05B97C9C}" type="presParOf" srcId="{FCCD0D54-130D-465E-8DBA-0C257B9150D4}" destId="{4E91BB2A-383B-4C07-9616-5D807F2AF06E}" srcOrd="0" destOrd="0" presId="urn:microsoft.com/office/officeart/2005/8/layout/hList1"/>
    <dgm:cxn modelId="{2BF5DD4B-4CF0-4C61-B930-8432B1152860}" type="presParOf" srcId="{FCCD0D54-130D-465E-8DBA-0C257B9150D4}" destId="{CF8C1080-D973-4637-B469-287BA43F7A02}" srcOrd="1" destOrd="0" presId="urn:microsoft.com/office/officeart/2005/8/layout/hList1"/>
    <dgm:cxn modelId="{4D8136C6-15B1-4C3B-9BD8-363DABF4C5FB}" type="presParOf" srcId="{814201D6-2C01-45FD-BBAC-4EB58CDE9CE6}" destId="{826B5C4F-67DD-4373-B8E0-618131D98F8E}" srcOrd="1" destOrd="0" presId="urn:microsoft.com/office/officeart/2005/8/layout/hList1"/>
    <dgm:cxn modelId="{7B7F8B35-FBAF-4B8B-8264-6EAD067A514E}" type="presParOf" srcId="{814201D6-2C01-45FD-BBAC-4EB58CDE9CE6}" destId="{6FE89EA1-9932-45F4-82C9-7853D4C0D996}" srcOrd="2" destOrd="0" presId="urn:microsoft.com/office/officeart/2005/8/layout/hList1"/>
    <dgm:cxn modelId="{337072BD-CAF1-4555-BB38-3440FACF83FF}" type="presParOf" srcId="{6FE89EA1-9932-45F4-82C9-7853D4C0D996}" destId="{0449B571-44FB-4632-8901-AA98DDBB0450}" srcOrd="0" destOrd="0" presId="urn:microsoft.com/office/officeart/2005/8/layout/hList1"/>
    <dgm:cxn modelId="{2D340770-D5CC-41A4-AA00-CF5DBF6DAC82}" type="presParOf" srcId="{6FE89EA1-9932-45F4-82C9-7853D4C0D996}" destId="{0F549BF5-559C-4199-B027-1D9E84B279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DD345-ECF1-4322-BBAC-E028CCA32133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678639-79CE-4352-A8D8-A07B10F735A1}">
      <dgm:prSet phldrT="[Text]"/>
      <dgm:spPr/>
      <dgm:t>
        <a:bodyPr/>
        <a:lstStyle/>
        <a:p>
          <a:r>
            <a:rPr lang="en-US" dirty="0" smtClean="0"/>
            <a:t>ICT</a:t>
          </a:r>
          <a:endParaRPr lang="en-IN" dirty="0"/>
        </a:p>
      </dgm:t>
    </dgm:pt>
    <dgm:pt modelId="{397A16A9-2565-4FEA-A466-E1A1B329855B}" type="parTrans" cxnId="{504706E6-2B52-48AD-B7B5-353DEFD0D430}">
      <dgm:prSet/>
      <dgm:spPr/>
      <dgm:t>
        <a:bodyPr/>
        <a:lstStyle/>
        <a:p>
          <a:endParaRPr lang="en-IN"/>
        </a:p>
      </dgm:t>
    </dgm:pt>
    <dgm:pt modelId="{560B3516-F302-4D0D-A6C4-3E5E17B6C0C1}" type="sibTrans" cxnId="{504706E6-2B52-48AD-B7B5-353DEFD0D430}">
      <dgm:prSet/>
      <dgm:spPr/>
      <dgm:t>
        <a:bodyPr/>
        <a:lstStyle/>
        <a:p>
          <a:endParaRPr lang="en-IN"/>
        </a:p>
      </dgm:t>
    </dgm:pt>
    <dgm:pt modelId="{C00DE3AC-D12F-48F4-B476-CFEF55CB67AF}">
      <dgm:prSet phldrT="[Text]"/>
      <dgm:spPr/>
      <dgm:t>
        <a:bodyPr/>
        <a:lstStyle/>
        <a:p>
          <a:r>
            <a:rPr lang="en-US" dirty="0" smtClean="0"/>
            <a:t>RFID</a:t>
          </a:r>
          <a:endParaRPr lang="en-IN" dirty="0"/>
        </a:p>
      </dgm:t>
    </dgm:pt>
    <dgm:pt modelId="{C56D2883-D7C1-4FCB-86A0-A400F05E60D4}" type="parTrans" cxnId="{EF31A506-6175-414D-AFD7-800195F65B7D}">
      <dgm:prSet/>
      <dgm:spPr/>
      <dgm:t>
        <a:bodyPr/>
        <a:lstStyle/>
        <a:p>
          <a:endParaRPr lang="en-IN"/>
        </a:p>
      </dgm:t>
    </dgm:pt>
    <dgm:pt modelId="{519E5B78-1F77-4C29-AE97-74D711840610}" type="sibTrans" cxnId="{EF31A506-6175-414D-AFD7-800195F65B7D}">
      <dgm:prSet/>
      <dgm:spPr/>
      <dgm:t>
        <a:bodyPr/>
        <a:lstStyle/>
        <a:p>
          <a:endParaRPr lang="en-IN"/>
        </a:p>
      </dgm:t>
    </dgm:pt>
    <dgm:pt modelId="{14FEB36C-63C9-4303-895D-A003744F9E76}">
      <dgm:prSet phldrT="[Text]"/>
      <dgm:spPr/>
      <dgm:t>
        <a:bodyPr/>
        <a:lstStyle/>
        <a:p>
          <a:r>
            <a:rPr lang="en-US" dirty="0" smtClean="0"/>
            <a:t>Training and Simulation</a:t>
          </a:r>
          <a:endParaRPr lang="en-IN" dirty="0"/>
        </a:p>
      </dgm:t>
    </dgm:pt>
    <dgm:pt modelId="{292E5B0A-FC50-4C87-AFCC-A58FC3C62BCA}" type="parTrans" cxnId="{333AC92C-5C58-402C-B3BE-7B024688B6D9}">
      <dgm:prSet/>
      <dgm:spPr/>
      <dgm:t>
        <a:bodyPr/>
        <a:lstStyle/>
        <a:p>
          <a:endParaRPr lang="en-IN"/>
        </a:p>
      </dgm:t>
    </dgm:pt>
    <dgm:pt modelId="{C982A918-89DE-443C-BFD0-A0B829503E69}" type="sibTrans" cxnId="{333AC92C-5C58-402C-B3BE-7B024688B6D9}">
      <dgm:prSet/>
      <dgm:spPr/>
      <dgm:t>
        <a:bodyPr/>
        <a:lstStyle/>
        <a:p>
          <a:endParaRPr lang="en-IN"/>
        </a:p>
      </dgm:t>
    </dgm:pt>
    <dgm:pt modelId="{711E2B76-F177-42C8-B51D-73FB79CCD560}">
      <dgm:prSet phldrT="[Text]"/>
      <dgm:spPr/>
      <dgm:t>
        <a:bodyPr/>
        <a:lstStyle/>
        <a:p>
          <a:r>
            <a:rPr lang="en-US" dirty="0" smtClean="0"/>
            <a:t>Patient Data storage and transfer</a:t>
          </a:r>
          <a:endParaRPr lang="en-IN" dirty="0"/>
        </a:p>
      </dgm:t>
    </dgm:pt>
    <dgm:pt modelId="{E3D0C1A8-860B-4E8C-9B7A-7000BAF0C7DF}" type="parTrans" cxnId="{F2AB0862-BD74-433F-929C-BE63BFC46F8E}">
      <dgm:prSet/>
      <dgm:spPr/>
      <dgm:t>
        <a:bodyPr/>
        <a:lstStyle/>
        <a:p>
          <a:endParaRPr lang="en-IN"/>
        </a:p>
      </dgm:t>
    </dgm:pt>
    <dgm:pt modelId="{C75C515A-ED69-4A6F-B632-DF8D4BF8D1EC}" type="sibTrans" cxnId="{F2AB0862-BD74-433F-929C-BE63BFC46F8E}">
      <dgm:prSet/>
      <dgm:spPr/>
      <dgm:t>
        <a:bodyPr/>
        <a:lstStyle/>
        <a:p>
          <a:endParaRPr lang="en-IN"/>
        </a:p>
      </dgm:t>
    </dgm:pt>
    <dgm:pt modelId="{DFCE8D44-AB59-4428-B961-AC65579DF772}">
      <dgm:prSet phldrT="[Text]"/>
      <dgm:spPr/>
      <dgm:t>
        <a:bodyPr/>
        <a:lstStyle/>
        <a:p>
          <a:r>
            <a:rPr lang="en-US" dirty="0" smtClean="0"/>
            <a:t>Digital Imaging</a:t>
          </a:r>
          <a:endParaRPr lang="en-IN" dirty="0"/>
        </a:p>
      </dgm:t>
    </dgm:pt>
    <dgm:pt modelId="{3F1B5C1B-6FB0-465B-8972-7F6816C61301}" type="parTrans" cxnId="{066077A6-402D-4B2A-9363-F72A111E3F1A}">
      <dgm:prSet/>
      <dgm:spPr/>
      <dgm:t>
        <a:bodyPr/>
        <a:lstStyle/>
        <a:p>
          <a:endParaRPr lang="en-IN"/>
        </a:p>
      </dgm:t>
    </dgm:pt>
    <dgm:pt modelId="{BAF9A983-0DC9-45EC-9465-6B97DEC0554D}" type="sibTrans" cxnId="{066077A6-402D-4B2A-9363-F72A111E3F1A}">
      <dgm:prSet/>
      <dgm:spPr/>
      <dgm:t>
        <a:bodyPr/>
        <a:lstStyle/>
        <a:p>
          <a:endParaRPr lang="en-IN"/>
        </a:p>
      </dgm:t>
    </dgm:pt>
    <dgm:pt modelId="{52415EEE-9D24-4E1B-9D0E-158B3F6AACE7}">
      <dgm:prSet phldrT="[Text]"/>
      <dgm:spPr/>
      <dgm:t>
        <a:bodyPr/>
        <a:lstStyle/>
        <a:p>
          <a:r>
            <a:rPr lang="en-US" dirty="0" smtClean="0"/>
            <a:t>Websites and Podcast</a:t>
          </a:r>
          <a:endParaRPr lang="en-IN" dirty="0"/>
        </a:p>
      </dgm:t>
    </dgm:pt>
    <dgm:pt modelId="{8B8BFCED-CAA9-45C9-AD06-E68388FD03A5}" type="parTrans" cxnId="{ADA334F3-C335-458F-AA8E-B7D9AE0F016E}">
      <dgm:prSet/>
      <dgm:spPr/>
      <dgm:t>
        <a:bodyPr/>
        <a:lstStyle/>
        <a:p>
          <a:endParaRPr lang="en-IN"/>
        </a:p>
      </dgm:t>
    </dgm:pt>
    <dgm:pt modelId="{F1CF03D3-999C-4B06-AC27-F5B17601D0EE}" type="sibTrans" cxnId="{ADA334F3-C335-458F-AA8E-B7D9AE0F016E}">
      <dgm:prSet/>
      <dgm:spPr/>
      <dgm:t>
        <a:bodyPr/>
        <a:lstStyle/>
        <a:p>
          <a:endParaRPr lang="en-IN"/>
        </a:p>
      </dgm:t>
    </dgm:pt>
    <dgm:pt modelId="{473A3754-F94A-4B2F-ADC9-F1A97214804A}">
      <dgm:prSet phldrT="[Text]"/>
      <dgm:spPr/>
      <dgm:t>
        <a:bodyPr/>
        <a:lstStyle/>
        <a:p>
          <a:r>
            <a:rPr lang="en-US" dirty="0" smtClean="0"/>
            <a:t>Financial and Managerial Software </a:t>
          </a:r>
          <a:endParaRPr lang="en-IN" dirty="0"/>
        </a:p>
      </dgm:t>
    </dgm:pt>
    <dgm:pt modelId="{4B199FA7-C8EA-4722-9E3E-56B4553D5158}" type="parTrans" cxnId="{145F6B60-F6F2-4E66-A73A-9B6F5073FFC4}">
      <dgm:prSet/>
      <dgm:spPr/>
      <dgm:t>
        <a:bodyPr/>
        <a:lstStyle/>
        <a:p>
          <a:endParaRPr lang="en-IN"/>
        </a:p>
      </dgm:t>
    </dgm:pt>
    <dgm:pt modelId="{4C751F7C-9AB1-46E5-A5A0-FF080FB638A7}" type="sibTrans" cxnId="{145F6B60-F6F2-4E66-A73A-9B6F5073FFC4}">
      <dgm:prSet/>
      <dgm:spPr/>
      <dgm:t>
        <a:bodyPr/>
        <a:lstStyle/>
        <a:p>
          <a:endParaRPr lang="en-IN"/>
        </a:p>
      </dgm:t>
    </dgm:pt>
    <dgm:pt modelId="{EB411079-480F-4399-8C44-98291740D5CE}">
      <dgm:prSet phldrT="[Text]"/>
      <dgm:spPr/>
      <dgm:t>
        <a:bodyPr/>
        <a:lstStyle/>
        <a:p>
          <a:r>
            <a:rPr lang="en-US" dirty="0" smtClean="0"/>
            <a:t>ERP </a:t>
          </a:r>
        </a:p>
        <a:p>
          <a:r>
            <a:rPr lang="en-US" dirty="0" smtClean="0"/>
            <a:t>Management</a:t>
          </a:r>
          <a:endParaRPr lang="en-IN" dirty="0"/>
        </a:p>
      </dgm:t>
    </dgm:pt>
    <dgm:pt modelId="{371EDA74-62C0-4834-85DE-1385D0E955B1}" type="parTrans" cxnId="{AB309881-2BA6-4246-BCC6-A2A45A5229A5}">
      <dgm:prSet/>
      <dgm:spPr/>
      <dgm:t>
        <a:bodyPr/>
        <a:lstStyle/>
        <a:p>
          <a:endParaRPr lang="en-IN"/>
        </a:p>
      </dgm:t>
    </dgm:pt>
    <dgm:pt modelId="{2AFAADA7-5E9F-4E20-8747-86654A0A3A2E}" type="sibTrans" cxnId="{AB309881-2BA6-4246-BCC6-A2A45A5229A5}">
      <dgm:prSet/>
      <dgm:spPr/>
      <dgm:t>
        <a:bodyPr/>
        <a:lstStyle/>
        <a:p>
          <a:endParaRPr lang="en-IN"/>
        </a:p>
      </dgm:t>
    </dgm:pt>
    <dgm:pt modelId="{AB6D5629-8983-4B4E-BE4B-924DAB06C71E}">
      <dgm:prSet phldrT="[Text]"/>
      <dgm:spPr/>
      <dgm:t>
        <a:bodyPr/>
        <a:lstStyle/>
        <a:p>
          <a:r>
            <a:rPr lang="en-US" dirty="0" smtClean="0"/>
            <a:t>Remote Diagnosis</a:t>
          </a:r>
          <a:endParaRPr lang="en-IN" dirty="0"/>
        </a:p>
      </dgm:t>
    </dgm:pt>
    <dgm:pt modelId="{811F3A23-0A22-4E7E-A787-EDEC598BBB16}" type="parTrans" cxnId="{E68B7609-9D67-49DF-87AF-6B79CD34C82C}">
      <dgm:prSet/>
      <dgm:spPr/>
      <dgm:t>
        <a:bodyPr/>
        <a:lstStyle/>
        <a:p>
          <a:endParaRPr lang="en-IN"/>
        </a:p>
      </dgm:t>
    </dgm:pt>
    <dgm:pt modelId="{D267089E-332D-4E25-BBE8-E6CA6CEEADD3}" type="sibTrans" cxnId="{E68B7609-9D67-49DF-87AF-6B79CD34C82C}">
      <dgm:prSet/>
      <dgm:spPr/>
      <dgm:t>
        <a:bodyPr/>
        <a:lstStyle/>
        <a:p>
          <a:endParaRPr lang="en-IN"/>
        </a:p>
      </dgm:t>
    </dgm:pt>
    <dgm:pt modelId="{A207F517-0EF7-45BA-8F67-0C38EE89B5AF}" type="pres">
      <dgm:prSet presAssocID="{CD5DD345-ECF1-4322-BBAC-E028CCA3213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F38B17-101B-4D6C-B5E5-317AE97A527D}" type="pres">
      <dgm:prSet presAssocID="{17678639-79CE-4352-A8D8-A07B10F735A1}" presName="centerShape" presStyleLbl="node0" presStyleIdx="0" presStyleCnt="1"/>
      <dgm:spPr/>
      <dgm:t>
        <a:bodyPr/>
        <a:lstStyle/>
        <a:p>
          <a:endParaRPr lang="en-IN"/>
        </a:p>
      </dgm:t>
    </dgm:pt>
    <dgm:pt modelId="{5D517A8A-8A98-4221-A5B6-A84762B0666E}" type="pres">
      <dgm:prSet presAssocID="{C56D2883-D7C1-4FCB-86A0-A400F05E60D4}" presName="Name9" presStyleLbl="parChTrans1D2" presStyleIdx="0" presStyleCnt="8"/>
      <dgm:spPr/>
      <dgm:t>
        <a:bodyPr/>
        <a:lstStyle/>
        <a:p>
          <a:endParaRPr lang="en-US"/>
        </a:p>
      </dgm:t>
    </dgm:pt>
    <dgm:pt modelId="{EE046833-FD54-4F97-BA3E-43A82915FA19}" type="pres">
      <dgm:prSet presAssocID="{C56D2883-D7C1-4FCB-86A0-A400F05E60D4}" presName="connTx" presStyleLbl="parChTrans1D2" presStyleIdx="0" presStyleCnt="8"/>
      <dgm:spPr/>
      <dgm:t>
        <a:bodyPr/>
        <a:lstStyle/>
        <a:p>
          <a:endParaRPr lang="en-US"/>
        </a:p>
      </dgm:t>
    </dgm:pt>
    <dgm:pt modelId="{DAF8F8B5-E7A8-47E4-870C-C2B80C906F78}" type="pres">
      <dgm:prSet presAssocID="{C00DE3AC-D12F-48F4-B476-CFEF55CB67A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7B54A-002E-4313-AB96-531628EE52CF}" type="pres">
      <dgm:prSet presAssocID="{292E5B0A-FC50-4C87-AFCC-A58FC3C62BCA}" presName="Name9" presStyleLbl="parChTrans1D2" presStyleIdx="1" presStyleCnt="8"/>
      <dgm:spPr/>
      <dgm:t>
        <a:bodyPr/>
        <a:lstStyle/>
        <a:p>
          <a:endParaRPr lang="en-US"/>
        </a:p>
      </dgm:t>
    </dgm:pt>
    <dgm:pt modelId="{BF3827E2-2C2F-4601-B1D5-517399189A66}" type="pres">
      <dgm:prSet presAssocID="{292E5B0A-FC50-4C87-AFCC-A58FC3C62BC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4A705B0-33E8-4401-BE0F-7E831B326582}" type="pres">
      <dgm:prSet presAssocID="{14FEB36C-63C9-4303-895D-A003744F9E7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A7BF3A-54E8-4C70-B426-135204CC8046}" type="pres">
      <dgm:prSet presAssocID="{E3D0C1A8-860B-4E8C-9B7A-7000BAF0C7DF}" presName="Name9" presStyleLbl="parChTrans1D2" presStyleIdx="2" presStyleCnt="8"/>
      <dgm:spPr/>
      <dgm:t>
        <a:bodyPr/>
        <a:lstStyle/>
        <a:p>
          <a:endParaRPr lang="en-US"/>
        </a:p>
      </dgm:t>
    </dgm:pt>
    <dgm:pt modelId="{96F28C69-9397-402B-B0CC-9620479A5FD8}" type="pres">
      <dgm:prSet presAssocID="{E3D0C1A8-860B-4E8C-9B7A-7000BAF0C7DF}" presName="connTx" presStyleLbl="parChTrans1D2" presStyleIdx="2" presStyleCnt="8"/>
      <dgm:spPr/>
      <dgm:t>
        <a:bodyPr/>
        <a:lstStyle/>
        <a:p>
          <a:endParaRPr lang="en-US"/>
        </a:p>
      </dgm:t>
    </dgm:pt>
    <dgm:pt modelId="{F6567AC7-5CEE-4C17-9277-C2BB37B5BD28}" type="pres">
      <dgm:prSet presAssocID="{711E2B76-F177-42C8-B51D-73FB79CCD56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757A86-CC92-4979-95BC-87B155B6C444}" type="pres">
      <dgm:prSet presAssocID="{3F1B5C1B-6FB0-465B-8972-7F6816C61301}" presName="Name9" presStyleLbl="parChTrans1D2" presStyleIdx="3" presStyleCnt="8"/>
      <dgm:spPr/>
      <dgm:t>
        <a:bodyPr/>
        <a:lstStyle/>
        <a:p>
          <a:endParaRPr lang="en-US"/>
        </a:p>
      </dgm:t>
    </dgm:pt>
    <dgm:pt modelId="{7A8ACA62-E225-4485-AFAF-2F4B71192EEE}" type="pres">
      <dgm:prSet presAssocID="{3F1B5C1B-6FB0-465B-8972-7F6816C61301}" presName="connTx" presStyleLbl="parChTrans1D2" presStyleIdx="3" presStyleCnt="8"/>
      <dgm:spPr/>
      <dgm:t>
        <a:bodyPr/>
        <a:lstStyle/>
        <a:p>
          <a:endParaRPr lang="en-US"/>
        </a:p>
      </dgm:t>
    </dgm:pt>
    <dgm:pt modelId="{416F9BE1-822C-4925-93FA-4862545E223A}" type="pres">
      <dgm:prSet presAssocID="{DFCE8D44-AB59-4428-B961-AC65579DF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05EE3-A264-47E9-A734-00F9F8EE0306}" type="pres">
      <dgm:prSet presAssocID="{8B8BFCED-CAA9-45C9-AD06-E68388FD03A5}" presName="Name9" presStyleLbl="parChTrans1D2" presStyleIdx="4" presStyleCnt="8"/>
      <dgm:spPr/>
      <dgm:t>
        <a:bodyPr/>
        <a:lstStyle/>
        <a:p>
          <a:endParaRPr lang="en-US"/>
        </a:p>
      </dgm:t>
    </dgm:pt>
    <dgm:pt modelId="{B61643BB-626C-474C-B2C5-3127426F9222}" type="pres">
      <dgm:prSet presAssocID="{8B8BFCED-CAA9-45C9-AD06-E68388FD03A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59139C69-EA97-4F7C-9C6E-5DEB687D4A84}" type="pres">
      <dgm:prSet presAssocID="{52415EEE-9D24-4E1B-9D0E-158B3F6AACE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024CA1-2CDE-44AC-B585-D403AD9C8462}" type="pres">
      <dgm:prSet presAssocID="{4B199FA7-C8EA-4722-9E3E-56B4553D5158}" presName="Name9" presStyleLbl="parChTrans1D2" presStyleIdx="5" presStyleCnt="8"/>
      <dgm:spPr/>
      <dgm:t>
        <a:bodyPr/>
        <a:lstStyle/>
        <a:p>
          <a:endParaRPr lang="en-US"/>
        </a:p>
      </dgm:t>
    </dgm:pt>
    <dgm:pt modelId="{F82B1E7D-3D1A-4338-B3E6-76B055D08225}" type="pres">
      <dgm:prSet presAssocID="{4B199FA7-C8EA-4722-9E3E-56B4553D5158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3FD6D11-CBDC-498B-92DE-2D304B702DCC}" type="pres">
      <dgm:prSet presAssocID="{473A3754-F94A-4B2F-ADC9-F1A97214804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DB3188-A0CC-4C3F-8324-ABA503B6713D}" type="pres">
      <dgm:prSet presAssocID="{371EDA74-62C0-4834-85DE-1385D0E955B1}" presName="Name9" presStyleLbl="parChTrans1D2" presStyleIdx="6" presStyleCnt="8"/>
      <dgm:spPr/>
      <dgm:t>
        <a:bodyPr/>
        <a:lstStyle/>
        <a:p>
          <a:endParaRPr lang="en-US"/>
        </a:p>
      </dgm:t>
    </dgm:pt>
    <dgm:pt modelId="{7C5F3857-0383-4898-BB92-7F76EDF05CE0}" type="pres">
      <dgm:prSet presAssocID="{371EDA74-62C0-4834-85DE-1385D0E955B1}" presName="connTx" presStyleLbl="parChTrans1D2" presStyleIdx="6" presStyleCnt="8"/>
      <dgm:spPr/>
      <dgm:t>
        <a:bodyPr/>
        <a:lstStyle/>
        <a:p>
          <a:endParaRPr lang="en-US"/>
        </a:p>
      </dgm:t>
    </dgm:pt>
    <dgm:pt modelId="{2F43D866-B411-491A-8463-16C7BCDE4A19}" type="pres">
      <dgm:prSet presAssocID="{EB411079-480F-4399-8C44-98291740D5C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46BCCD-038D-42CD-A220-D5443A8DD8FC}" type="pres">
      <dgm:prSet presAssocID="{811F3A23-0A22-4E7E-A787-EDEC598BBB16}" presName="Name9" presStyleLbl="parChTrans1D2" presStyleIdx="7" presStyleCnt="8"/>
      <dgm:spPr/>
      <dgm:t>
        <a:bodyPr/>
        <a:lstStyle/>
        <a:p>
          <a:endParaRPr lang="en-US"/>
        </a:p>
      </dgm:t>
    </dgm:pt>
    <dgm:pt modelId="{066A4E56-2E73-4F9A-BEC3-08744C1B087F}" type="pres">
      <dgm:prSet presAssocID="{811F3A23-0A22-4E7E-A787-EDEC598BBB16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B1E95CE-8E13-4AE6-AD40-07C77F007A56}" type="pres">
      <dgm:prSet presAssocID="{AB6D5629-8983-4B4E-BE4B-924DAB06C71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943724-97CD-46EF-8997-A9B97F6BAE7D}" type="presOf" srcId="{3F1B5C1B-6FB0-465B-8972-7F6816C61301}" destId="{76757A86-CC92-4979-95BC-87B155B6C444}" srcOrd="0" destOrd="0" presId="urn:microsoft.com/office/officeart/2005/8/layout/radial1"/>
    <dgm:cxn modelId="{ADA334F3-C335-458F-AA8E-B7D9AE0F016E}" srcId="{17678639-79CE-4352-A8D8-A07B10F735A1}" destId="{52415EEE-9D24-4E1B-9D0E-158B3F6AACE7}" srcOrd="4" destOrd="0" parTransId="{8B8BFCED-CAA9-45C9-AD06-E68388FD03A5}" sibTransId="{F1CF03D3-999C-4B06-AC27-F5B17601D0EE}"/>
    <dgm:cxn modelId="{F2AB0862-BD74-433F-929C-BE63BFC46F8E}" srcId="{17678639-79CE-4352-A8D8-A07B10F735A1}" destId="{711E2B76-F177-42C8-B51D-73FB79CCD560}" srcOrd="2" destOrd="0" parTransId="{E3D0C1A8-860B-4E8C-9B7A-7000BAF0C7DF}" sibTransId="{C75C515A-ED69-4A6F-B632-DF8D4BF8D1EC}"/>
    <dgm:cxn modelId="{C249DCF0-DCCD-41E1-AB38-39F7AA988F14}" type="presOf" srcId="{AB6D5629-8983-4B4E-BE4B-924DAB06C71E}" destId="{CB1E95CE-8E13-4AE6-AD40-07C77F007A56}" srcOrd="0" destOrd="0" presId="urn:microsoft.com/office/officeart/2005/8/layout/radial1"/>
    <dgm:cxn modelId="{F8DAA5AF-45DE-4CAF-A3D7-E70712211D23}" type="presOf" srcId="{811F3A23-0A22-4E7E-A787-EDEC598BBB16}" destId="{2346BCCD-038D-42CD-A220-D5443A8DD8FC}" srcOrd="0" destOrd="0" presId="urn:microsoft.com/office/officeart/2005/8/layout/radial1"/>
    <dgm:cxn modelId="{504706E6-2B52-48AD-B7B5-353DEFD0D430}" srcId="{CD5DD345-ECF1-4322-BBAC-E028CCA32133}" destId="{17678639-79CE-4352-A8D8-A07B10F735A1}" srcOrd="0" destOrd="0" parTransId="{397A16A9-2565-4FEA-A466-E1A1B329855B}" sibTransId="{560B3516-F302-4D0D-A6C4-3E5E17B6C0C1}"/>
    <dgm:cxn modelId="{B75706F4-9222-4D99-AE4F-B70F7A735BFF}" type="presOf" srcId="{292E5B0A-FC50-4C87-AFCC-A58FC3C62BCA}" destId="{BF3827E2-2C2F-4601-B1D5-517399189A66}" srcOrd="1" destOrd="0" presId="urn:microsoft.com/office/officeart/2005/8/layout/radial1"/>
    <dgm:cxn modelId="{3B6FDB34-2160-4057-A075-30956A967ED2}" type="presOf" srcId="{DFCE8D44-AB59-4428-B961-AC65579DF772}" destId="{416F9BE1-822C-4925-93FA-4862545E223A}" srcOrd="0" destOrd="0" presId="urn:microsoft.com/office/officeart/2005/8/layout/radial1"/>
    <dgm:cxn modelId="{38FC4D13-9AAA-41A1-B0F3-F09BB1B014DA}" type="presOf" srcId="{371EDA74-62C0-4834-85DE-1385D0E955B1}" destId="{3EDB3188-A0CC-4C3F-8324-ABA503B6713D}" srcOrd="0" destOrd="0" presId="urn:microsoft.com/office/officeart/2005/8/layout/radial1"/>
    <dgm:cxn modelId="{EF31A506-6175-414D-AFD7-800195F65B7D}" srcId="{17678639-79CE-4352-A8D8-A07B10F735A1}" destId="{C00DE3AC-D12F-48F4-B476-CFEF55CB67AF}" srcOrd="0" destOrd="0" parTransId="{C56D2883-D7C1-4FCB-86A0-A400F05E60D4}" sibTransId="{519E5B78-1F77-4C29-AE97-74D711840610}"/>
    <dgm:cxn modelId="{90877F07-044B-4F48-9915-29059F800C48}" type="presOf" srcId="{17678639-79CE-4352-A8D8-A07B10F735A1}" destId="{CFF38B17-101B-4D6C-B5E5-317AE97A527D}" srcOrd="0" destOrd="0" presId="urn:microsoft.com/office/officeart/2005/8/layout/radial1"/>
    <dgm:cxn modelId="{E68B7609-9D67-49DF-87AF-6B79CD34C82C}" srcId="{17678639-79CE-4352-A8D8-A07B10F735A1}" destId="{AB6D5629-8983-4B4E-BE4B-924DAB06C71E}" srcOrd="7" destOrd="0" parTransId="{811F3A23-0A22-4E7E-A787-EDEC598BBB16}" sibTransId="{D267089E-332D-4E25-BBE8-E6CA6CEEADD3}"/>
    <dgm:cxn modelId="{066077A6-402D-4B2A-9363-F72A111E3F1A}" srcId="{17678639-79CE-4352-A8D8-A07B10F735A1}" destId="{DFCE8D44-AB59-4428-B961-AC65579DF772}" srcOrd="3" destOrd="0" parTransId="{3F1B5C1B-6FB0-465B-8972-7F6816C61301}" sibTransId="{BAF9A983-0DC9-45EC-9465-6B97DEC0554D}"/>
    <dgm:cxn modelId="{2EA7A772-07AD-4364-8080-E5A814322939}" type="presOf" srcId="{8B8BFCED-CAA9-45C9-AD06-E68388FD03A5}" destId="{B61643BB-626C-474C-B2C5-3127426F9222}" srcOrd="1" destOrd="0" presId="urn:microsoft.com/office/officeart/2005/8/layout/radial1"/>
    <dgm:cxn modelId="{1C538689-E22A-454F-90EF-27B3A0FFECF1}" type="presOf" srcId="{711E2B76-F177-42C8-B51D-73FB79CCD560}" destId="{F6567AC7-5CEE-4C17-9277-C2BB37B5BD28}" srcOrd="0" destOrd="0" presId="urn:microsoft.com/office/officeart/2005/8/layout/radial1"/>
    <dgm:cxn modelId="{333AC92C-5C58-402C-B3BE-7B024688B6D9}" srcId="{17678639-79CE-4352-A8D8-A07B10F735A1}" destId="{14FEB36C-63C9-4303-895D-A003744F9E76}" srcOrd="1" destOrd="0" parTransId="{292E5B0A-FC50-4C87-AFCC-A58FC3C62BCA}" sibTransId="{C982A918-89DE-443C-BFD0-A0B829503E69}"/>
    <dgm:cxn modelId="{145F6B60-F6F2-4E66-A73A-9B6F5073FFC4}" srcId="{17678639-79CE-4352-A8D8-A07B10F735A1}" destId="{473A3754-F94A-4B2F-ADC9-F1A97214804A}" srcOrd="5" destOrd="0" parTransId="{4B199FA7-C8EA-4722-9E3E-56B4553D5158}" sibTransId="{4C751F7C-9AB1-46E5-A5A0-FF080FB638A7}"/>
    <dgm:cxn modelId="{B94C1C11-3DFE-4E79-822A-5EEB1929DDE6}" type="presOf" srcId="{52415EEE-9D24-4E1B-9D0E-158B3F6AACE7}" destId="{59139C69-EA97-4F7C-9C6E-5DEB687D4A84}" srcOrd="0" destOrd="0" presId="urn:microsoft.com/office/officeart/2005/8/layout/radial1"/>
    <dgm:cxn modelId="{67368EDE-83C6-41F8-95A3-887711296024}" type="presOf" srcId="{C00DE3AC-D12F-48F4-B476-CFEF55CB67AF}" destId="{DAF8F8B5-E7A8-47E4-870C-C2B80C906F78}" srcOrd="0" destOrd="0" presId="urn:microsoft.com/office/officeart/2005/8/layout/radial1"/>
    <dgm:cxn modelId="{AB309881-2BA6-4246-BCC6-A2A45A5229A5}" srcId="{17678639-79CE-4352-A8D8-A07B10F735A1}" destId="{EB411079-480F-4399-8C44-98291740D5CE}" srcOrd="6" destOrd="0" parTransId="{371EDA74-62C0-4834-85DE-1385D0E955B1}" sibTransId="{2AFAADA7-5E9F-4E20-8747-86654A0A3A2E}"/>
    <dgm:cxn modelId="{7F98C052-DC1D-43D9-B377-80BF017ACE0F}" type="presOf" srcId="{E3D0C1A8-860B-4E8C-9B7A-7000BAF0C7DF}" destId="{96F28C69-9397-402B-B0CC-9620479A5FD8}" srcOrd="1" destOrd="0" presId="urn:microsoft.com/office/officeart/2005/8/layout/radial1"/>
    <dgm:cxn modelId="{0C40A28E-42CB-4F12-8ACF-262C0FBCAF41}" type="presOf" srcId="{4B199FA7-C8EA-4722-9E3E-56B4553D5158}" destId="{F82B1E7D-3D1A-4338-B3E6-76B055D08225}" srcOrd="1" destOrd="0" presId="urn:microsoft.com/office/officeart/2005/8/layout/radial1"/>
    <dgm:cxn modelId="{6AF3FAEE-B87A-4C02-8C65-0AB8236D12C8}" type="presOf" srcId="{E3D0C1A8-860B-4E8C-9B7A-7000BAF0C7DF}" destId="{EEA7BF3A-54E8-4C70-B426-135204CC8046}" srcOrd="0" destOrd="0" presId="urn:microsoft.com/office/officeart/2005/8/layout/radial1"/>
    <dgm:cxn modelId="{38DC02AA-620B-42B1-A53D-3E6D02F154B2}" type="presOf" srcId="{3F1B5C1B-6FB0-465B-8972-7F6816C61301}" destId="{7A8ACA62-E225-4485-AFAF-2F4B71192EEE}" srcOrd="1" destOrd="0" presId="urn:microsoft.com/office/officeart/2005/8/layout/radial1"/>
    <dgm:cxn modelId="{108975D1-953B-4FD5-93A2-9BDB404CA585}" type="presOf" srcId="{14FEB36C-63C9-4303-895D-A003744F9E76}" destId="{C4A705B0-33E8-4401-BE0F-7E831B326582}" srcOrd="0" destOrd="0" presId="urn:microsoft.com/office/officeart/2005/8/layout/radial1"/>
    <dgm:cxn modelId="{0076BDEA-8F5C-442E-A45D-0D0746930441}" type="presOf" srcId="{C56D2883-D7C1-4FCB-86A0-A400F05E60D4}" destId="{5D517A8A-8A98-4221-A5B6-A84762B0666E}" srcOrd="0" destOrd="0" presId="urn:microsoft.com/office/officeart/2005/8/layout/radial1"/>
    <dgm:cxn modelId="{196F0383-7B67-47EC-A0D3-7E778CF7C9DC}" type="presOf" srcId="{4B199FA7-C8EA-4722-9E3E-56B4553D5158}" destId="{52024CA1-2CDE-44AC-B585-D403AD9C8462}" srcOrd="0" destOrd="0" presId="urn:microsoft.com/office/officeart/2005/8/layout/radial1"/>
    <dgm:cxn modelId="{1D639697-842D-45A0-993A-95A72E328157}" type="presOf" srcId="{292E5B0A-FC50-4C87-AFCC-A58FC3C62BCA}" destId="{3DB7B54A-002E-4313-AB96-531628EE52CF}" srcOrd="0" destOrd="0" presId="urn:microsoft.com/office/officeart/2005/8/layout/radial1"/>
    <dgm:cxn modelId="{57091531-C03E-43E2-A339-8E0AFC0C6809}" type="presOf" srcId="{8B8BFCED-CAA9-45C9-AD06-E68388FD03A5}" destId="{0BC05EE3-A264-47E9-A734-00F9F8EE0306}" srcOrd="0" destOrd="0" presId="urn:microsoft.com/office/officeart/2005/8/layout/radial1"/>
    <dgm:cxn modelId="{592EEEDD-90C6-4E05-8F68-4F06AC200E1D}" type="presOf" srcId="{EB411079-480F-4399-8C44-98291740D5CE}" destId="{2F43D866-B411-491A-8463-16C7BCDE4A19}" srcOrd="0" destOrd="0" presId="urn:microsoft.com/office/officeart/2005/8/layout/radial1"/>
    <dgm:cxn modelId="{3AFF364B-8CE5-410A-AACF-3F09861A251D}" type="presOf" srcId="{473A3754-F94A-4B2F-ADC9-F1A97214804A}" destId="{13FD6D11-CBDC-498B-92DE-2D304B702DCC}" srcOrd="0" destOrd="0" presId="urn:microsoft.com/office/officeart/2005/8/layout/radial1"/>
    <dgm:cxn modelId="{553A7E7A-4E47-42AC-9535-D9D3D6DD0547}" type="presOf" srcId="{CD5DD345-ECF1-4322-BBAC-E028CCA32133}" destId="{A207F517-0EF7-45BA-8F67-0C38EE89B5AF}" srcOrd="0" destOrd="0" presId="urn:microsoft.com/office/officeart/2005/8/layout/radial1"/>
    <dgm:cxn modelId="{092BF2E3-3D8B-4A04-8B3A-7F194F761CF9}" type="presOf" srcId="{811F3A23-0A22-4E7E-A787-EDEC598BBB16}" destId="{066A4E56-2E73-4F9A-BEC3-08744C1B087F}" srcOrd="1" destOrd="0" presId="urn:microsoft.com/office/officeart/2005/8/layout/radial1"/>
    <dgm:cxn modelId="{86615307-7E60-4EA3-BBA5-ECB2DAEEE544}" type="presOf" srcId="{371EDA74-62C0-4834-85DE-1385D0E955B1}" destId="{7C5F3857-0383-4898-BB92-7F76EDF05CE0}" srcOrd="1" destOrd="0" presId="urn:microsoft.com/office/officeart/2005/8/layout/radial1"/>
    <dgm:cxn modelId="{7644C829-AB51-4C26-92A9-1B7EA4F361E4}" type="presOf" srcId="{C56D2883-D7C1-4FCB-86A0-A400F05E60D4}" destId="{EE046833-FD54-4F97-BA3E-43A82915FA19}" srcOrd="1" destOrd="0" presId="urn:microsoft.com/office/officeart/2005/8/layout/radial1"/>
    <dgm:cxn modelId="{C7E523BC-358F-4717-8A52-6CFCC4F08A43}" type="presParOf" srcId="{A207F517-0EF7-45BA-8F67-0C38EE89B5AF}" destId="{CFF38B17-101B-4D6C-B5E5-317AE97A527D}" srcOrd="0" destOrd="0" presId="urn:microsoft.com/office/officeart/2005/8/layout/radial1"/>
    <dgm:cxn modelId="{9F7763D8-3A1B-42F8-B3BC-5FEB35525E07}" type="presParOf" srcId="{A207F517-0EF7-45BA-8F67-0C38EE89B5AF}" destId="{5D517A8A-8A98-4221-A5B6-A84762B0666E}" srcOrd="1" destOrd="0" presId="urn:microsoft.com/office/officeart/2005/8/layout/radial1"/>
    <dgm:cxn modelId="{58A5AF25-B9DD-4CFD-B20E-F88B25BED507}" type="presParOf" srcId="{5D517A8A-8A98-4221-A5B6-A84762B0666E}" destId="{EE046833-FD54-4F97-BA3E-43A82915FA19}" srcOrd="0" destOrd="0" presId="urn:microsoft.com/office/officeart/2005/8/layout/radial1"/>
    <dgm:cxn modelId="{C4EB97BD-C577-434A-9695-B2204D91D9C0}" type="presParOf" srcId="{A207F517-0EF7-45BA-8F67-0C38EE89B5AF}" destId="{DAF8F8B5-E7A8-47E4-870C-C2B80C906F78}" srcOrd="2" destOrd="0" presId="urn:microsoft.com/office/officeart/2005/8/layout/radial1"/>
    <dgm:cxn modelId="{2F448638-3C31-46BE-8285-1F4BE4EA377B}" type="presParOf" srcId="{A207F517-0EF7-45BA-8F67-0C38EE89B5AF}" destId="{3DB7B54A-002E-4313-AB96-531628EE52CF}" srcOrd="3" destOrd="0" presId="urn:microsoft.com/office/officeart/2005/8/layout/radial1"/>
    <dgm:cxn modelId="{B03B1E2C-6668-40D8-AC5E-ABA2A60D015C}" type="presParOf" srcId="{3DB7B54A-002E-4313-AB96-531628EE52CF}" destId="{BF3827E2-2C2F-4601-B1D5-517399189A66}" srcOrd="0" destOrd="0" presId="urn:microsoft.com/office/officeart/2005/8/layout/radial1"/>
    <dgm:cxn modelId="{499C6E93-639A-49CF-8933-6DB9818A091A}" type="presParOf" srcId="{A207F517-0EF7-45BA-8F67-0C38EE89B5AF}" destId="{C4A705B0-33E8-4401-BE0F-7E831B326582}" srcOrd="4" destOrd="0" presId="urn:microsoft.com/office/officeart/2005/8/layout/radial1"/>
    <dgm:cxn modelId="{9AAD41BD-678F-4653-AE15-46C46B3F0539}" type="presParOf" srcId="{A207F517-0EF7-45BA-8F67-0C38EE89B5AF}" destId="{EEA7BF3A-54E8-4C70-B426-135204CC8046}" srcOrd="5" destOrd="0" presId="urn:microsoft.com/office/officeart/2005/8/layout/radial1"/>
    <dgm:cxn modelId="{58894F9C-EAB1-4FF5-8649-5116510E327C}" type="presParOf" srcId="{EEA7BF3A-54E8-4C70-B426-135204CC8046}" destId="{96F28C69-9397-402B-B0CC-9620479A5FD8}" srcOrd="0" destOrd="0" presId="urn:microsoft.com/office/officeart/2005/8/layout/radial1"/>
    <dgm:cxn modelId="{57C84068-5B52-4BF9-900C-7B20C216C191}" type="presParOf" srcId="{A207F517-0EF7-45BA-8F67-0C38EE89B5AF}" destId="{F6567AC7-5CEE-4C17-9277-C2BB37B5BD28}" srcOrd="6" destOrd="0" presId="urn:microsoft.com/office/officeart/2005/8/layout/radial1"/>
    <dgm:cxn modelId="{872C5BE2-6569-4AE2-B6E0-AF33D0CBDB2C}" type="presParOf" srcId="{A207F517-0EF7-45BA-8F67-0C38EE89B5AF}" destId="{76757A86-CC92-4979-95BC-87B155B6C444}" srcOrd="7" destOrd="0" presId="urn:microsoft.com/office/officeart/2005/8/layout/radial1"/>
    <dgm:cxn modelId="{F9C13298-5AFD-476B-9B9A-C715BB3DFC5F}" type="presParOf" srcId="{76757A86-CC92-4979-95BC-87B155B6C444}" destId="{7A8ACA62-E225-4485-AFAF-2F4B71192EEE}" srcOrd="0" destOrd="0" presId="urn:microsoft.com/office/officeart/2005/8/layout/radial1"/>
    <dgm:cxn modelId="{FED70F56-C1D0-414F-B373-FA30247BDBD0}" type="presParOf" srcId="{A207F517-0EF7-45BA-8F67-0C38EE89B5AF}" destId="{416F9BE1-822C-4925-93FA-4862545E223A}" srcOrd="8" destOrd="0" presId="urn:microsoft.com/office/officeart/2005/8/layout/radial1"/>
    <dgm:cxn modelId="{5375F2CE-C332-41F6-9D4C-499D3F25EECC}" type="presParOf" srcId="{A207F517-0EF7-45BA-8F67-0C38EE89B5AF}" destId="{0BC05EE3-A264-47E9-A734-00F9F8EE0306}" srcOrd="9" destOrd="0" presId="urn:microsoft.com/office/officeart/2005/8/layout/radial1"/>
    <dgm:cxn modelId="{EE23545D-F3F8-4B3A-ACAC-91F0EE8F964E}" type="presParOf" srcId="{0BC05EE3-A264-47E9-A734-00F9F8EE0306}" destId="{B61643BB-626C-474C-B2C5-3127426F9222}" srcOrd="0" destOrd="0" presId="urn:microsoft.com/office/officeart/2005/8/layout/radial1"/>
    <dgm:cxn modelId="{03724137-3E4C-4C17-B844-A9B263EAFA97}" type="presParOf" srcId="{A207F517-0EF7-45BA-8F67-0C38EE89B5AF}" destId="{59139C69-EA97-4F7C-9C6E-5DEB687D4A84}" srcOrd="10" destOrd="0" presId="urn:microsoft.com/office/officeart/2005/8/layout/radial1"/>
    <dgm:cxn modelId="{4DAF607A-AE8C-4D46-B43E-FCF5A02A2B02}" type="presParOf" srcId="{A207F517-0EF7-45BA-8F67-0C38EE89B5AF}" destId="{52024CA1-2CDE-44AC-B585-D403AD9C8462}" srcOrd="11" destOrd="0" presId="urn:microsoft.com/office/officeart/2005/8/layout/radial1"/>
    <dgm:cxn modelId="{61FA22FD-02B8-4439-A465-BB052D85BD9A}" type="presParOf" srcId="{52024CA1-2CDE-44AC-B585-D403AD9C8462}" destId="{F82B1E7D-3D1A-4338-B3E6-76B055D08225}" srcOrd="0" destOrd="0" presId="urn:microsoft.com/office/officeart/2005/8/layout/radial1"/>
    <dgm:cxn modelId="{361F65AA-3060-4253-958B-5C727CD5FEA0}" type="presParOf" srcId="{A207F517-0EF7-45BA-8F67-0C38EE89B5AF}" destId="{13FD6D11-CBDC-498B-92DE-2D304B702DCC}" srcOrd="12" destOrd="0" presId="urn:microsoft.com/office/officeart/2005/8/layout/radial1"/>
    <dgm:cxn modelId="{62E48DE3-E632-4484-8E05-51A079C1D579}" type="presParOf" srcId="{A207F517-0EF7-45BA-8F67-0C38EE89B5AF}" destId="{3EDB3188-A0CC-4C3F-8324-ABA503B6713D}" srcOrd="13" destOrd="0" presId="urn:microsoft.com/office/officeart/2005/8/layout/radial1"/>
    <dgm:cxn modelId="{30765307-E095-4B59-A3C2-C54E8E07CADC}" type="presParOf" srcId="{3EDB3188-A0CC-4C3F-8324-ABA503B6713D}" destId="{7C5F3857-0383-4898-BB92-7F76EDF05CE0}" srcOrd="0" destOrd="0" presId="urn:microsoft.com/office/officeart/2005/8/layout/radial1"/>
    <dgm:cxn modelId="{5875FDF6-1983-461C-9555-B11B02160862}" type="presParOf" srcId="{A207F517-0EF7-45BA-8F67-0C38EE89B5AF}" destId="{2F43D866-B411-491A-8463-16C7BCDE4A19}" srcOrd="14" destOrd="0" presId="urn:microsoft.com/office/officeart/2005/8/layout/radial1"/>
    <dgm:cxn modelId="{0FF98475-162E-49C5-9480-F042B0627C70}" type="presParOf" srcId="{A207F517-0EF7-45BA-8F67-0C38EE89B5AF}" destId="{2346BCCD-038D-42CD-A220-D5443A8DD8FC}" srcOrd="15" destOrd="0" presId="urn:microsoft.com/office/officeart/2005/8/layout/radial1"/>
    <dgm:cxn modelId="{A4AD1494-0C56-45F1-BF3F-5DF046022313}" type="presParOf" srcId="{2346BCCD-038D-42CD-A220-D5443A8DD8FC}" destId="{066A4E56-2E73-4F9A-BEC3-08744C1B087F}" srcOrd="0" destOrd="0" presId="urn:microsoft.com/office/officeart/2005/8/layout/radial1"/>
    <dgm:cxn modelId="{7E0CE80F-9521-4CFE-8C71-45DB53E6B88F}" type="presParOf" srcId="{A207F517-0EF7-45BA-8F67-0C38EE89B5AF}" destId="{CB1E95CE-8E13-4AE6-AD40-07C77F007A5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E5C7A-B71B-4AEB-9515-67B8CC544A96}">
      <dsp:nvSpPr>
        <dsp:cNvPr id="0" name=""/>
        <dsp:cNvSpPr/>
      </dsp:nvSpPr>
      <dsp:spPr>
        <a:xfrm>
          <a:off x="0" y="42783"/>
          <a:ext cx="43204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Hospital Management information </a:t>
          </a:r>
          <a:endParaRPr lang="en-IN" sz="1900" kern="1200" dirty="0"/>
        </a:p>
      </dsp:txBody>
      <dsp:txXfrm>
        <a:off x="22246" y="65029"/>
        <a:ext cx="4275988" cy="411223"/>
      </dsp:txXfrm>
    </dsp:sp>
    <dsp:sp modelId="{23710CA1-ECB9-4AD3-9FCE-E4079DDF8AEA}">
      <dsp:nvSpPr>
        <dsp:cNvPr id="0" name=""/>
        <dsp:cNvSpPr/>
      </dsp:nvSpPr>
      <dsp:spPr>
        <a:xfrm>
          <a:off x="0" y="528226"/>
          <a:ext cx="43204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Hospital clinical information </a:t>
          </a:r>
          <a:endParaRPr lang="en-IN" sz="1900" kern="1200" dirty="0"/>
        </a:p>
      </dsp:txBody>
      <dsp:txXfrm>
        <a:off x="22246" y="550472"/>
        <a:ext cx="4275988" cy="411223"/>
      </dsp:txXfrm>
    </dsp:sp>
    <dsp:sp modelId="{25BED43C-8975-4B49-BC0D-70BAE7D1696C}">
      <dsp:nvSpPr>
        <dsp:cNvPr id="0" name=""/>
        <dsp:cNvSpPr/>
      </dsp:nvSpPr>
      <dsp:spPr>
        <a:xfrm>
          <a:off x="0" y="1038661"/>
          <a:ext cx="43204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Geographic management Information</a:t>
          </a:r>
          <a:endParaRPr lang="en-IN" sz="1900" kern="1200" dirty="0"/>
        </a:p>
      </dsp:txBody>
      <dsp:txXfrm>
        <a:off x="22246" y="1060907"/>
        <a:ext cx="4275988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BB2A-383B-4C07-9616-5D807F2AF06E}">
      <dsp:nvSpPr>
        <dsp:cNvPr id="0" name=""/>
        <dsp:cNvSpPr/>
      </dsp:nvSpPr>
      <dsp:spPr>
        <a:xfrm>
          <a:off x="42" y="18200"/>
          <a:ext cx="4105088" cy="869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Policy and Infrastructure</a:t>
          </a:r>
          <a:endParaRPr lang="en-IN" sz="2400" kern="1200" dirty="0"/>
        </a:p>
      </dsp:txBody>
      <dsp:txXfrm>
        <a:off x="42" y="18200"/>
        <a:ext cx="4105088" cy="869481"/>
      </dsp:txXfrm>
    </dsp:sp>
    <dsp:sp modelId="{CF8C1080-D973-4637-B469-287BA43F7A02}">
      <dsp:nvSpPr>
        <dsp:cNvPr id="0" name=""/>
        <dsp:cNvSpPr/>
      </dsp:nvSpPr>
      <dsp:spPr>
        <a:xfrm>
          <a:off x="42" y="887681"/>
          <a:ext cx="4105088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Increasing number of health care facilities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Establishment of universal health care insurance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Central procurement and distribution of drugs</a:t>
          </a:r>
          <a:endParaRPr lang="en-IN" sz="1600" kern="1200" dirty="0"/>
        </a:p>
      </dsp:txBody>
      <dsp:txXfrm>
        <a:off x="42" y="887681"/>
        <a:ext cx="4105088" cy="2118453"/>
      </dsp:txXfrm>
    </dsp:sp>
    <dsp:sp modelId="{0449B571-44FB-4632-8901-AA98DDBB0450}">
      <dsp:nvSpPr>
        <dsp:cNvPr id="0" name=""/>
        <dsp:cNvSpPr/>
      </dsp:nvSpPr>
      <dsp:spPr>
        <a:xfrm>
          <a:off x="4679844" y="18200"/>
          <a:ext cx="4105088" cy="869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Technological and Process Improvement</a:t>
          </a:r>
          <a:endParaRPr lang="en-IN" sz="2400" kern="1200" dirty="0"/>
        </a:p>
      </dsp:txBody>
      <dsp:txXfrm>
        <a:off x="4679844" y="18200"/>
        <a:ext cx="4105088" cy="869481"/>
      </dsp:txXfrm>
    </dsp:sp>
    <dsp:sp modelId="{0F549BF5-559C-4199-B027-1D9E84B27945}">
      <dsp:nvSpPr>
        <dsp:cNvPr id="0" name=""/>
        <dsp:cNvSpPr/>
      </dsp:nvSpPr>
      <dsp:spPr>
        <a:xfrm>
          <a:off x="4679844" y="887681"/>
          <a:ext cx="4105088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Improved  infectious disease surveillance ( Chinese CDC)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Remote clinical and diagnostic facilities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RHIN to manage information between Departments, Hospitals, Medical insurance and Health administration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ERP and inventory software to improve procurement process</a:t>
          </a:r>
          <a:endParaRPr lang="en-IN" sz="1600" kern="1200" dirty="0"/>
        </a:p>
      </dsp:txBody>
      <dsp:txXfrm>
        <a:off x="4679844" y="887681"/>
        <a:ext cx="4105088" cy="211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38B17-101B-4D6C-B5E5-317AE97A527D}">
      <dsp:nvSpPr>
        <dsp:cNvPr id="0" name=""/>
        <dsp:cNvSpPr/>
      </dsp:nvSpPr>
      <dsp:spPr>
        <a:xfrm>
          <a:off x="4059992" y="2540631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ICT</a:t>
          </a:r>
          <a:endParaRPr lang="en-IN" sz="4700" kern="1200" dirty="0"/>
        </a:p>
      </dsp:txBody>
      <dsp:txXfrm>
        <a:off x="4278575" y="2759214"/>
        <a:ext cx="1055409" cy="1055409"/>
      </dsp:txXfrm>
    </dsp:sp>
    <dsp:sp modelId="{5D517A8A-8A98-4221-A5B6-A84762B0666E}">
      <dsp:nvSpPr>
        <dsp:cNvPr id="0" name=""/>
        <dsp:cNvSpPr/>
      </dsp:nvSpPr>
      <dsp:spPr>
        <a:xfrm rot="16200000">
          <a:off x="4284145" y="2004522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80173" y="1992390"/>
        <a:ext cx="52213" cy="52213"/>
      </dsp:txXfrm>
    </dsp:sp>
    <dsp:sp modelId="{DAF8F8B5-E7A8-47E4-870C-C2B80C906F78}">
      <dsp:nvSpPr>
        <dsp:cNvPr id="0" name=""/>
        <dsp:cNvSpPr/>
      </dsp:nvSpPr>
      <dsp:spPr>
        <a:xfrm>
          <a:off x="4059992" y="3787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RFID</a:t>
          </a:r>
          <a:endParaRPr lang="en-IN" sz="1400" kern="1200" dirty="0"/>
        </a:p>
      </dsp:txBody>
      <dsp:txXfrm>
        <a:off x="4278575" y="222370"/>
        <a:ext cx="1055409" cy="1055409"/>
      </dsp:txXfrm>
    </dsp:sp>
    <dsp:sp modelId="{3DB7B54A-002E-4313-AB96-531628EE52CF}">
      <dsp:nvSpPr>
        <dsp:cNvPr id="0" name=""/>
        <dsp:cNvSpPr/>
      </dsp:nvSpPr>
      <dsp:spPr>
        <a:xfrm rot="18900000">
          <a:off x="5181055" y="237603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677083" y="2363902"/>
        <a:ext cx="52213" cy="52213"/>
      </dsp:txXfrm>
    </dsp:sp>
    <dsp:sp modelId="{C4A705B0-33E8-4401-BE0F-7E831B326582}">
      <dsp:nvSpPr>
        <dsp:cNvPr id="0" name=""/>
        <dsp:cNvSpPr/>
      </dsp:nvSpPr>
      <dsp:spPr>
        <a:xfrm>
          <a:off x="5853811" y="746811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and Simulation</a:t>
          </a:r>
          <a:endParaRPr lang="en-IN" sz="1400" kern="1200" dirty="0"/>
        </a:p>
      </dsp:txBody>
      <dsp:txXfrm>
        <a:off x="6072394" y="965394"/>
        <a:ext cx="1055409" cy="1055409"/>
      </dsp:txXfrm>
    </dsp:sp>
    <dsp:sp modelId="{EEA7BF3A-54E8-4C70-B426-135204CC8046}">
      <dsp:nvSpPr>
        <dsp:cNvPr id="0" name=""/>
        <dsp:cNvSpPr/>
      </dsp:nvSpPr>
      <dsp:spPr>
        <a:xfrm>
          <a:off x="5552567" y="327294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048595" y="3260812"/>
        <a:ext cx="52213" cy="52213"/>
      </dsp:txXfrm>
    </dsp:sp>
    <dsp:sp modelId="{F6567AC7-5CEE-4C17-9277-C2BB37B5BD28}">
      <dsp:nvSpPr>
        <dsp:cNvPr id="0" name=""/>
        <dsp:cNvSpPr/>
      </dsp:nvSpPr>
      <dsp:spPr>
        <a:xfrm>
          <a:off x="6596836" y="2540631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Patient Data storage and transfer</a:t>
          </a:r>
          <a:endParaRPr lang="en-IN" sz="1400" kern="1200" dirty="0"/>
        </a:p>
      </dsp:txBody>
      <dsp:txXfrm>
        <a:off x="6815419" y="2759214"/>
        <a:ext cx="1055409" cy="1055409"/>
      </dsp:txXfrm>
    </dsp:sp>
    <dsp:sp modelId="{76757A86-CC92-4979-95BC-87B155B6C444}">
      <dsp:nvSpPr>
        <dsp:cNvPr id="0" name=""/>
        <dsp:cNvSpPr/>
      </dsp:nvSpPr>
      <dsp:spPr>
        <a:xfrm rot="2700000">
          <a:off x="5181055" y="416985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677083" y="4157722"/>
        <a:ext cx="52213" cy="52213"/>
      </dsp:txXfrm>
    </dsp:sp>
    <dsp:sp modelId="{416F9BE1-822C-4925-93FA-4862545E223A}">
      <dsp:nvSpPr>
        <dsp:cNvPr id="0" name=""/>
        <dsp:cNvSpPr/>
      </dsp:nvSpPr>
      <dsp:spPr>
        <a:xfrm>
          <a:off x="5853811" y="4334450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Digital Imaging</a:t>
          </a:r>
          <a:endParaRPr lang="en-IN" sz="1400" kern="1200" dirty="0"/>
        </a:p>
      </dsp:txBody>
      <dsp:txXfrm>
        <a:off x="6072394" y="4553033"/>
        <a:ext cx="1055409" cy="1055409"/>
      </dsp:txXfrm>
    </dsp:sp>
    <dsp:sp modelId="{0BC05EE3-A264-47E9-A734-00F9F8EE0306}">
      <dsp:nvSpPr>
        <dsp:cNvPr id="0" name=""/>
        <dsp:cNvSpPr/>
      </dsp:nvSpPr>
      <dsp:spPr>
        <a:xfrm rot="5400000">
          <a:off x="4284145" y="4541366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80173" y="4529234"/>
        <a:ext cx="52213" cy="52213"/>
      </dsp:txXfrm>
    </dsp:sp>
    <dsp:sp modelId="{59139C69-EA97-4F7C-9C6E-5DEB687D4A84}">
      <dsp:nvSpPr>
        <dsp:cNvPr id="0" name=""/>
        <dsp:cNvSpPr/>
      </dsp:nvSpPr>
      <dsp:spPr>
        <a:xfrm>
          <a:off x="4059992" y="5077475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Websites and Podcast</a:t>
          </a:r>
          <a:endParaRPr lang="en-IN" sz="1400" kern="1200" dirty="0"/>
        </a:p>
      </dsp:txBody>
      <dsp:txXfrm>
        <a:off x="4278575" y="5296058"/>
        <a:ext cx="1055409" cy="1055409"/>
      </dsp:txXfrm>
    </dsp:sp>
    <dsp:sp modelId="{52024CA1-2CDE-44AC-B585-D403AD9C8462}">
      <dsp:nvSpPr>
        <dsp:cNvPr id="0" name=""/>
        <dsp:cNvSpPr/>
      </dsp:nvSpPr>
      <dsp:spPr>
        <a:xfrm rot="8100000">
          <a:off x="3387235" y="416985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883263" y="4157722"/>
        <a:ext cx="52213" cy="52213"/>
      </dsp:txXfrm>
    </dsp:sp>
    <dsp:sp modelId="{13FD6D11-CBDC-498B-92DE-2D304B702DCC}">
      <dsp:nvSpPr>
        <dsp:cNvPr id="0" name=""/>
        <dsp:cNvSpPr/>
      </dsp:nvSpPr>
      <dsp:spPr>
        <a:xfrm>
          <a:off x="2266172" y="4334450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Financial and Managerial Software </a:t>
          </a:r>
          <a:endParaRPr lang="en-IN" sz="1400" kern="1200" dirty="0"/>
        </a:p>
      </dsp:txBody>
      <dsp:txXfrm>
        <a:off x="2484755" y="4553033"/>
        <a:ext cx="1055409" cy="1055409"/>
      </dsp:txXfrm>
    </dsp:sp>
    <dsp:sp modelId="{3EDB3188-A0CC-4C3F-8324-ABA503B6713D}">
      <dsp:nvSpPr>
        <dsp:cNvPr id="0" name=""/>
        <dsp:cNvSpPr/>
      </dsp:nvSpPr>
      <dsp:spPr>
        <a:xfrm rot="10800000">
          <a:off x="3015723" y="327294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511751" y="3260812"/>
        <a:ext cx="52213" cy="52213"/>
      </dsp:txXfrm>
    </dsp:sp>
    <dsp:sp modelId="{2F43D866-B411-491A-8463-16C7BCDE4A19}">
      <dsp:nvSpPr>
        <dsp:cNvPr id="0" name=""/>
        <dsp:cNvSpPr/>
      </dsp:nvSpPr>
      <dsp:spPr>
        <a:xfrm>
          <a:off x="1523148" y="2540631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ERP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</a:t>
          </a:r>
          <a:endParaRPr lang="en-IN" sz="1400" kern="1200" dirty="0"/>
        </a:p>
      </dsp:txBody>
      <dsp:txXfrm>
        <a:off x="1741731" y="2759214"/>
        <a:ext cx="1055409" cy="1055409"/>
      </dsp:txXfrm>
    </dsp:sp>
    <dsp:sp modelId="{2346BCCD-038D-42CD-A220-D5443A8DD8FC}">
      <dsp:nvSpPr>
        <dsp:cNvPr id="0" name=""/>
        <dsp:cNvSpPr/>
      </dsp:nvSpPr>
      <dsp:spPr>
        <a:xfrm rot="13500000">
          <a:off x="3387235" y="2376034"/>
          <a:ext cx="104426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044268" y="1397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883263" y="2363902"/>
        <a:ext cx="52213" cy="52213"/>
      </dsp:txXfrm>
    </dsp:sp>
    <dsp:sp modelId="{CB1E95CE-8E13-4AE6-AD40-07C77F007A56}">
      <dsp:nvSpPr>
        <dsp:cNvPr id="0" name=""/>
        <dsp:cNvSpPr/>
      </dsp:nvSpPr>
      <dsp:spPr>
        <a:xfrm>
          <a:off x="2266172" y="746811"/>
          <a:ext cx="1492575" cy="14925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Diagnosis</a:t>
          </a:r>
          <a:endParaRPr lang="en-IN" sz="1400" kern="1200" dirty="0"/>
        </a:p>
      </dsp:txBody>
      <dsp:txXfrm>
        <a:off x="2484755" y="965394"/>
        <a:ext cx="1055409" cy="1055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4DA6-EA95-41C5-B238-836D776401DF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0B79-8CF6-4AC8-B71B-B059A299D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00B79-8CF6-4AC8-B71B-B059A299DD9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FB1D179-E748-41C1-B2B6-E1F8AADD273C}" type="datetimeFigureOut">
              <a:rPr lang="en-IN" smtClean="0"/>
              <a:pPr/>
              <a:t>08/08/13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54A5352-5A41-477E-B764-6440E01B66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44824"/>
            <a:ext cx="8458200" cy="1470025"/>
          </a:xfrm>
        </p:spPr>
        <p:txBody>
          <a:bodyPr/>
          <a:lstStyle/>
          <a:p>
            <a:r>
              <a:rPr lang="en-US" dirty="0" smtClean="0"/>
              <a:t>Role of Science and technology in China’s Health Sector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Piyush Ahuja  </a:t>
            </a:r>
            <a:r>
              <a:rPr lang="en-US" dirty="0" smtClean="0"/>
              <a:t>2008MT50454</a:t>
            </a:r>
            <a:endParaRPr lang="en-US" dirty="0" smtClean="0"/>
          </a:p>
          <a:p>
            <a:r>
              <a:rPr lang="en-US" dirty="0" err="1" smtClean="0"/>
              <a:t>Shitij</a:t>
            </a:r>
            <a:r>
              <a:rPr lang="en-US" dirty="0" smtClean="0"/>
              <a:t> </a:t>
            </a:r>
            <a:r>
              <a:rPr lang="en-US" dirty="0" err="1" smtClean="0"/>
              <a:t>Chohan</a:t>
            </a:r>
            <a:r>
              <a:rPr lang="en-US" dirty="0" smtClean="0"/>
              <a:t> 2008TT10705</a:t>
            </a:r>
          </a:p>
          <a:p>
            <a:r>
              <a:rPr lang="en-US" dirty="0" err="1" smtClean="0"/>
              <a:t>Seema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r>
              <a:rPr lang="en-US" dirty="0" smtClean="0"/>
              <a:t> 2009CH70191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0466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Effect of Policy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IT on Healthcare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53" y="1196752"/>
            <a:ext cx="4393747" cy="28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37" y="5328592"/>
            <a:ext cx="5273543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608512"/>
            <a:ext cx="3886078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1196752"/>
            <a:ext cx="405436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3933056"/>
            <a:ext cx="601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Consolidation in drug manufacturers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Differentiation between Public and Private hospitals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Growth of medical equipment, HIT and infrastructure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Increase in OTC drugs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8304" y="65253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Source: KPMG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468560" y="455562"/>
          <a:ext cx="9612560" cy="657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92869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Current Composition of China’s Pharmaceutical Market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026" name="Chart 3"/>
          <p:cNvGraphicFramePr>
            <a:graphicFrameLocks/>
          </p:cNvGraphicFramePr>
          <p:nvPr/>
        </p:nvGraphicFramePr>
        <p:xfrm>
          <a:off x="2500313" y="714375"/>
          <a:ext cx="6643687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r:id="rId4" imgW="6645216" imgH="5358848" progId="Excel.Chart.8">
                  <p:embed/>
                </p:oleObj>
              </mc:Choice>
              <mc:Fallback>
                <p:oleObj r:id="rId4" imgW="6645216" imgH="5358848" progId="Excel.Chart.8">
                  <p:embed/>
                  <p:pic>
                    <p:nvPicPr>
                      <p:cNvPr id="0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714375"/>
                        <a:ext cx="6643687" cy="535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571868" y="1857364"/>
            <a:ext cx="3714776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Pharmaceutical Chemical Formulation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 23 % of total sales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Market size: US $24 billion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57224" y="5500702"/>
            <a:ext cx="3143272" cy="1357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Traditional Chinese Medicine: US $ 22.5 billion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I/4 </a:t>
            </a:r>
            <a:r>
              <a:rPr lang="en-US" dirty="0" err="1"/>
              <a:t>th</a:t>
            </a:r>
            <a:r>
              <a:rPr lang="en-US" dirty="0"/>
              <a:t> of china’s drug companies produce TCM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28596" y="3571876"/>
            <a:ext cx="2214578" cy="1428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90% of China’s  US $9.8 billion biotech market is focused on </a:t>
            </a:r>
            <a:r>
              <a:rPr lang="en-US" dirty="0" err="1"/>
              <a:t>biogeneric</a:t>
            </a:r>
            <a:r>
              <a:rPr lang="en-US" dirty="0"/>
              <a:t> products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 rot="7527000">
            <a:off x="4692651" y="2981325"/>
            <a:ext cx="723900" cy="473075"/>
          </a:xfrm>
          <a:prstGeom prst="rightArrow">
            <a:avLst>
              <a:gd name="adj1" fmla="val 450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1610566">
            <a:off x="2565400" y="4375150"/>
            <a:ext cx="827088" cy="485775"/>
          </a:xfrm>
          <a:prstGeom prst="rightArrow">
            <a:avLst>
              <a:gd name="adj1" fmla="val 397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17402532">
            <a:off x="3786981" y="5307807"/>
            <a:ext cx="6889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0"/>
            <a:ext cx="7499350" cy="1071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latin typeface="+mn-lt"/>
                <a:cs typeface="Times New Roman" pitchFamily="18" charset="0"/>
              </a:rPr>
              <a:t>Chinese Pharmaceutical Industry Value Chain</a:t>
            </a:r>
            <a:endParaRPr lang="en-IN" sz="2800" dirty="0">
              <a:solidFill>
                <a:schemeClr val="tx2">
                  <a:satMod val="130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1071563"/>
            <a:ext cx="8929687" cy="3571875"/>
          </a:xfrm>
          <a:noFill/>
        </p:spPr>
      </p:pic>
      <p:sp>
        <p:nvSpPr>
          <p:cNvPr id="5" name="Rounded Rectangle 4"/>
          <p:cNvSpPr/>
          <p:nvPr/>
        </p:nvSpPr>
        <p:spPr>
          <a:xfrm>
            <a:off x="0" y="4786313"/>
            <a:ext cx="9144000" cy="19288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Dominated by domestic generic pharmaceuticals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Vertically integrated distribution channels for pharmacy products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Less indigenous patents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/>
              <a:t>Growing at an average annual rate of 16.72% over the last few decades.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/>
              <a:t>Drug administration departments are established at both central and regional governmental level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         Biotech Sector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752600"/>
            <a:ext cx="3429000" cy="3505200"/>
          </a:xfrm>
          <a:noFill/>
        </p:spPr>
      </p:pic>
      <p:sp>
        <p:nvSpPr>
          <p:cNvPr id="9" name="Rectangle 8"/>
          <p:cNvSpPr/>
          <p:nvPr/>
        </p:nvSpPr>
        <p:spPr>
          <a:xfrm>
            <a:off x="2514600" y="5562600"/>
            <a:ext cx="3048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Times New Roman" pitchFamily="18" charset="0"/>
              </a:rPr>
              <a:t>Biologics and </a:t>
            </a:r>
            <a:r>
              <a:rPr lang="en-US" b="1" dirty="0" err="1">
                <a:latin typeface="Times New Roman" pitchFamily="18" charset="0"/>
              </a:rPr>
              <a:t>biosimilars</a:t>
            </a:r>
            <a:r>
              <a:rPr lang="en-US" b="1" dirty="0">
                <a:latin typeface="Times New Roman" pitchFamily="18" charset="0"/>
              </a:rPr>
              <a:t> in china, market shares by sales,2010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600" y="4800600"/>
            <a:ext cx="2438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 biotech zones nationwide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1752600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 Investment of RMB10 billion to support drug</a:t>
            </a:r>
          </a:p>
          <a:p>
            <a:pPr>
              <a:defRPr/>
            </a:pPr>
            <a:r>
              <a:rPr lang="en-US" dirty="0"/>
              <a:t>innovation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810000"/>
            <a:ext cx="19050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strong domestic pharmaceutical</a:t>
            </a:r>
          </a:p>
          <a:p>
            <a:pPr>
              <a:defRPr/>
            </a:pPr>
            <a:r>
              <a:rPr lang="en-US" dirty="0"/>
              <a:t>capacity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24600" y="1600200"/>
            <a:ext cx="2438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account for 10 % of total pharmaceuticals</a:t>
            </a:r>
          </a:p>
          <a:p>
            <a:pPr>
              <a:defRPr/>
            </a:pPr>
            <a:r>
              <a:rPr lang="en-US" dirty="0"/>
              <a:t>market in China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24600" y="3200400"/>
            <a:ext cx="2438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recent annual growth rate of 32.2 percent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4125" y="1503363"/>
            <a:ext cx="5984875" cy="4205287"/>
          </a:xfr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57500" y="428625"/>
            <a:ext cx="457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Patented drug sales in     China, 2007–2015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791200"/>
            <a:ext cx="728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Medical Equipments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5429256" cy="5500726"/>
          </a:xfrm>
        </p:spPr>
        <p:txBody>
          <a:bodyPr>
            <a:noAutofit/>
          </a:bodyPr>
          <a:lstStyle/>
          <a:p>
            <a:r>
              <a:rPr lang="en-US" sz="1800" dirty="0" smtClean="0"/>
              <a:t>Investment in rural hospitals and clinics driving demand for low and mid range medical equipment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Government pushing “indigenous innovation” (</a:t>
            </a:r>
            <a:r>
              <a:rPr lang="en-US" sz="1800" dirty="0" err="1" smtClean="0"/>
              <a:t>favouring</a:t>
            </a:r>
            <a:r>
              <a:rPr lang="en-US" sz="1800" dirty="0" smtClean="0"/>
              <a:t> local firms in tendering, procurement and so on…)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Frugal innovation” +  leapfrogging to the latest technologies (miniaturization, mobile communications and advanced materials)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Reformed public procurement process with a renewed emphasis on enforcing existing regulation triggering consolidation amongst equipment manufacturers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Domestic equipment manufacturer moving quickly  up the value chain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750" y="1714488"/>
            <a:ext cx="3955319" cy="331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72200" y="50131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KPMG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Distribution of Equipments and Pharmaceuticals</a:t>
            </a:r>
            <a:endParaRPr lang="en-US" sz="32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7786742" cy="430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600076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KPMG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57430"/>
            <a:ext cx="4071966" cy="2857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burden of disease in China is now dominated by premature adult mortality from chronic diseases such as cancers, cardiovascular disease and chronic obstructive lung disease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Changing  demography – graying population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857364"/>
            <a:ext cx="4143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714488"/>
            <a:ext cx="7143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4307761"/>
            <a:ext cx="4143404" cy="20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5715016"/>
            <a:ext cx="8239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546" y="6429396"/>
            <a:ext cx="156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References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128"/>
            <a:ext cx="8363272" cy="4325112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China Healthcare ICT: Reinventing China’s national healthcare system through electronic medical records, telecom networks and advanced IT </a:t>
            </a:r>
            <a:r>
              <a:rPr lang="en-IN" dirty="0" err="1" smtClean="0"/>
              <a:t>servicesby</a:t>
            </a:r>
            <a:r>
              <a:rPr lang="en-IN" dirty="0" smtClean="0"/>
              <a:t> Ken </a:t>
            </a:r>
            <a:r>
              <a:rPr lang="en-IN" dirty="0" err="1" smtClean="0"/>
              <a:t>Zita</a:t>
            </a:r>
            <a:r>
              <a:rPr lang="en-IN" dirty="0" smtClean="0"/>
              <a:t>, 2009</a:t>
            </a:r>
          </a:p>
          <a:p>
            <a:r>
              <a:rPr lang="en-IN" dirty="0" smtClean="0"/>
              <a:t>China HIT Case Study by Grace Yu, 2005 </a:t>
            </a:r>
          </a:p>
          <a:p>
            <a:endParaRPr lang="en-IN" dirty="0" smtClean="0"/>
          </a:p>
          <a:p>
            <a:r>
              <a:rPr lang="en-IN" dirty="0" smtClean="0"/>
              <a:t>Changing face of Healthcare in China: changing public policy and resulting opportunity by KPMG</a:t>
            </a:r>
          </a:p>
          <a:p>
            <a:endParaRPr lang="en-IN" dirty="0" smtClean="0"/>
          </a:p>
          <a:p>
            <a:r>
              <a:rPr lang="en-IN" dirty="0" smtClean="0"/>
              <a:t>Life science and Healthcare in China: opportunities, challenges and implications by Deloitte</a:t>
            </a:r>
          </a:p>
          <a:p>
            <a:endParaRPr lang="en-IN" dirty="0" smtClean="0"/>
          </a:p>
          <a:p>
            <a:r>
              <a:rPr lang="en-IN" dirty="0" smtClean="0"/>
              <a:t>A comparison of health Systems in China and India by </a:t>
            </a:r>
            <a:r>
              <a:rPr lang="en-IN" dirty="0" err="1" smtClean="0"/>
              <a:t>Sai</a:t>
            </a:r>
            <a:r>
              <a:rPr lang="en-IN" dirty="0" smtClean="0"/>
              <a:t> Ma, </a:t>
            </a:r>
            <a:r>
              <a:rPr lang="en-IN" dirty="0" err="1" smtClean="0"/>
              <a:t>Neeraj</a:t>
            </a:r>
            <a:r>
              <a:rPr lang="en-IN" dirty="0" smtClean="0"/>
              <a:t> </a:t>
            </a:r>
            <a:r>
              <a:rPr lang="en-IN" dirty="0" err="1" smtClean="0"/>
              <a:t>Sood</a:t>
            </a:r>
            <a:r>
              <a:rPr lang="en-IN" dirty="0" smtClean="0"/>
              <a:t>, Centre for Asia Pacific Policy, Rand Occasional Paper,2007</a:t>
            </a:r>
          </a:p>
          <a:p>
            <a:endParaRPr lang="en-IN" dirty="0" smtClean="0"/>
          </a:p>
          <a:p>
            <a:r>
              <a:rPr lang="en-IN" dirty="0" smtClean="0"/>
              <a:t>The challenges of public health education with a particular reference to China by S.M. </a:t>
            </a:r>
            <a:r>
              <a:rPr lang="en-IN" dirty="0" err="1" smtClean="0"/>
              <a:t>Grifﬁths</a:t>
            </a:r>
            <a:r>
              <a:rPr lang="en-IN" dirty="0" smtClean="0"/>
              <a:t>,, L.M. Li, J.L. Tang ,</a:t>
            </a:r>
            <a:r>
              <a:rPr lang="en-IN" dirty="0" err="1" smtClean="0"/>
              <a:t>X.Ma</a:t>
            </a:r>
            <a:r>
              <a:rPr lang="en-IN" dirty="0" smtClean="0"/>
              <a:t> , Y.H. </a:t>
            </a:r>
            <a:r>
              <a:rPr lang="en-IN" dirty="0" err="1" smtClean="0"/>
              <a:t>Hu</a:t>
            </a:r>
            <a:r>
              <a:rPr lang="en-IN" dirty="0" smtClean="0"/>
              <a:t> , Q.Y. </a:t>
            </a:r>
            <a:r>
              <a:rPr lang="en-IN" dirty="0" err="1" smtClean="0"/>
              <a:t>Meng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, </a:t>
            </a:r>
            <a:r>
              <a:rPr lang="en-IN" dirty="0" err="1" smtClean="0"/>
              <a:t>H.Fu</a:t>
            </a:r>
            <a:r>
              <a:rPr lang="en-IN" dirty="0" smtClean="0"/>
              <a:t>, </a:t>
            </a:r>
            <a:r>
              <a:rPr lang="en-IN" dirty="0" err="1" smtClean="0"/>
              <a:t>Jouranal</a:t>
            </a:r>
            <a:r>
              <a:rPr lang="en-IN" dirty="0" smtClean="0"/>
              <a:t> of Pubic Health, 2009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Chinese Health Sector</a:t>
            </a:r>
          </a:p>
          <a:p>
            <a:r>
              <a:rPr lang="en-US" dirty="0" smtClean="0"/>
              <a:t>Historical Perspective and Challenges</a:t>
            </a:r>
          </a:p>
          <a:p>
            <a:r>
              <a:rPr lang="en-US" dirty="0" smtClean="0"/>
              <a:t>Reform and role of Science and Technology</a:t>
            </a:r>
          </a:p>
          <a:p>
            <a:r>
              <a:rPr lang="en-US" dirty="0" smtClean="0"/>
              <a:t>e-Healthcare</a:t>
            </a:r>
          </a:p>
          <a:p>
            <a:r>
              <a:rPr lang="en-US" dirty="0" smtClean="0"/>
              <a:t>Pharmaceutical Sector</a:t>
            </a:r>
          </a:p>
          <a:p>
            <a:r>
              <a:rPr lang="en-US" dirty="0" smtClean="0"/>
              <a:t>Medical Equipments</a:t>
            </a:r>
          </a:p>
          <a:p>
            <a:r>
              <a:rPr lang="en-US" dirty="0" smtClean="0"/>
              <a:t>Distribution Systems</a:t>
            </a:r>
          </a:p>
          <a:p>
            <a:r>
              <a:rPr lang="en-US" dirty="0" smtClean="0"/>
              <a:t>Future Challenges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Overview of Chinese Health Sector</a:t>
            </a:r>
            <a:endParaRPr lang="en-IN" sz="3200" dirty="0"/>
          </a:p>
        </p:txBody>
      </p:sp>
      <p:sp>
        <p:nvSpPr>
          <p:cNvPr id="5" name="Right Arrow 4"/>
          <p:cNvSpPr/>
          <p:nvPr/>
        </p:nvSpPr>
        <p:spPr>
          <a:xfrm>
            <a:off x="0" y="3284984"/>
            <a:ext cx="9144000" cy="7200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1944216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1949-1979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Socialist government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Free health care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Urban: Work units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Rural: 3 tier system</a:t>
            </a:r>
          </a:p>
          <a:p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4492277"/>
            <a:ext cx="1944216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1980-1990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Market pressures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Healthcare funding and Insurance coverage decreased 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4509120"/>
            <a:ext cx="1944216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2005-present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Universal  health care coverage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Use of ICT in Health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1340768"/>
            <a:ext cx="1944216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1990-2005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Public to Private health care service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High out of the pocket expenses</a:t>
            </a:r>
          </a:p>
          <a:p>
            <a:endParaRPr lang="en-IN" sz="1400" dirty="0"/>
          </a:p>
        </p:txBody>
      </p:sp>
      <p:sp>
        <p:nvSpPr>
          <p:cNvPr id="10" name="Oval 9"/>
          <p:cNvSpPr/>
          <p:nvPr/>
        </p:nvSpPr>
        <p:spPr>
          <a:xfrm>
            <a:off x="2771800" y="350100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308304" y="350100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004048" y="350100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Up Arrow 13"/>
          <p:cNvSpPr/>
          <p:nvPr/>
        </p:nvSpPr>
        <p:spPr>
          <a:xfrm>
            <a:off x="755576" y="2708920"/>
            <a:ext cx="360040" cy="864096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932040" y="2636912"/>
            <a:ext cx="360040" cy="864096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7584" y="350100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2699792" y="3789040"/>
            <a:ext cx="360040" cy="7200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7236296" y="3789040"/>
            <a:ext cx="360040" cy="7200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Historical Perspective and 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58204" cy="42862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Beginning in 1949 – state owned</a:t>
            </a:r>
          </a:p>
          <a:p>
            <a:r>
              <a:rPr lang="en-US" sz="2000" dirty="0" smtClean="0"/>
              <a:t>Enormous improvements in health despite slow economic growth </a:t>
            </a:r>
          </a:p>
          <a:p>
            <a:pPr lvl="1"/>
            <a:r>
              <a:rPr lang="en-US" sz="2000" dirty="0" smtClean="0"/>
              <a:t>Life expectancy almost doubled (from 35 to 68)</a:t>
            </a:r>
          </a:p>
          <a:p>
            <a:pPr lvl="1"/>
            <a:r>
              <a:rPr lang="en-US" sz="2000" dirty="0" smtClean="0"/>
              <a:t>dramatic drop in infant mortality(falling from 200 to 34 per 1,000 live births)</a:t>
            </a:r>
          </a:p>
          <a:p>
            <a:r>
              <a:rPr lang="en-US" sz="2000" dirty="0" smtClean="0"/>
              <a:t>Investments in public health through  a highly centralized  government agency</a:t>
            </a:r>
          </a:p>
          <a:p>
            <a:r>
              <a:rPr lang="en-US" sz="2000" dirty="0" smtClean="0"/>
              <a:t>Cost-effective approach to improving health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643314"/>
            <a:ext cx="7713271" cy="286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Historical Perspective and 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Launched market-oriented reforms in 1979</a:t>
            </a:r>
          </a:p>
          <a:p>
            <a:r>
              <a:rPr lang="en-US" sz="2000" dirty="0" smtClean="0"/>
              <a:t>Indicators at the end of 70s compared well with countries at a similar per capita income level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64904"/>
            <a:ext cx="7643811" cy="304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88024" y="55892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WHO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3265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Historical Perspective and 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36" y="4522816"/>
            <a:ext cx="8115328" cy="20025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Collapse of the CMS system in rural areas</a:t>
            </a:r>
          </a:p>
          <a:p>
            <a:r>
              <a:rPr lang="en-US" sz="2000" dirty="0" smtClean="0"/>
              <a:t>Inequality and disparities in health outcomes – a critical challenge</a:t>
            </a:r>
          </a:p>
          <a:p>
            <a:r>
              <a:rPr lang="en-US" sz="2000" dirty="0" smtClean="0"/>
              <a:t>Problems like black market, overprovision of  profitable high-tech services, overuse of prescription drugs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608270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51920" y="402655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WHO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62000"/>
            <a:ext cx="8784976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Reforms and the role of Science and 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432511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Government  has acknowledged the need  for reform</a:t>
            </a:r>
          </a:p>
          <a:p>
            <a:r>
              <a:rPr lang="en-US" sz="2000" dirty="0" smtClean="0"/>
              <a:t>Plans to achieve equal access to public healthcare by 2020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Extend basic medical insurance coverage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Government sponsored training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Promote price-competitive generic medicines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Consolidate pharmaceutical distribution channels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Construction of Community hospitals and clinics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Extensive focus on using science and technology in the reformation process, especially in the following areas: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E-Healthcare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Pharmaceutical Sector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Medical Equipments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5217" y="4092757"/>
            <a:ext cx="4193161" cy="286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79912" y="4581129"/>
            <a:ext cx="626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Provincial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Govt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 RHIN and HIT  in public hospital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National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Govt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     :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IT infrastructure development and   		     	standardization of  EMR and EHR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Private Hospital: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HMIS and HCIS</a:t>
            </a:r>
            <a:endParaRPr lang="en-I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1844824"/>
            <a:ext cx="8856984" cy="259228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e-Healthcare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7332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Use of information technology and modern networked communication</a:t>
            </a:r>
          </a:p>
          <a:p>
            <a:pPr>
              <a:buNone/>
            </a:pPr>
            <a:r>
              <a:rPr lang="en-US" sz="1800" dirty="0" smtClean="0"/>
              <a:t>infrastructure to manage health care related processes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	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					</a:t>
            </a:r>
          </a:p>
          <a:p>
            <a:pPr>
              <a:buNone/>
            </a:pPr>
            <a:r>
              <a:rPr lang="en-US" sz="1600" dirty="0" smtClean="0"/>
              <a:t>					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		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763688" y="2276872"/>
          <a:ext cx="432048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28184" y="1988840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Finance/Administration related functions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2708920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Clinical/Diagnostic functions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28184" y="3429000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sharing functions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4016" y="2638653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Information Systems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5877272"/>
            <a:ext cx="5040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Electronic  Medical Record (EMR)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Electronic Health Record (EHR)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Regional Health Information Network (RHIN 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Health Information Technology( HIT)</a:t>
            </a:r>
            <a:endParaRPr lang="en-I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-108520" y="66803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Source: KPMG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3528" y="112474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very fast growing area in China with </a:t>
            </a:r>
            <a:r>
              <a:rPr lang="en-IN" dirty="0" smtClean="0"/>
              <a:t>Compound annual growth for 2007-2012 is estimated at 21.2%. 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504" y="1844824"/>
          <a:ext cx="878497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e-Healthcare</a:t>
            </a:r>
            <a:endParaRPr lang="en-IN" sz="3200" dirty="0"/>
          </a:p>
        </p:txBody>
      </p:sp>
      <p:sp>
        <p:nvSpPr>
          <p:cNvPr id="25" name="Curved Down Arrow 24"/>
          <p:cNvSpPr/>
          <p:nvPr/>
        </p:nvSpPr>
        <p:spPr>
          <a:xfrm rot="977688">
            <a:off x="4138905" y="1708004"/>
            <a:ext cx="973977" cy="588055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rot="11450362">
            <a:off x="3957533" y="4058785"/>
            <a:ext cx="1008112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869160"/>
            <a:ext cx="8349233" cy="16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7596336" y="65253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Source: KPMG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1073</TotalTime>
  <Words>965</Words>
  <Application>Microsoft Macintosh PowerPoint</Application>
  <PresentationFormat>On-screen Show (4:3)</PresentationFormat>
  <Paragraphs>190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Urban</vt:lpstr>
      <vt:lpstr>Excel.Chart.8</vt:lpstr>
      <vt:lpstr>Role of Science and technology in China’s Health Sector</vt:lpstr>
      <vt:lpstr>Outline</vt:lpstr>
      <vt:lpstr>Overview of Chinese Health Sector</vt:lpstr>
      <vt:lpstr>Historical Perspective and Challenges</vt:lpstr>
      <vt:lpstr>Historical Perspective and Challenges</vt:lpstr>
      <vt:lpstr>Historical Perspective and Challenges</vt:lpstr>
      <vt:lpstr>Reforms and the role of Science and Technology</vt:lpstr>
      <vt:lpstr>e-Healthcare</vt:lpstr>
      <vt:lpstr>e-Healthcare</vt:lpstr>
      <vt:lpstr>PowerPoint Presentation</vt:lpstr>
      <vt:lpstr>PowerPoint Presentation</vt:lpstr>
      <vt:lpstr>Current Composition of China’s Pharmaceutical Market</vt:lpstr>
      <vt:lpstr>Chinese Pharmaceutical Industry Value Chain</vt:lpstr>
      <vt:lpstr>          Biotech Sector</vt:lpstr>
      <vt:lpstr>PowerPoint Presentation</vt:lpstr>
      <vt:lpstr>Medical Equipments</vt:lpstr>
      <vt:lpstr>Distribution of Equipments and Pharmaceuticals</vt:lpstr>
      <vt:lpstr>Future Challenges</vt:lpstr>
      <vt:lpstr>References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shitij</dc:creator>
  <cp:lastModifiedBy>Piyush Ahuja</cp:lastModifiedBy>
  <cp:revision>26</cp:revision>
  <cp:lastPrinted>2013-08-08T04:11:29Z</cp:lastPrinted>
  <dcterms:created xsi:type="dcterms:W3CDTF">2012-04-26T20:17:12Z</dcterms:created>
  <dcterms:modified xsi:type="dcterms:W3CDTF">2013-08-08T04:11:33Z</dcterms:modified>
</cp:coreProperties>
</file>