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9" r:id="rId5"/>
    <p:sldId id="260" r:id="rId6"/>
    <p:sldId id="265" r:id="rId7"/>
    <p:sldId id="261" r:id="rId8"/>
    <p:sldId id="262" r:id="rId9"/>
    <p:sldId id="270" r:id="rId10"/>
    <p:sldId id="271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660"/>
  </p:normalViewPr>
  <p:slideViewPr>
    <p:cSldViewPr>
      <p:cViewPr varScale="1">
        <p:scale>
          <a:sx n="74" d="100"/>
          <a:sy n="74" d="100"/>
        </p:scale>
        <p:origin x="-10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B9BA-AEA8-4DAD-8E55-EFA90D2C2828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56C1-0633-4E33-B668-B2B93409E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B9BA-AEA8-4DAD-8E55-EFA90D2C2828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56C1-0633-4E33-B668-B2B93409E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B9BA-AEA8-4DAD-8E55-EFA90D2C2828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56C1-0633-4E33-B668-B2B93409E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B9BA-AEA8-4DAD-8E55-EFA90D2C2828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56C1-0633-4E33-B668-B2B93409E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B9BA-AEA8-4DAD-8E55-EFA90D2C2828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56C1-0633-4E33-B668-B2B93409E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B9BA-AEA8-4DAD-8E55-EFA90D2C2828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56C1-0633-4E33-B668-B2B93409E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B9BA-AEA8-4DAD-8E55-EFA90D2C2828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56C1-0633-4E33-B668-B2B93409E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B9BA-AEA8-4DAD-8E55-EFA90D2C2828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56C1-0633-4E33-B668-B2B93409E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B9BA-AEA8-4DAD-8E55-EFA90D2C2828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56C1-0633-4E33-B668-B2B93409E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B9BA-AEA8-4DAD-8E55-EFA90D2C2828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56C1-0633-4E33-B668-B2B93409E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B9BA-AEA8-4DAD-8E55-EFA90D2C2828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56C1-0633-4E33-B668-B2B93409E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DB9BA-AEA8-4DAD-8E55-EFA90D2C2828}" type="datetimeFigureOut">
              <a:rPr lang="en-US" smtClean="0"/>
              <a:pPr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D56C1-0633-4E33-B668-B2B93409E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Market </a:t>
            </a:r>
            <a:r>
              <a:rPr lang="en-US" dirty="0" err="1" smtClean="0"/>
              <a:t>Equilibria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Piyush</a:t>
            </a:r>
            <a:r>
              <a:rPr lang="en-US" dirty="0" smtClean="0"/>
              <a:t> </a:t>
            </a:r>
            <a:r>
              <a:rPr lang="en-US" dirty="0" err="1" smtClean="0"/>
              <a:t>Ahuja</a:t>
            </a:r>
            <a:endParaRPr lang="en-US" dirty="0" smtClean="0"/>
          </a:p>
          <a:p>
            <a:r>
              <a:rPr lang="en-US" dirty="0" err="1" smtClean="0"/>
              <a:t>Pradeep</a:t>
            </a:r>
            <a:r>
              <a:rPr lang="en-US" dirty="0" smtClean="0"/>
              <a:t> George Mathias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Program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8077200" cy="14477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Non convex program 1 is equivalent to Convex program 2.</a:t>
            </a:r>
          </a:p>
          <a:p>
            <a:r>
              <a:rPr lang="en-US" dirty="0" smtClean="0"/>
              <a:t>The set of </a:t>
            </a:r>
            <a:r>
              <a:rPr lang="en-US" dirty="0" err="1" smtClean="0"/>
              <a:t>equilibria</a:t>
            </a:r>
            <a:r>
              <a:rPr lang="en-US" dirty="0" smtClean="0"/>
              <a:t> prices,</a:t>
            </a:r>
            <a:r>
              <a:rPr lang="en-US" dirty="0" smtClean="0"/>
              <a:t> </a:t>
            </a:r>
            <a:r>
              <a:rPr lang="en-US" dirty="0" smtClean="0"/>
              <a:t>on a logarithmic scale, is convex.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667000"/>
            <a:ext cx="5943600" cy="1870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4572000"/>
            <a:ext cx="392630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 Combinatorial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Combinatorial characterization  - No Negative Cycle </a:t>
            </a:r>
          </a:p>
          <a:p>
            <a:r>
              <a:rPr lang="en-US" dirty="0" smtClean="0"/>
              <a:t>Passive Characterization – doesn’t tell us how to fix it</a:t>
            </a:r>
            <a:endParaRPr lang="en-US" dirty="0" smtClean="0"/>
          </a:p>
          <a:p>
            <a:r>
              <a:rPr lang="en-US" dirty="0" smtClean="0"/>
              <a:t>Active characterization in Fisher’s model through Eisenberg-Gale’s LP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</a:t>
            </a:r>
            <a:r>
              <a:rPr lang="en-US" dirty="0" err="1" smtClean="0"/>
              <a:t>discretize</a:t>
            </a:r>
            <a:r>
              <a:rPr lang="en-US" dirty="0" smtClean="0"/>
              <a:t> our search space?</a:t>
            </a:r>
          </a:p>
          <a:p>
            <a:pPr lvl="1"/>
            <a:r>
              <a:rPr lang="en-US" dirty="0" smtClean="0"/>
              <a:t>Looking for an objective function whose optimal solutions are market </a:t>
            </a:r>
            <a:r>
              <a:rPr lang="en-US" dirty="0" err="1" smtClean="0"/>
              <a:t>equilibria</a:t>
            </a:r>
            <a:endParaRPr lang="en-US" dirty="0" smtClean="0"/>
          </a:p>
          <a:p>
            <a:r>
              <a:rPr lang="en-US" dirty="0" smtClean="0"/>
              <a:t>Can we move from price vector to optimal allocation vector and vice-versa easily?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K.Jain</a:t>
            </a:r>
            <a:r>
              <a:rPr lang="en-US" dirty="0" smtClean="0"/>
              <a:t>. A </a:t>
            </a:r>
            <a:r>
              <a:rPr lang="en-US" dirty="0" smtClean="0"/>
              <a:t>Polynomial Time Algorithm for Computing an Arrow-Debreu Market Equilibrium for Linear Utilities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Market </a:t>
            </a:r>
            <a:r>
              <a:rPr lang="en-US" dirty="0" err="1" smtClean="0"/>
              <a:t>Equilibria</a:t>
            </a:r>
            <a:endParaRPr lang="en-US" dirty="0" smtClean="0"/>
          </a:p>
          <a:p>
            <a:r>
              <a:rPr lang="en-US" dirty="0" smtClean="0"/>
              <a:t>Models: </a:t>
            </a:r>
            <a:r>
              <a:rPr lang="en-US" dirty="0" err="1" smtClean="0"/>
              <a:t>Walras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Fisher</a:t>
            </a:r>
            <a:endParaRPr lang="en-US" dirty="0" smtClean="0"/>
          </a:p>
          <a:p>
            <a:r>
              <a:rPr lang="en-US" dirty="0" smtClean="0"/>
              <a:t>Mathematical Model</a:t>
            </a:r>
          </a:p>
          <a:p>
            <a:r>
              <a:rPr lang="en-US" dirty="0" smtClean="0"/>
              <a:t>Non-convex program and implications</a:t>
            </a:r>
          </a:p>
          <a:p>
            <a:r>
              <a:rPr lang="en-US" dirty="0" smtClean="0"/>
              <a:t>Convex Program(s)</a:t>
            </a:r>
          </a:p>
          <a:p>
            <a:r>
              <a:rPr lang="en-US" dirty="0" smtClean="0"/>
              <a:t>Towards Combinatorial Algorithms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</a:t>
            </a:r>
            <a:r>
              <a:rPr lang="en-US" dirty="0" err="1" smtClean="0"/>
              <a:t>Equillibria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Walras</a:t>
            </a:r>
            <a:r>
              <a:rPr lang="en-US" dirty="0" smtClean="0"/>
              <a:t> Model</a:t>
            </a:r>
          </a:p>
          <a:p>
            <a:pPr lvl="1"/>
            <a:r>
              <a:rPr lang="en-US" dirty="0" smtClean="0"/>
              <a:t>Initial Endowment of divisible goods</a:t>
            </a:r>
          </a:p>
          <a:p>
            <a:pPr lvl="1"/>
            <a:r>
              <a:rPr lang="en-US" dirty="0" smtClean="0"/>
              <a:t>Utility Function for Consuming goods</a:t>
            </a:r>
          </a:p>
          <a:p>
            <a:pPr lvl="1"/>
            <a:r>
              <a:rPr lang="en-US" dirty="0" smtClean="0"/>
              <a:t>Every person sells the initial endowment and then buys an optimal bundle of goods with the entire revenue i.e., the market </a:t>
            </a:r>
            <a:r>
              <a:rPr lang="en-US" dirty="0" smtClean="0"/>
              <a:t>clears</a:t>
            </a:r>
            <a:endParaRPr lang="en-US" dirty="0" smtClean="0"/>
          </a:p>
          <a:p>
            <a:r>
              <a:rPr lang="en-US" dirty="0" err="1" smtClean="0"/>
              <a:t>Walras</a:t>
            </a:r>
            <a:r>
              <a:rPr lang="en-US" dirty="0" smtClean="0"/>
              <a:t> asked whether a </a:t>
            </a:r>
            <a:r>
              <a:rPr lang="en-US" dirty="0" smtClean="0"/>
              <a:t>price can be assigned to </a:t>
            </a:r>
            <a:r>
              <a:rPr lang="en-US" dirty="0" smtClean="0"/>
              <a:t>every good </a:t>
            </a:r>
            <a:r>
              <a:rPr lang="en-US" dirty="0" smtClean="0"/>
              <a:t>so that this is </a:t>
            </a:r>
            <a:r>
              <a:rPr lang="en-US" dirty="0" smtClean="0"/>
              <a:t>possible.</a:t>
            </a:r>
            <a:endParaRPr lang="en-US" dirty="0" smtClean="0"/>
          </a:p>
          <a:p>
            <a:r>
              <a:rPr lang="en-US" dirty="0" smtClean="0"/>
              <a:t>Arrow –Debreu Theorem</a:t>
            </a:r>
            <a:endParaRPr lang="en-US" dirty="0" smtClean="0"/>
          </a:p>
          <a:p>
            <a:r>
              <a:rPr lang="en-US" dirty="0" smtClean="0"/>
              <a:t>Fisher Model – Two kinds of People , Producers and Consumers</a:t>
            </a:r>
            <a:endParaRPr lang="en-US" dirty="0" smtClean="0"/>
          </a:p>
          <a:p>
            <a:pPr lvl="1"/>
            <a:r>
              <a:rPr lang="en-US" dirty="0" smtClean="0"/>
              <a:t>Consumers have money and </a:t>
            </a:r>
            <a:r>
              <a:rPr lang="en-US" dirty="0" smtClean="0"/>
              <a:t>utility function for goods</a:t>
            </a:r>
          </a:p>
          <a:p>
            <a:pPr lvl="1"/>
            <a:r>
              <a:rPr lang="en-US" dirty="0" smtClean="0"/>
              <a:t>Producers have initial endowment of goods and want to earn money</a:t>
            </a:r>
          </a:p>
          <a:p>
            <a:pPr lvl="1"/>
            <a:r>
              <a:rPr lang="en-US" dirty="0" smtClean="0"/>
              <a:t>Special Case of </a:t>
            </a:r>
            <a:r>
              <a:rPr lang="en-US" dirty="0" err="1" smtClean="0"/>
              <a:t>Walras</a:t>
            </a:r>
            <a:r>
              <a:rPr lang="en-US" dirty="0" smtClean="0"/>
              <a:t>‘ Model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Models: </a:t>
            </a:r>
            <a:r>
              <a:rPr lang="en-US" dirty="0" err="1" smtClean="0"/>
              <a:t>Walras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Fisher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00600"/>
          </a:xfrm>
        </p:spPr>
        <p:txBody>
          <a:bodyPr>
            <a:noAutofit/>
          </a:bodyPr>
          <a:lstStyle/>
          <a:p>
            <a:r>
              <a:rPr lang="en-US" sz="2200" dirty="0" err="1" smtClean="0"/>
              <a:t>Walras</a:t>
            </a:r>
            <a:r>
              <a:rPr lang="en-US" sz="2200" dirty="0" smtClean="0"/>
              <a:t> </a:t>
            </a:r>
            <a:r>
              <a:rPr lang="en-US" sz="2200" dirty="0" smtClean="0"/>
              <a:t>model </a:t>
            </a:r>
            <a:r>
              <a:rPr lang="en-US" sz="2200" dirty="0" smtClean="0"/>
              <a:t>- money </a:t>
            </a:r>
            <a:r>
              <a:rPr lang="en-US" sz="2200" dirty="0" smtClean="0"/>
              <a:t>has no </a:t>
            </a:r>
            <a:r>
              <a:rPr lang="en-US" sz="2200" dirty="0" smtClean="0"/>
              <a:t>intrinsic value - a </a:t>
            </a:r>
            <a:r>
              <a:rPr lang="en-US" sz="2200" dirty="0" smtClean="0"/>
              <a:t>scale to measure the value </a:t>
            </a:r>
            <a:r>
              <a:rPr lang="en-US" sz="2200" dirty="0" smtClean="0"/>
              <a:t>of goods</a:t>
            </a:r>
            <a:endParaRPr lang="en-US" sz="2200" dirty="0" smtClean="0"/>
          </a:p>
          <a:p>
            <a:r>
              <a:rPr lang="en-US" sz="2200" dirty="0" smtClean="0"/>
              <a:t>Fisher </a:t>
            </a:r>
            <a:r>
              <a:rPr lang="en-US" sz="2200" dirty="0" smtClean="0"/>
              <a:t>model </a:t>
            </a:r>
            <a:r>
              <a:rPr lang="en-US" sz="2200" dirty="0" smtClean="0"/>
              <a:t>assumes </a:t>
            </a:r>
            <a:r>
              <a:rPr lang="en-US" sz="2200" dirty="0" smtClean="0"/>
              <a:t>the </a:t>
            </a:r>
            <a:r>
              <a:rPr lang="en-US" sz="2200" dirty="0" smtClean="0"/>
              <a:t>value of </a:t>
            </a:r>
            <a:r>
              <a:rPr lang="en-US" sz="2200" dirty="0" smtClean="0"/>
              <a:t>the money. </a:t>
            </a:r>
          </a:p>
          <a:p>
            <a:r>
              <a:rPr lang="en-US" sz="2200" dirty="0" smtClean="0"/>
              <a:t>This feedback feature of the </a:t>
            </a:r>
            <a:r>
              <a:rPr lang="en-US" sz="2200" dirty="0" err="1" smtClean="0"/>
              <a:t>Walras</a:t>
            </a:r>
            <a:r>
              <a:rPr lang="en-US" sz="2200" dirty="0" smtClean="0"/>
              <a:t> </a:t>
            </a:r>
            <a:r>
              <a:rPr lang="en-US" sz="2200" dirty="0" smtClean="0"/>
              <a:t>model </a:t>
            </a:r>
            <a:endParaRPr lang="en-U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 people in the </a:t>
            </a:r>
            <a:r>
              <a:rPr lang="en-US" dirty="0" err="1" smtClean="0"/>
              <a:t>system,with</a:t>
            </a:r>
            <a:r>
              <a:rPr lang="en-US" dirty="0" smtClean="0"/>
              <a:t> initial endowment of divisible goods</a:t>
            </a:r>
          </a:p>
          <a:p>
            <a:r>
              <a:rPr lang="en-US" dirty="0" smtClean="0"/>
              <a:t>Without </a:t>
            </a:r>
            <a:r>
              <a:rPr lang="en-US" dirty="0" smtClean="0"/>
              <a:t>loss of generality</a:t>
            </a:r>
          </a:p>
          <a:p>
            <a:pPr lvl="1"/>
            <a:r>
              <a:rPr lang="en-US" dirty="0" smtClean="0"/>
              <a:t>Each person has a single good</a:t>
            </a:r>
          </a:p>
          <a:p>
            <a:pPr lvl="1"/>
            <a:r>
              <a:rPr lang="en-US" dirty="0" smtClean="0"/>
              <a:t>Quantity of each good is 1</a:t>
            </a:r>
          </a:p>
          <a:p>
            <a:r>
              <a:rPr lang="en-US" dirty="0" smtClean="0"/>
              <a:t>Further,</a:t>
            </a:r>
          </a:p>
          <a:p>
            <a:pPr lvl="1"/>
            <a:r>
              <a:rPr lang="en-US" dirty="0" smtClean="0"/>
              <a:t>Each good has </a:t>
            </a:r>
            <a:r>
              <a:rPr lang="en-US" dirty="0" err="1" smtClean="0"/>
              <a:t>atleast</a:t>
            </a:r>
            <a:r>
              <a:rPr lang="en-US" dirty="0" smtClean="0"/>
              <a:t> someone interested in it</a:t>
            </a:r>
          </a:p>
          <a:p>
            <a:pPr lvl="1"/>
            <a:r>
              <a:rPr lang="en-US" dirty="0" smtClean="0"/>
              <a:t>Each person is interested in </a:t>
            </a:r>
            <a:r>
              <a:rPr lang="en-US" dirty="0" err="1" smtClean="0"/>
              <a:t>atleast</a:t>
            </a:r>
            <a:r>
              <a:rPr lang="en-US" dirty="0" smtClean="0"/>
              <a:t> one good</a:t>
            </a:r>
          </a:p>
          <a:p>
            <a:r>
              <a:rPr lang="en-US" dirty="0" smtClean="0"/>
              <a:t>With a little loss of generality</a:t>
            </a:r>
          </a:p>
          <a:p>
            <a:pPr lvl="1"/>
            <a:r>
              <a:rPr lang="en-US" dirty="0" smtClean="0"/>
              <a:t>Each subset of </a:t>
            </a:r>
            <a:r>
              <a:rPr lang="en-US" dirty="0" smtClean="0"/>
              <a:t>persons </a:t>
            </a:r>
            <a:r>
              <a:rPr lang="en-US" dirty="0" smtClean="0"/>
              <a:t>has </a:t>
            </a:r>
            <a:r>
              <a:rPr lang="en-US" dirty="0" err="1" smtClean="0"/>
              <a:t>atleast</a:t>
            </a:r>
            <a:r>
              <a:rPr lang="en-US" dirty="0" smtClean="0"/>
              <a:t> one person </a:t>
            </a:r>
            <a:r>
              <a:rPr lang="en-US" dirty="0" smtClean="0"/>
              <a:t>outside the set who is interested in </a:t>
            </a:r>
            <a:r>
              <a:rPr lang="en-US" dirty="0" smtClean="0"/>
              <a:t>a </a:t>
            </a:r>
            <a:r>
              <a:rPr lang="en-US" dirty="0" smtClean="0"/>
              <a:t>good </a:t>
            </a:r>
            <a:r>
              <a:rPr lang="en-US" dirty="0" smtClean="0"/>
              <a:t>possessed by a person in the subset.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Non-zero liking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Arrow-Debreu </a:t>
            </a:r>
            <a:r>
              <a:rPr lang="en-US" dirty="0" smtClean="0"/>
              <a:t>allows for 0-priced goods</a:t>
            </a:r>
          </a:p>
          <a:p>
            <a:r>
              <a:rPr lang="en-US" dirty="0" smtClean="0"/>
              <a:t>Consider the </a:t>
            </a:r>
            <a:r>
              <a:rPr lang="en-US" i="1" dirty="0" smtClean="0"/>
              <a:t>non-zero liking graph</a:t>
            </a:r>
            <a:endParaRPr lang="en-US" dirty="0" smtClean="0"/>
          </a:p>
          <a:p>
            <a:pPr lvl="1"/>
            <a:r>
              <a:rPr lang="en-US" dirty="0" smtClean="0"/>
              <a:t>If there exists set of goods in whom others are not interested, then it will not be a single SCC</a:t>
            </a:r>
          </a:p>
          <a:p>
            <a:pPr lvl="1"/>
            <a:r>
              <a:rPr lang="en-US" dirty="0" smtClean="0"/>
              <a:t>Solve the problem for each SCC</a:t>
            </a:r>
          </a:p>
          <a:p>
            <a:pPr lvl="1"/>
            <a:r>
              <a:rPr lang="en-US" dirty="0" smtClean="0"/>
              <a:t>In the acyclic components of the SCCs, scale the prices appropriately so that people will buy only goods from their own SCC</a:t>
            </a:r>
          </a:p>
          <a:p>
            <a:pPr lvl="1"/>
            <a:r>
              <a:rPr lang="en-US" dirty="0" smtClean="0"/>
              <a:t>Prices can be set to 0 only for ‘initial’ SCCs.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Characterization – a </a:t>
            </a:r>
            <a:r>
              <a:rPr lang="en-US" dirty="0" smtClean="0"/>
              <a:t>non-convex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</a:t>
            </a:r>
            <a:r>
              <a:rPr lang="en-US" i="1" dirty="0" smtClean="0"/>
              <a:t>feasible region of non-convex program </a:t>
            </a:r>
            <a:r>
              <a:rPr lang="en-US" i="1" dirty="0" smtClean="0"/>
              <a:t>1 has </a:t>
            </a:r>
            <a:r>
              <a:rPr lang="en-US" i="1" dirty="0" smtClean="0"/>
              <a:t>all and only general market </a:t>
            </a:r>
            <a:r>
              <a:rPr lang="en-US" i="1" dirty="0" err="1" smtClean="0"/>
              <a:t>equilibria</a:t>
            </a:r>
            <a:r>
              <a:rPr lang="en-US" i="1" dirty="0" smtClean="0"/>
              <a:t>.</a:t>
            </a:r>
            <a:endParaRPr lang="en-US" dirty="0"/>
          </a:p>
        </p:txBody>
      </p:sp>
      <p:pic>
        <p:nvPicPr>
          <p:cNvPr id="1026" name="Picture 2" descr="C:\Users\Dell\Desktop\NonConven program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819400"/>
            <a:ext cx="7829238" cy="3114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Prices are </a:t>
            </a:r>
            <a:r>
              <a:rPr lang="en-US" dirty="0" smtClean="0"/>
              <a:t>market-clearing</a:t>
            </a:r>
            <a:endParaRPr lang="en-US" dirty="0" smtClean="0"/>
          </a:p>
          <a:p>
            <a:r>
              <a:rPr lang="en-US" dirty="0" smtClean="0"/>
              <a:t>Money is spent </a:t>
            </a:r>
            <a:r>
              <a:rPr lang="en-US" dirty="0" smtClean="0"/>
              <a:t>optimally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Program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Non-Convex program feasible if and only of No Negative Cycle in the non-zero liking graph.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895600"/>
            <a:ext cx="5638800" cy="213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5029200"/>
            <a:ext cx="30480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464</Words>
  <Application>Microsoft Office PowerPoint</Application>
  <PresentationFormat>On-screen Show (4:3)</PresentationFormat>
  <Paragraphs>62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Market Equilibria</vt:lpstr>
      <vt:lpstr>Contents</vt:lpstr>
      <vt:lpstr>Market Equillibria</vt:lpstr>
      <vt:lpstr>Models: Walras vs Fisher</vt:lpstr>
      <vt:lpstr>Mathematical Model</vt:lpstr>
      <vt:lpstr>Non-zero liking graph</vt:lpstr>
      <vt:lpstr>Characterization – a non-convex program</vt:lpstr>
      <vt:lpstr>Implications</vt:lpstr>
      <vt:lpstr>Convex Program 1</vt:lpstr>
      <vt:lpstr>Convex Program 2</vt:lpstr>
      <vt:lpstr>Toward Combinatorial Algorithms</vt:lpstr>
      <vt:lpstr>Possible directions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Equilibria</dc:title>
  <dc:creator>Dell</dc:creator>
  <cp:lastModifiedBy>Dell</cp:lastModifiedBy>
  <cp:revision>26</cp:revision>
  <dcterms:created xsi:type="dcterms:W3CDTF">2012-02-16T21:09:05Z</dcterms:created>
  <dcterms:modified xsi:type="dcterms:W3CDTF">2012-02-17T03:27:19Z</dcterms:modified>
</cp:coreProperties>
</file>