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A9C-002E-47B4-804C-6B2ADBA387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5B73-3678-4412-A9C4-7CF1DA31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A9C-002E-47B4-804C-6B2ADBA387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5B73-3678-4412-A9C4-7CF1DA31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A9C-002E-47B4-804C-6B2ADBA387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5B73-3678-4412-A9C4-7CF1DA31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A9C-002E-47B4-804C-6B2ADBA387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5B73-3678-4412-A9C4-7CF1DA31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A9C-002E-47B4-804C-6B2ADBA387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5B73-3678-4412-A9C4-7CF1DA31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A9C-002E-47B4-804C-6B2ADBA387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5B73-3678-4412-A9C4-7CF1DA31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A9C-002E-47B4-804C-6B2ADBA387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5B73-3678-4412-A9C4-7CF1DA31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A9C-002E-47B4-804C-6B2ADBA387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5B73-3678-4412-A9C4-7CF1DA31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A9C-002E-47B4-804C-6B2ADBA387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5B73-3678-4412-A9C4-7CF1DA31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A9C-002E-47B4-804C-6B2ADBA387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5B73-3678-4412-A9C4-7CF1DA31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A9C-002E-47B4-804C-6B2ADBA387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5B73-3678-4412-A9C4-7CF1DA31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6A9C-002E-47B4-804C-6B2ADBA387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5B73-3678-4412-A9C4-7CF1DA31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 txBox="1">
            <a:spLocks/>
          </p:cNvSpPr>
          <p:nvPr/>
        </p:nvSpPr>
        <p:spPr>
          <a:xfrm>
            <a:off x="903288" y="2455863"/>
            <a:ext cx="8240712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MAD 350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Application of </a:t>
            </a:r>
            <a:r>
              <a:rPr lang="en-US" sz="2000" b="1" dirty="0" smtClean="0">
                <a:solidFill>
                  <a:srgbClr val="000000"/>
                </a:solidFill>
              </a:rPr>
              <a:t>Measure Theory in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Finance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534988" y="4858608"/>
            <a:ext cx="4561268" cy="139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r>
              <a:rPr 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Date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December 1, 2011</a:t>
            </a:r>
          </a:p>
          <a:p>
            <a:pPr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endParaRPr lang="en-US" sz="16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Piyush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Ahuja</a:t>
            </a:r>
            <a:endParaRPr lang="en-US" sz="1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Undergraduate, Department of Mathematics</a:t>
            </a:r>
          </a:p>
          <a:p>
            <a:pPr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IIT 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Delhi</a:t>
            </a:r>
          </a:p>
          <a:p>
            <a:pPr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2008MT50454</a:t>
            </a:r>
            <a:endParaRPr lang="en-US" sz="1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687387" indent="-342900">
              <a:spcBef>
                <a:spcPct val="30000"/>
              </a:spcBef>
              <a:buFont typeface="+mj-lt"/>
              <a:buAutoNum type="arabicPeriod"/>
            </a:pPr>
            <a:r>
              <a:rPr lang="en-US" sz="1600" b="0" dirty="0" smtClean="0"/>
              <a:t>Robert G. </a:t>
            </a:r>
            <a:r>
              <a:rPr lang="en-US" sz="1600" b="0" dirty="0" err="1" smtClean="0"/>
              <a:t>Bartle.The</a:t>
            </a:r>
            <a:r>
              <a:rPr lang="en-US" sz="1600" b="0" dirty="0" smtClean="0"/>
              <a:t> Elements of Integration and </a:t>
            </a:r>
            <a:r>
              <a:rPr lang="en-US" sz="1600" b="0" dirty="0" err="1" smtClean="0"/>
              <a:t>Lebesgue</a:t>
            </a:r>
            <a:r>
              <a:rPr lang="en-US" sz="1600" b="0" dirty="0" smtClean="0"/>
              <a:t> Measure (Wiley Classics Library Edition 1995)</a:t>
            </a:r>
          </a:p>
          <a:p>
            <a:pPr marL="687387" indent="-342900">
              <a:spcBef>
                <a:spcPct val="30000"/>
              </a:spcBef>
              <a:buFont typeface="+mj-lt"/>
              <a:buAutoNum type="arabicPeriod"/>
            </a:pPr>
            <a:r>
              <a:rPr lang="en-US" sz="1600" b="0" dirty="0" smtClean="0"/>
              <a:t>S.E Shreve. Stochastic Calculus for Finance - Volume I and II. (Springer, 2004)</a:t>
            </a:r>
          </a:p>
          <a:p>
            <a:pPr marL="687387" indent="-342900">
              <a:spcBef>
                <a:spcPct val="30000"/>
              </a:spcBef>
              <a:buFont typeface="+mj-lt"/>
              <a:buAutoNum type="arabicPeriod"/>
            </a:pPr>
            <a:r>
              <a:rPr lang="en-US" sz="1600" b="0" dirty="0" smtClean="0"/>
              <a:t>Robert B. Ash and Catherine </a:t>
            </a:r>
            <a:r>
              <a:rPr lang="en-US" sz="1600" b="0" dirty="0" err="1" smtClean="0"/>
              <a:t>A.Doleans</a:t>
            </a:r>
            <a:r>
              <a:rPr lang="en-US" sz="1600" b="0" dirty="0" smtClean="0"/>
              <a:t>-Dade, Probability and Measure Theory.(Elsevier)</a:t>
            </a:r>
          </a:p>
          <a:p>
            <a:pPr marL="687387" indent="-342900">
              <a:spcBef>
                <a:spcPct val="30000"/>
              </a:spcBef>
              <a:buFont typeface="+mj-lt"/>
              <a:buAutoNum type="arabicPeriod"/>
            </a:pPr>
            <a:r>
              <a:rPr lang="en-US" sz="1600" b="0" dirty="0" smtClean="0"/>
              <a:t>http://planetmath.org</a:t>
            </a:r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8126" y="420616"/>
            <a:ext cx="8345487" cy="24243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4487">
              <a:spcBef>
                <a:spcPct val="30000"/>
              </a:spcBef>
            </a:pPr>
            <a:r>
              <a:rPr lang="en-US" sz="2400" b="0" dirty="0" smtClean="0"/>
              <a:t>I’d like to express my sincere gratitude to my supervisor Professor S. </a:t>
            </a:r>
            <a:r>
              <a:rPr lang="en-US" sz="2400" b="0" dirty="0" err="1" smtClean="0"/>
              <a:t>Kundu</a:t>
            </a:r>
            <a:r>
              <a:rPr lang="en-US" sz="2400" b="0" dirty="0" smtClean="0"/>
              <a:t>, who is responsible for my good foundations in Analysis, Linear Algebra, Measure Theory and Topology – all 4 courses which I’ve had the fortune of doing under him</a:t>
            </a:r>
            <a:r>
              <a:rPr lang="en-US" sz="2400" b="0" dirty="0" smtClean="0"/>
              <a:t>.</a:t>
            </a:r>
          </a:p>
          <a:p>
            <a:pPr marL="344487">
              <a:spcBef>
                <a:spcPct val="30000"/>
              </a:spcBef>
            </a:pPr>
            <a:endParaRPr lang="en-US" sz="2400" b="0" dirty="0" smtClean="0"/>
          </a:p>
          <a:p>
            <a:pPr marL="344487">
              <a:spcBef>
                <a:spcPct val="30000"/>
              </a:spcBef>
            </a:pPr>
            <a:r>
              <a:rPr lang="en-US" sz="2400" dirty="0" smtClean="0"/>
              <a:t>I’d </a:t>
            </a:r>
            <a:r>
              <a:rPr lang="en-US" sz="2400" dirty="0" smtClean="0"/>
              <a:t>like to thank my course co-</a:t>
            </a:r>
            <a:r>
              <a:rPr lang="en-US" sz="2400" dirty="0" err="1" smtClean="0"/>
              <a:t>ordinator</a:t>
            </a:r>
            <a:r>
              <a:rPr lang="en-US" sz="2400" dirty="0" smtClean="0"/>
              <a:t> Professor </a:t>
            </a:r>
            <a:r>
              <a:rPr lang="en-US" sz="2400" dirty="0" err="1" smtClean="0"/>
              <a:t>Sreenadh</a:t>
            </a:r>
            <a:r>
              <a:rPr lang="en-US" sz="2400" dirty="0" smtClean="0"/>
              <a:t>, who was very kind in  </a:t>
            </a:r>
            <a:r>
              <a:rPr lang="en-US" sz="2400" dirty="0" err="1" smtClean="0"/>
              <a:t>accomodating</a:t>
            </a:r>
            <a:r>
              <a:rPr lang="en-US" sz="2400" dirty="0" smtClean="0"/>
              <a:t> me even though I missed the deadline for registering. </a:t>
            </a:r>
            <a:endParaRPr lang="en-US" sz="2400" dirty="0" smtClean="0"/>
          </a:p>
          <a:p>
            <a:pPr marL="344487">
              <a:spcBef>
                <a:spcPct val="30000"/>
              </a:spcBef>
            </a:pPr>
            <a:endParaRPr lang="en-US" sz="2400" dirty="0" smtClean="0"/>
          </a:p>
          <a:p>
            <a:pPr marL="344487">
              <a:spcBef>
                <a:spcPct val="30000"/>
              </a:spcBef>
            </a:pPr>
            <a:endParaRPr lang="en-US" sz="2400" dirty="0" smtClean="0"/>
          </a:p>
          <a:p>
            <a:pPr marL="344487">
              <a:spcBef>
                <a:spcPct val="30000"/>
              </a:spcBef>
            </a:pPr>
            <a:endParaRPr lang="en-US" sz="2400" dirty="0" smtClean="0"/>
          </a:p>
          <a:p>
            <a:pPr marL="344487">
              <a:spcBef>
                <a:spcPct val="30000"/>
              </a:spcBef>
            </a:pPr>
            <a:endParaRPr lang="en-US" sz="2400" dirty="0" smtClean="0"/>
          </a:p>
          <a:p>
            <a:pPr marL="344487">
              <a:spcBef>
                <a:spcPct val="30000"/>
              </a:spcBef>
            </a:pPr>
            <a:endParaRPr lang="en-US" sz="2400" b="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4974" y="420616"/>
            <a:ext cx="8345487" cy="24243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/>
              <a:t>Acknowledgements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1163" y="1323975"/>
            <a:ext cx="818832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 smtClean="0"/>
              <a:t>Capturing Information Flow in Financial Markets </a:t>
            </a:r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 smtClean="0"/>
              <a:t>Motivation and Definition of Conditional Expectation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Proof of Existence by Radon-</a:t>
            </a:r>
            <a:r>
              <a:rPr lang="en-US" sz="2000" b="0" dirty="0" err="1" smtClean="0"/>
              <a:t>Nikodym</a:t>
            </a:r>
            <a:r>
              <a:rPr lang="en-US" sz="2000" b="0" dirty="0" smtClean="0"/>
              <a:t> theorem</a:t>
            </a:r>
            <a:endParaRPr lang="en-US" sz="2000" b="0" dirty="0"/>
          </a:p>
          <a:p>
            <a:endParaRPr lang="en-US" sz="2000" b="0" dirty="0"/>
          </a:p>
          <a:p>
            <a:r>
              <a:rPr lang="en-US" sz="2000" b="0" dirty="0" smtClean="0"/>
              <a:t>Alternative Construction  for Finite Variance Random Variables</a:t>
            </a:r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 smtClean="0"/>
              <a:t>Generalization for Random Variables whose </a:t>
            </a:r>
            <a:r>
              <a:rPr lang="en-US" sz="2000" b="0" dirty="0" err="1" smtClean="0"/>
              <a:t>Lebesgue</a:t>
            </a:r>
            <a:r>
              <a:rPr lang="en-US" sz="2000" b="0" dirty="0" smtClean="0"/>
              <a:t> Integral exists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A Topological Approach (Hilbert Spaces)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Some Nice Properties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2782" y="505960"/>
            <a:ext cx="8345487" cy="24243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Content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Structure of a </a:t>
            </a:r>
            <a:r>
              <a:rPr lang="el-GR" sz="1600" b="0" dirty="0" smtClean="0"/>
              <a:t>σ</a:t>
            </a:r>
            <a:r>
              <a:rPr lang="en-US" sz="1600" b="0" dirty="0" smtClean="0"/>
              <a:t>-algebra is specially suited to model information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Let the set of all outcomes of a random experiment be the set </a:t>
            </a:r>
            <a:r>
              <a:rPr lang="el-GR" sz="1600" b="0" dirty="0" smtClean="0"/>
              <a:t>Ω</a:t>
            </a:r>
            <a:r>
              <a:rPr lang="en-US" sz="1600" b="0" dirty="0" smtClean="0"/>
              <a:t>, and let </a:t>
            </a:r>
            <a:r>
              <a:rPr lang="el-GR" sz="1600" b="0" dirty="0" smtClean="0"/>
              <a:t>ω</a:t>
            </a:r>
            <a:r>
              <a:rPr lang="en-US" sz="1600" b="0" dirty="0" smtClean="0"/>
              <a:t> be a particular outcome 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We have some information, which may or may not us in evaluating </a:t>
            </a:r>
            <a:r>
              <a:rPr lang="el-GR" sz="1600" b="0" dirty="0" smtClean="0"/>
              <a:t>ω</a:t>
            </a: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If we know, for a set A , whether the eventual </a:t>
            </a:r>
            <a:r>
              <a:rPr lang="el-GR" sz="1600" b="0" dirty="0" smtClean="0"/>
              <a:t>ω</a:t>
            </a:r>
            <a:r>
              <a:rPr lang="en-US" sz="1600" b="0" dirty="0" smtClean="0"/>
              <a:t> lies in it or not, then it is said to be  </a:t>
            </a:r>
            <a:r>
              <a:rPr lang="en-US" sz="1600" b="0" i="1" dirty="0" smtClean="0"/>
              <a:t>resolved</a:t>
            </a:r>
          </a:p>
          <a:p>
            <a:pPr marL="344487">
              <a:spcBef>
                <a:spcPct val="30000"/>
              </a:spcBef>
              <a:buFont typeface="Wingdings" pitchFamily="2" charset="2"/>
              <a:buChar char="Ø"/>
            </a:pPr>
            <a:endParaRPr lang="en-US" sz="1600" b="0" dirty="0"/>
          </a:p>
          <a:p>
            <a:pPr marL="344487">
              <a:spcBef>
                <a:spcPct val="30000"/>
              </a:spcBef>
            </a:pPr>
            <a:endParaRPr lang="en-US" sz="1600" b="0" dirty="0"/>
          </a:p>
          <a:p>
            <a:pPr marL="344487">
              <a:spcBef>
                <a:spcPct val="30000"/>
              </a:spcBef>
            </a:pPr>
            <a:endParaRPr lang="en-US" sz="1600" b="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2782" y="505960"/>
            <a:ext cx="8345487" cy="24243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/>
              <a:t>Capturing Information Flow in Financial Markets </a:t>
            </a:r>
            <a:endParaRPr lang="en-US" sz="2000" b="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3229" y="1680274"/>
            <a:ext cx="7061327" cy="172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3463" y="4981004"/>
            <a:ext cx="6467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231648" y="938784"/>
            <a:ext cx="8491665" cy="55779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When we get to time </a:t>
            </a:r>
            <a:r>
              <a:rPr lang="en-US" sz="1600" b="0" i="1" dirty="0" smtClean="0"/>
              <a:t>t</a:t>
            </a:r>
            <a:r>
              <a:rPr lang="en-US" sz="1600" b="0" dirty="0" smtClean="0"/>
              <a:t>, we will know for each set in </a:t>
            </a:r>
            <a:r>
              <a:rPr lang="en-US" sz="1600" b="0" i="1" dirty="0" smtClean="0"/>
              <a:t>F(t) </a:t>
            </a:r>
            <a:r>
              <a:rPr lang="en-US" sz="1600" b="0" dirty="0" smtClean="0"/>
              <a:t>whether the eventual </a:t>
            </a:r>
            <a:r>
              <a:rPr lang="el-GR" sz="1600" b="0" i="1" dirty="0" smtClean="0"/>
              <a:t>ω</a:t>
            </a:r>
            <a:r>
              <a:rPr lang="en-US" sz="1600" b="0" dirty="0" smtClean="0"/>
              <a:t> lies in that set or not.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In mathematical finance, a filtration represents the information available up to and including each time </a:t>
            </a:r>
            <a:r>
              <a:rPr lang="en-US" sz="1600" b="0" i="1" dirty="0" smtClean="0"/>
              <a:t>t</a:t>
            </a:r>
            <a:r>
              <a:rPr lang="en-US" sz="1600" b="0" dirty="0" smtClean="0"/>
              <a:t>, and is more and more precise (the set of measurable events is staying the same or increasing) as more information from the evolution of the stock price becomes available.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 Knowing the value of </a:t>
            </a:r>
            <a:r>
              <a:rPr lang="en-US" sz="1600" b="0" i="1" dirty="0" smtClean="0"/>
              <a:t>S(</a:t>
            </a:r>
            <a:r>
              <a:rPr lang="el-GR" sz="1600" b="0" i="1" dirty="0" smtClean="0"/>
              <a:t>ω</a:t>
            </a:r>
            <a:r>
              <a:rPr lang="en-US" sz="1600" b="0" i="1" dirty="0" smtClean="0"/>
              <a:t>) </a:t>
            </a:r>
            <a:r>
              <a:rPr lang="en-US" sz="1600" b="0" dirty="0" smtClean="0"/>
              <a:t>, does give us some information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, Resolves every set of the form </a:t>
            </a:r>
            <a:r>
              <a:rPr lang="en-US" sz="1600" b="0" i="1" dirty="0" smtClean="0"/>
              <a:t>{</a:t>
            </a:r>
            <a:r>
              <a:rPr lang="el-GR" sz="1600" b="0" i="1" dirty="0" smtClean="0"/>
              <a:t>ω</a:t>
            </a:r>
            <a:r>
              <a:rPr lang="en-US" sz="1600" b="0" i="1" dirty="0" smtClean="0"/>
              <a:t> : S(</a:t>
            </a:r>
            <a:r>
              <a:rPr lang="el-GR" sz="1600" b="0" i="1" dirty="0" smtClean="0"/>
              <a:t>ω</a:t>
            </a:r>
            <a:r>
              <a:rPr lang="en-US" sz="1600" b="0" i="1" dirty="0" smtClean="0"/>
              <a:t>) belongs to B, where B of B(R)}</a:t>
            </a:r>
            <a:r>
              <a:rPr lang="en-US" sz="1600" b="0" dirty="0" smtClean="0"/>
              <a:t>.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 Information provided by S  is captured by </a:t>
            </a:r>
            <a:r>
              <a:rPr lang="el-GR" sz="1600" b="0" dirty="0" smtClean="0"/>
              <a:t>σ</a:t>
            </a:r>
            <a:r>
              <a:rPr lang="en-US" sz="1600" b="0" dirty="0" smtClean="0"/>
              <a:t>(S). *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 Introduce the notion of stochastic processes for asset prices, portfolio processes, and wealth process (value of a portfolio), and these are adapted to a filtration that we regard as a model of the flow of public information.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endParaRPr lang="en-US" sz="1600" b="0" dirty="0"/>
          </a:p>
          <a:p>
            <a:pPr marL="344487">
              <a:spcBef>
                <a:spcPct val="30000"/>
              </a:spcBef>
            </a:pPr>
            <a:endParaRPr lang="en-US" sz="1600" b="0" dirty="0"/>
          </a:p>
          <a:p>
            <a:pPr marL="344487">
              <a:spcBef>
                <a:spcPct val="30000"/>
              </a:spcBef>
            </a:pPr>
            <a:endParaRPr lang="en-US" sz="1600" b="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2782" y="505960"/>
            <a:ext cx="8345487" cy="24243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/>
              <a:t>Capturing Information Flow in Financial Markets </a:t>
            </a:r>
            <a:endParaRPr lang="en-US" sz="2000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529" y="1087185"/>
            <a:ext cx="8144255" cy="59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343400"/>
            <a:ext cx="4714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Three Cases Arise :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endParaRPr lang="en-US" sz="1600" b="0" dirty="0"/>
          </a:p>
          <a:p>
            <a:pPr marL="344487">
              <a:spcBef>
                <a:spcPct val="30000"/>
              </a:spcBef>
            </a:pPr>
            <a:endParaRPr lang="en-US" sz="1600" b="0" dirty="0"/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But does it exists ?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Proof by Radon – </a:t>
            </a:r>
            <a:r>
              <a:rPr lang="en-US" sz="1600" b="0" dirty="0" err="1" smtClean="0"/>
              <a:t>Nikodym</a:t>
            </a:r>
            <a:r>
              <a:rPr lang="en-US" sz="1600" b="0" dirty="0" smtClean="0"/>
              <a:t> Theorem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Can also prove other properties.</a:t>
            </a:r>
            <a:endParaRPr lang="en-US" sz="1600" b="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4974" y="274312"/>
            <a:ext cx="8345487" cy="43282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/>
              <a:t>Towards Conditional Expectation</a:t>
            </a:r>
            <a:endParaRPr lang="en-US" sz="2000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" y="970788"/>
            <a:ext cx="7961376" cy="1412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3663" y="2509838"/>
            <a:ext cx="38766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smtClean="0"/>
              <a:t> Closest </a:t>
            </a:r>
            <a:r>
              <a:rPr lang="en-US" sz="1600" b="0" dirty="0" smtClean="0"/>
              <a:t>approximation to a random variable </a:t>
            </a:r>
            <a:r>
              <a:rPr lang="en-US" sz="1600" b="0" i="1" dirty="0" smtClean="0"/>
              <a:t>S </a:t>
            </a:r>
            <a:r>
              <a:rPr lang="en-US" sz="1600" b="0" dirty="0" smtClean="0"/>
              <a:t>if we restrict ourselves to random variables belonging to some smaller </a:t>
            </a:r>
            <a:r>
              <a:rPr lang="el-GR" sz="1600" b="0" dirty="0" smtClean="0"/>
              <a:t>σ</a:t>
            </a:r>
            <a:r>
              <a:rPr lang="en-US" sz="1600" b="0" dirty="0" smtClean="0"/>
              <a:t>-algebra . (sub-</a:t>
            </a:r>
            <a:r>
              <a:rPr lang="el-GR" sz="1600" b="0" dirty="0" smtClean="0"/>
              <a:t> σ</a:t>
            </a:r>
            <a:r>
              <a:rPr lang="en-US" sz="1600" b="0" dirty="0" smtClean="0"/>
              <a:t>-algebra )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400" b="0" dirty="0" smtClean="0"/>
              <a:t> Claim 1 :</a:t>
            </a:r>
          </a:p>
          <a:p>
            <a:pPr marL="344487">
              <a:spcBef>
                <a:spcPct val="30000"/>
              </a:spcBef>
            </a:pPr>
            <a:endParaRPr lang="en-US" sz="14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4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400" b="0" dirty="0" smtClean="0"/>
              <a:t> Claim 2  : If </a:t>
            </a:r>
            <a:r>
              <a:rPr lang="en-US" sz="1400" b="0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400" b="0" dirty="0" smtClean="0"/>
              <a:t> = { </a:t>
            </a:r>
            <a:r>
              <a:rPr lang="el-GR" sz="1400" b="0" dirty="0" smtClean="0"/>
              <a:t>φ</a:t>
            </a:r>
            <a:r>
              <a:rPr lang="en-US" sz="1400" b="0" dirty="0" smtClean="0"/>
              <a:t>, </a:t>
            </a:r>
            <a:r>
              <a:rPr lang="el-GR" sz="1400" b="0" dirty="0" smtClean="0"/>
              <a:t>Ω</a:t>
            </a:r>
            <a:r>
              <a:rPr lang="en-US" sz="1400" b="0" dirty="0" smtClean="0"/>
              <a:t> } , then Y</a:t>
            </a:r>
            <a:r>
              <a:rPr lang="en-US" sz="1400" b="0" baseline="-25000" dirty="0" smtClean="0"/>
              <a:t>G</a:t>
            </a:r>
            <a:r>
              <a:rPr lang="en-US" sz="1000" b="0" dirty="0" smtClean="0"/>
              <a:t> = </a:t>
            </a:r>
            <a:r>
              <a:rPr lang="en-US" sz="1400" b="0" dirty="0" smtClean="0"/>
              <a:t>E[S]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400" b="0" dirty="0" smtClean="0"/>
              <a:t> Claim 3  :  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4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4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400" b="0" dirty="0" smtClean="0"/>
              <a:t> Claim 4 : If </a:t>
            </a:r>
            <a:r>
              <a:rPr lang="en-US" sz="1400" b="0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400" b="0" dirty="0" smtClean="0"/>
              <a:t> is generated by a finite partition {A</a:t>
            </a:r>
            <a:r>
              <a:rPr lang="en-US" sz="1400" b="0" baseline="-25000" dirty="0" smtClean="0"/>
              <a:t>1</a:t>
            </a:r>
            <a:r>
              <a:rPr lang="en-US" sz="1400" b="0" dirty="0" smtClean="0"/>
              <a:t>, A</a:t>
            </a:r>
            <a:r>
              <a:rPr lang="en-US" sz="1400" b="0" baseline="-25000" dirty="0" smtClean="0"/>
              <a:t>2</a:t>
            </a:r>
            <a:r>
              <a:rPr lang="en-US" sz="1400" b="0" dirty="0" smtClean="0"/>
              <a:t>, ….A</a:t>
            </a:r>
            <a:r>
              <a:rPr lang="en-US" sz="1400" b="0" baseline="-25000" dirty="0" smtClean="0"/>
              <a:t>N</a:t>
            </a:r>
            <a:r>
              <a:rPr lang="en-US" sz="1400" b="0" dirty="0" smtClean="0"/>
              <a:t>} , then :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400" b="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4974" y="274312"/>
            <a:ext cx="8345487" cy="43282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/>
              <a:t>Alternative View</a:t>
            </a:r>
            <a:endParaRPr lang="en-US" sz="2000" b="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780" y="1765554"/>
            <a:ext cx="4906899" cy="166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0408" y="3413760"/>
            <a:ext cx="3200400" cy="6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7464" y="4523232"/>
            <a:ext cx="2895600" cy="76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90571" y="5632705"/>
            <a:ext cx="1708405" cy="67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56520" y="5742051"/>
            <a:ext cx="2501664" cy="41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Two ways of looking at the same general, more abstract concept of Conditional Expectation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Existence of Conditional Expectation arises as a direct consequences of the special structure of Hilbert Spaces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8126" y="420616"/>
            <a:ext cx="8345487" cy="24243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/>
              <a:t>A Topological Approach (Hilbert Spaces)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5365" y="2395539"/>
            <a:ext cx="3605403" cy="133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4987" y="3951923"/>
            <a:ext cx="39528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6993" y="4989005"/>
            <a:ext cx="40195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Proof of Existence of Conditional Expectation by Hilbert Space Projection Theorem</a:t>
            </a:r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r>
              <a:rPr lang="en-US" sz="1600" b="0" dirty="0" smtClean="0"/>
              <a:t>Thus, the Conditional Expectation is   :</a:t>
            </a:r>
          </a:p>
          <a:p>
            <a:pPr marL="344487"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1600" b="0" dirty="0" smtClean="0"/>
              <a:t> the best approximation of </a:t>
            </a:r>
            <a:r>
              <a:rPr lang="en-US" sz="1600" b="0" i="1" dirty="0" smtClean="0"/>
              <a:t>S</a:t>
            </a:r>
            <a:r>
              <a:rPr lang="en-US" sz="1600" b="0" dirty="0" smtClean="0"/>
              <a:t> </a:t>
            </a:r>
          </a:p>
          <a:p>
            <a:pPr marL="344487"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1600" b="0" dirty="0" smtClean="0"/>
              <a:t> the function  in the sub-σ-algebra </a:t>
            </a:r>
            <a:r>
              <a:rPr lang="en-US" sz="1600" b="0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600" b="0" dirty="0" smtClean="0"/>
              <a:t> closest to S, where the distance  is given by the L</a:t>
            </a:r>
            <a:r>
              <a:rPr lang="en-US" sz="1600" b="0" baseline="-25000" dirty="0" smtClean="0"/>
              <a:t>2</a:t>
            </a:r>
            <a:r>
              <a:rPr lang="en-US" sz="1600" b="0" dirty="0" smtClean="0"/>
              <a:t> norm</a:t>
            </a:r>
          </a:p>
          <a:p>
            <a:pPr marL="344487"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1600" b="0" baseline="-25000" dirty="0" smtClean="0"/>
              <a:t>  </a:t>
            </a:r>
            <a:r>
              <a:rPr lang="en-US" sz="1600" b="0" dirty="0" smtClean="0"/>
              <a:t>the orthogonal projection of </a:t>
            </a:r>
            <a:r>
              <a:rPr lang="en-US" sz="1600" b="0" i="1" dirty="0" smtClean="0"/>
              <a:t>S</a:t>
            </a:r>
            <a:r>
              <a:rPr lang="en-US" sz="1600" b="0" dirty="0" smtClean="0"/>
              <a:t> onto </a:t>
            </a:r>
            <a:r>
              <a:rPr lang="en-US" sz="1600" b="0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600" b="0" dirty="0" smtClean="0"/>
              <a:t>.</a:t>
            </a:r>
            <a:endParaRPr lang="en-US" sz="1600" b="0" baseline="-25000" dirty="0" smtClean="0"/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 can extend  to all non- negative random variables</a:t>
            </a: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 can extend all </a:t>
            </a:r>
            <a:r>
              <a:rPr lang="en-US" sz="1600" b="0" dirty="0" err="1" smtClean="0"/>
              <a:t>integrable</a:t>
            </a:r>
            <a:r>
              <a:rPr lang="en-US" sz="1600" b="0" dirty="0" smtClean="0"/>
              <a:t> random variables</a:t>
            </a:r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r>
              <a:rPr lang="en-US" sz="1600" b="0" dirty="0" smtClean="0"/>
              <a:t>The special </a:t>
            </a:r>
            <a:r>
              <a:rPr lang="en-US" sz="1600" b="0" dirty="0" err="1" smtClean="0"/>
              <a:t>stucture</a:t>
            </a:r>
            <a:r>
              <a:rPr lang="en-US" sz="1600" b="0" dirty="0" smtClean="0"/>
              <a:t> of the L</a:t>
            </a:r>
            <a:r>
              <a:rPr lang="en-US" sz="1600" b="0" baseline="-25000" dirty="0" smtClean="0"/>
              <a:t>2</a:t>
            </a:r>
            <a:r>
              <a:rPr lang="en-US" sz="1600" b="0" dirty="0" smtClean="0"/>
              <a:t> Hilbert Space (one-to-one correspondence between closed subspaces and orthogonal projections) and σ-algebras allow us to model public information in such a way that we can estimate any random variable (like future Stock Price) , whose </a:t>
            </a:r>
            <a:r>
              <a:rPr lang="en-US" sz="1600" b="0" dirty="0" err="1" smtClean="0"/>
              <a:t>Lebesgue</a:t>
            </a:r>
            <a:r>
              <a:rPr lang="en-US" sz="1600" b="0" dirty="0" smtClean="0"/>
              <a:t> Integral exists.</a:t>
            </a:r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8126" y="420616"/>
            <a:ext cx="8345487" cy="24243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/>
              <a:t>A Topological Approach (Hilbert Spaces)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</a:t>
            </a:r>
            <a:r>
              <a:rPr lang="en-US" sz="1600" b="1" dirty="0" smtClean="0"/>
              <a:t>Linearity of Conditional Expectation</a:t>
            </a:r>
            <a:r>
              <a:rPr lang="en-US" sz="1600" dirty="0" smtClean="0"/>
              <a:t>: </a:t>
            </a:r>
            <a:r>
              <a:rPr lang="en-US" sz="1600" b="0" dirty="0" smtClean="0"/>
              <a:t>If </a:t>
            </a:r>
            <a:r>
              <a:rPr lang="en-US" sz="1600" b="0" i="1" dirty="0" smtClean="0"/>
              <a:t>X</a:t>
            </a:r>
            <a:r>
              <a:rPr lang="en-US" sz="1600" b="0" dirty="0" smtClean="0"/>
              <a:t> and </a:t>
            </a:r>
            <a:r>
              <a:rPr lang="en-US" sz="1600" b="0" i="1" dirty="0" smtClean="0"/>
              <a:t>Y</a:t>
            </a:r>
            <a:r>
              <a:rPr lang="en-US" sz="1600" b="0" dirty="0" smtClean="0"/>
              <a:t> are </a:t>
            </a:r>
            <a:r>
              <a:rPr lang="en-US" sz="1600" b="0" dirty="0" err="1" smtClean="0"/>
              <a:t>integrable</a:t>
            </a:r>
            <a:r>
              <a:rPr lang="en-US" sz="1600" b="0" dirty="0" smtClean="0"/>
              <a:t> random variables and </a:t>
            </a:r>
            <a:r>
              <a:rPr lang="en-US" sz="1600" b="0" i="1" dirty="0" smtClean="0"/>
              <a:t>c</a:t>
            </a:r>
            <a:r>
              <a:rPr lang="en-US" sz="1600" b="0" i="1" baseline="-25000" dirty="0" smtClean="0"/>
              <a:t>1</a:t>
            </a:r>
            <a:r>
              <a:rPr lang="en-US" sz="1600" b="0" i="1" dirty="0" smtClean="0"/>
              <a:t> </a:t>
            </a:r>
            <a:r>
              <a:rPr lang="en-US" sz="1600" b="0" dirty="0" smtClean="0"/>
              <a:t>and </a:t>
            </a:r>
            <a:r>
              <a:rPr lang="en-US" sz="1600" b="0" i="1" dirty="0" smtClean="0"/>
              <a:t>c</a:t>
            </a:r>
            <a:r>
              <a:rPr lang="en-US" sz="1600" b="0" i="1" baseline="-25000" dirty="0" smtClean="0"/>
              <a:t>2</a:t>
            </a:r>
            <a:r>
              <a:rPr lang="en-US" sz="1600" b="0" dirty="0" smtClean="0"/>
              <a:t> are constants, then :</a:t>
            </a:r>
          </a:p>
          <a:p>
            <a:pPr marL="344487" algn="ctr">
              <a:spcBef>
                <a:spcPct val="30000"/>
              </a:spcBef>
            </a:pPr>
            <a:r>
              <a:rPr lang="en-US" sz="1600" b="0" i="1" dirty="0" smtClean="0"/>
              <a:t>E[(c</a:t>
            </a:r>
            <a:r>
              <a:rPr lang="en-US" sz="1600" b="0" i="1" baseline="-25000" dirty="0" smtClean="0"/>
              <a:t>1</a:t>
            </a:r>
            <a:r>
              <a:rPr lang="en-US" sz="1600" b="0" i="1" dirty="0" smtClean="0"/>
              <a:t>X + c</a:t>
            </a:r>
            <a:r>
              <a:rPr lang="en-US" sz="1600" b="0" i="1" baseline="-25000" dirty="0" smtClean="0"/>
              <a:t>2 </a:t>
            </a:r>
            <a:r>
              <a:rPr lang="en-US" sz="1600" b="0" i="1" dirty="0" smtClean="0"/>
              <a:t>Y)|</a:t>
            </a:r>
            <a:r>
              <a:rPr lang="en-US" sz="1600" b="0" i="1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600" b="0" i="1" dirty="0" smtClean="0"/>
              <a:t> ] = c</a:t>
            </a:r>
            <a:r>
              <a:rPr lang="en-US" sz="1600" b="0" i="1" baseline="-25000" dirty="0" smtClean="0"/>
              <a:t>1</a:t>
            </a:r>
            <a:r>
              <a:rPr lang="en-US" sz="1600" b="0" i="1" dirty="0" smtClean="0"/>
              <a:t>E[X|</a:t>
            </a:r>
            <a:r>
              <a:rPr lang="en-US" sz="1600" b="0" i="1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600" b="0" i="1" dirty="0" smtClean="0"/>
              <a:t>] + c</a:t>
            </a:r>
            <a:r>
              <a:rPr lang="en-US" sz="1600" b="0" i="1" baseline="-25000" dirty="0" smtClean="0"/>
              <a:t>2</a:t>
            </a:r>
            <a:r>
              <a:rPr lang="en-US" sz="1600" b="0" i="1" dirty="0" smtClean="0"/>
              <a:t>E[Y|</a:t>
            </a:r>
            <a:r>
              <a:rPr lang="en-US" sz="1600" b="0" i="1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600" b="0" i="1" dirty="0" smtClean="0"/>
              <a:t>]</a:t>
            </a:r>
          </a:p>
          <a:p>
            <a:pPr marL="344487" algn="ctr">
              <a:spcBef>
                <a:spcPct val="30000"/>
              </a:spcBef>
            </a:pPr>
            <a:endParaRPr lang="en-US" sz="160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</a:t>
            </a:r>
            <a:r>
              <a:rPr lang="en-US" sz="1600" b="1" dirty="0" smtClean="0"/>
              <a:t>Taking out what is known </a:t>
            </a:r>
            <a:r>
              <a:rPr lang="en-US" sz="1600" b="0" dirty="0" smtClean="0"/>
              <a:t>: If </a:t>
            </a:r>
            <a:r>
              <a:rPr lang="en-US" sz="1600" b="0" i="1" dirty="0" smtClean="0"/>
              <a:t>X</a:t>
            </a:r>
            <a:r>
              <a:rPr lang="en-US" sz="1600" b="0" dirty="0" smtClean="0"/>
              <a:t> and </a:t>
            </a:r>
            <a:r>
              <a:rPr lang="en-US" sz="1600" b="0" i="1" dirty="0" smtClean="0"/>
              <a:t>Y</a:t>
            </a:r>
            <a:r>
              <a:rPr lang="en-US" sz="1600" b="0" dirty="0" smtClean="0"/>
              <a:t> are </a:t>
            </a:r>
            <a:r>
              <a:rPr lang="en-US" sz="1600" b="0" dirty="0" err="1" smtClean="0"/>
              <a:t>integrable</a:t>
            </a:r>
            <a:r>
              <a:rPr lang="en-US" sz="1600" b="0" dirty="0" smtClean="0"/>
              <a:t> random variables, </a:t>
            </a:r>
            <a:r>
              <a:rPr lang="en-US" sz="1600" b="0" i="1" dirty="0" smtClean="0"/>
              <a:t>XY</a:t>
            </a:r>
            <a:r>
              <a:rPr lang="en-US" sz="1600" b="0" dirty="0" smtClean="0"/>
              <a:t> is </a:t>
            </a:r>
            <a:r>
              <a:rPr lang="en-US" sz="1600" b="0" dirty="0" err="1" smtClean="0"/>
              <a:t>integrable</a:t>
            </a:r>
            <a:r>
              <a:rPr lang="en-US" sz="1600" b="0" dirty="0" smtClean="0"/>
              <a:t>, and </a:t>
            </a:r>
            <a:r>
              <a:rPr lang="en-US" sz="1600" b="0" i="1" dirty="0" smtClean="0"/>
              <a:t>X </a:t>
            </a:r>
            <a:r>
              <a:rPr lang="en-US" sz="1600" b="0" dirty="0" smtClean="0"/>
              <a:t>is </a:t>
            </a:r>
            <a:r>
              <a:rPr lang="en-US" sz="1600" b="0" dirty="0" smtClean="0">
                <a:latin typeface="MV Boli" pitchFamily="2" charset="0"/>
                <a:cs typeface="MV Boli" pitchFamily="2" charset="0"/>
              </a:rPr>
              <a:t>G-measurable, </a:t>
            </a:r>
            <a:r>
              <a:rPr lang="en-US" sz="1600" b="0" dirty="0" smtClean="0">
                <a:latin typeface="+mj-lt"/>
                <a:cs typeface="MV Boli" pitchFamily="2" charset="0"/>
              </a:rPr>
              <a:t>then :</a:t>
            </a:r>
          </a:p>
          <a:p>
            <a:pPr marL="344487" algn="ctr">
              <a:spcBef>
                <a:spcPct val="30000"/>
              </a:spcBef>
            </a:pPr>
            <a:r>
              <a:rPr lang="en-US" sz="1600" b="0" i="1" dirty="0" smtClean="0">
                <a:latin typeface="+mj-lt"/>
                <a:cs typeface="MV Boli" pitchFamily="2" charset="0"/>
              </a:rPr>
              <a:t>E[XY|</a:t>
            </a:r>
            <a:r>
              <a:rPr lang="en-US" sz="1600" b="0" i="1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600" b="0" i="1" dirty="0" smtClean="0">
                <a:latin typeface="+mj-lt"/>
                <a:cs typeface="MV Boli" pitchFamily="2" charset="0"/>
              </a:rPr>
              <a:t>] = XE[X|</a:t>
            </a:r>
            <a:r>
              <a:rPr lang="en-US" sz="1600" b="0" i="1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600" b="0" i="1" dirty="0" smtClean="0">
                <a:latin typeface="+mj-lt"/>
                <a:cs typeface="MV Boli" pitchFamily="2" charset="0"/>
              </a:rPr>
              <a:t>]</a:t>
            </a:r>
          </a:p>
          <a:p>
            <a:pPr marL="344487" algn="ctr">
              <a:spcBef>
                <a:spcPct val="30000"/>
              </a:spcBef>
            </a:pPr>
            <a:endParaRPr lang="en-US" sz="1600" b="0" dirty="0" smtClean="0">
              <a:latin typeface="+mj-lt"/>
              <a:cs typeface="MV Boli" pitchFamily="2" charset="0"/>
            </a:endParaRPr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>
                <a:latin typeface="+mj-lt"/>
                <a:cs typeface="MV Boli" pitchFamily="2" charset="0"/>
              </a:rPr>
              <a:t> </a:t>
            </a:r>
            <a:r>
              <a:rPr lang="en-US" sz="1600" b="1" dirty="0" smtClean="0">
                <a:latin typeface="+mj-lt"/>
                <a:cs typeface="MV Boli" pitchFamily="2" charset="0"/>
              </a:rPr>
              <a:t>Iterated Conditioning </a:t>
            </a:r>
            <a:r>
              <a:rPr lang="en-US" sz="1600" dirty="0" smtClean="0">
                <a:latin typeface="+mj-lt"/>
                <a:cs typeface="MV Boli" pitchFamily="2" charset="0"/>
              </a:rPr>
              <a:t>: </a:t>
            </a:r>
            <a:r>
              <a:rPr lang="en-US" sz="1600" b="0" dirty="0" smtClean="0">
                <a:latin typeface="+mj-lt"/>
                <a:cs typeface="MV Boli" pitchFamily="2" charset="0"/>
              </a:rPr>
              <a:t>If </a:t>
            </a:r>
            <a:r>
              <a:rPr lang="en-US" sz="1600" b="0" dirty="0" smtClean="0">
                <a:latin typeface="MV Boli" pitchFamily="2" charset="0"/>
                <a:cs typeface="MV Boli" pitchFamily="2" charset="0"/>
              </a:rPr>
              <a:t>H</a:t>
            </a:r>
            <a:r>
              <a:rPr lang="en-US" sz="1600" b="0" dirty="0" smtClean="0">
                <a:latin typeface="+mj-lt"/>
                <a:cs typeface="MV Boli" pitchFamily="2" charset="0"/>
              </a:rPr>
              <a:t> is a sub-</a:t>
            </a:r>
            <a:r>
              <a:rPr lang="el-GR" sz="1600" b="0" dirty="0" smtClean="0">
                <a:latin typeface="+mj-lt"/>
                <a:cs typeface="MV Boli" pitchFamily="2" charset="0"/>
              </a:rPr>
              <a:t>σ</a:t>
            </a:r>
            <a:r>
              <a:rPr lang="en-US" sz="1600" b="0" dirty="0" smtClean="0">
                <a:latin typeface="+mj-lt"/>
                <a:cs typeface="MV Boli" pitchFamily="2" charset="0"/>
              </a:rPr>
              <a:t>-algebra of </a:t>
            </a:r>
            <a:r>
              <a:rPr lang="en-US" sz="1600" b="0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600" b="0" dirty="0" smtClean="0">
                <a:latin typeface="+mj-lt"/>
                <a:cs typeface="MV Boli" pitchFamily="2" charset="0"/>
              </a:rPr>
              <a:t>, and </a:t>
            </a:r>
            <a:r>
              <a:rPr lang="en-US" sz="1600" b="0" i="1" dirty="0" smtClean="0">
                <a:latin typeface="+mj-lt"/>
                <a:cs typeface="MV Boli" pitchFamily="2" charset="0"/>
              </a:rPr>
              <a:t>X</a:t>
            </a:r>
            <a:r>
              <a:rPr lang="en-US" sz="1600" b="0" dirty="0" smtClean="0">
                <a:latin typeface="+mj-lt"/>
                <a:cs typeface="MV Boli" pitchFamily="2" charset="0"/>
              </a:rPr>
              <a:t> is an </a:t>
            </a:r>
            <a:r>
              <a:rPr lang="en-US" sz="1600" b="0" dirty="0" err="1" smtClean="0">
                <a:latin typeface="+mj-lt"/>
                <a:cs typeface="MV Boli" pitchFamily="2" charset="0"/>
              </a:rPr>
              <a:t>integrable</a:t>
            </a:r>
            <a:r>
              <a:rPr lang="en-US" sz="1600" b="0" dirty="0" smtClean="0">
                <a:latin typeface="+mj-lt"/>
                <a:cs typeface="MV Boli" pitchFamily="2" charset="0"/>
              </a:rPr>
              <a:t> random variable, then :</a:t>
            </a:r>
          </a:p>
          <a:p>
            <a:pPr marL="344487" algn="ctr">
              <a:spcBef>
                <a:spcPct val="30000"/>
              </a:spcBef>
            </a:pPr>
            <a:r>
              <a:rPr lang="en-US" sz="1600" b="0" dirty="0" smtClean="0">
                <a:latin typeface="+mj-lt"/>
                <a:cs typeface="MV Boli" pitchFamily="2" charset="0"/>
              </a:rPr>
              <a:t> </a:t>
            </a:r>
            <a:r>
              <a:rPr lang="en-US" sz="1600" b="0" i="1" dirty="0" smtClean="0">
                <a:latin typeface="+mj-lt"/>
                <a:cs typeface="MV Boli" pitchFamily="2" charset="0"/>
              </a:rPr>
              <a:t>E[E[X|</a:t>
            </a:r>
            <a:r>
              <a:rPr lang="en-US" sz="1600" b="0" i="1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600" b="0" i="1" dirty="0" smtClean="0">
                <a:latin typeface="+mj-lt"/>
                <a:cs typeface="MV Boli" pitchFamily="2" charset="0"/>
              </a:rPr>
              <a:t>]|</a:t>
            </a:r>
            <a:r>
              <a:rPr lang="en-US" sz="1600" b="0" i="1" dirty="0" smtClean="0">
                <a:latin typeface="MV Boli" pitchFamily="2" charset="0"/>
                <a:cs typeface="MV Boli" pitchFamily="2" charset="0"/>
              </a:rPr>
              <a:t>H</a:t>
            </a:r>
            <a:r>
              <a:rPr lang="en-US" sz="1600" b="0" i="1" dirty="0" smtClean="0">
                <a:latin typeface="+mj-lt"/>
                <a:cs typeface="MV Boli" pitchFamily="2" charset="0"/>
              </a:rPr>
              <a:t>] = E[X|</a:t>
            </a:r>
            <a:r>
              <a:rPr lang="en-US" sz="1600" b="0" i="1" dirty="0" smtClean="0">
                <a:latin typeface="MV Boli" pitchFamily="2" charset="0"/>
                <a:cs typeface="MV Boli" pitchFamily="2" charset="0"/>
              </a:rPr>
              <a:t>H</a:t>
            </a:r>
            <a:r>
              <a:rPr lang="en-US" sz="1600" b="0" i="1" dirty="0" smtClean="0">
                <a:latin typeface="+mj-lt"/>
                <a:cs typeface="MV Boli" pitchFamily="2" charset="0"/>
              </a:rPr>
              <a:t>]</a:t>
            </a:r>
            <a:r>
              <a:rPr lang="en-US" sz="1600" b="0" i="1" dirty="0" smtClean="0"/>
              <a:t> </a:t>
            </a:r>
          </a:p>
          <a:p>
            <a:pPr marL="344487" algn="ctr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600" b="0" dirty="0" smtClean="0"/>
              <a:t> </a:t>
            </a:r>
            <a:r>
              <a:rPr lang="en-US" sz="1600" b="1" dirty="0" smtClean="0"/>
              <a:t>Independence</a:t>
            </a:r>
            <a:r>
              <a:rPr lang="en-US" sz="1600" dirty="0" smtClean="0"/>
              <a:t> : </a:t>
            </a:r>
            <a:r>
              <a:rPr lang="en-US" sz="1600" b="0" dirty="0" smtClean="0"/>
              <a:t>If X is </a:t>
            </a:r>
            <a:r>
              <a:rPr lang="en-US" sz="1600" b="0" dirty="0" err="1" smtClean="0"/>
              <a:t>integrable</a:t>
            </a:r>
            <a:r>
              <a:rPr lang="en-US" sz="1600" b="0" dirty="0" smtClean="0"/>
              <a:t> and independent of </a:t>
            </a:r>
            <a:r>
              <a:rPr lang="en-US" sz="1600" b="0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600" b="0" dirty="0" smtClean="0"/>
              <a:t>, then:</a:t>
            </a:r>
          </a:p>
          <a:p>
            <a:pPr marL="344487" algn="ctr">
              <a:spcBef>
                <a:spcPct val="30000"/>
              </a:spcBef>
            </a:pPr>
            <a:r>
              <a:rPr lang="en-US" sz="1600" b="0" dirty="0" smtClean="0"/>
              <a:t> </a:t>
            </a:r>
            <a:r>
              <a:rPr lang="en-US" sz="1600" b="0" i="1" dirty="0" smtClean="0"/>
              <a:t>E[X|</a:t>
            </a:r>
            <a:r>
              <a:rPr lang="en-US" sz="1600" b="0" i="1" dirty="0" smtClean="0">
                <a:latin typeface="MV Boli" pitchFamily="2" charset="0"/>
                <a:cs typeface="MV Boli" pitchFamily="2" charset="0"/>
              </a:rPr>
              <a:t>G</a:t>
            </a:r>
            <a:r>
              <a:rPr lang="en-US" sz="1600" b="0" i="1" dirty="0" smtClean="0"/>
              <a:t>] = E[X]</a:t>
            </a:r>
          </a:p>
          <a:p>
            <a:pPr marL="344487" algn="ctr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  <a:p>
            <a:pPr marL="344487">
              <a:spcBef>
                <a:spcPct val="30000"/>
              </a:spcBef>
              <a:buFont typeface="Arial" pitchFamily="34" charset="0"/>
              <a:buChar char="•"/>
            </a:pPr>
            <a:endParaRPr lang="en-US" sz="1600" b="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8126" y="420616"/>
            <a:ext cx="8345487" cy="24243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/>
              <a:t>Some Useful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851</Words>
  <Application>Microsoft Office PowerPoint</Application>
  <PresentationFormat>On-screen Show (4:3)</PresentationFormat>
  <Paragraphs>139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8</cp:revision>
  <dcterms:created xsi:type="dcterms:W3CDTF">2011-12-01T02:22:09Z</dcterms:created>
  <dcterms:modified xsi:type="dcterms:W3CDTF">2011-12-01T04:17:09Z</dcterms:modified>
</cp:coreProperties>
</file>